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1.xml" ContentType="application/vnd.openxmlformats-officedocument.them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2.xml" ContentType="application/vnd.openxmlformats-officedocument.them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3.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4.xml" ContentType="application/vnd.openxmlformats-officedocument.them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5.xml" ContentType="application/vnd.openxmlformats-officedocument.them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6.xml" ContentType="application/vnd.openxmlformats-officedocument.them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7.xml" ContentType="application/vnd.openxmlformats-officedocument.them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3.xml" ContentType="application/vnd.openxmlformats-officedocument.presentationml.notesSlide+xml"/>
  <Override PartName="/ppt/tags/tag442.xml" ContentType="application/vnd.openxmlformats-officedocument.presentationml.tags+xml"/>
  <Override PartName="/ppt/notesSlides/notesSlide4.xml" ContentType="application/vnd.openxmlformats-officedocument.presentationml.notesSlide+xml"/>
  <Override PartName="/ppt/tags/tag443.xml" ContentType="application/vnd.openxmlformats-officedocument.presentationml.tags+xml"/>
  <Override PartName="/ppt/notesSlides/notesSlide5.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6.xml" ContentType="application/vnd.openxmlformats-officedocument.presentationml.notesSlid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64.xml" ContentType="application/vnd.openxmlformats-officedocument.presentationml.tags+xml"/>
  <Override PartName="/ppt/tags/tag46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73" r:id="rId2"/>
    <p:sldMasterId id="2147483679" r:id="rId3"/>
    <p:sldMasterId id="2147483685" r:id="rId4"/>
    <p:sldMasterId id="2147483691" r:id="rId5"/>
    <p:sldMasterId id="2147483697" r:id="rId6"/>
    <p:sldMasterId id="2147483703" r:id="rId7"/>
    <p:sldMasterId id="2147483709" r:id="rId8"/>
    <p:sldMasterId id="2147483715" r:id="rId9"/>
    <p:sldMasterId id="2147483721" r:id="rId10"/>
    <p:sldMasterId id="2147483727" r:id="rId11"/>
    <p:sldMasterId id="2147483733" r:id="rId12"/>
    <p:sldMasterId id="2147483739" r:id="rId13"/>
    <p:sldMasterId id="2147483745" r:id="rId14"/>
    <p:sldMasterId id="2147483751" r:id="rId15"/>
    <p:sldMasterId id="2147483757" r:id="rId16"/>
    <p:sldMasterId id="2147483763" r:id="rId17"/>
  </p:sldMasterIdLst>
  <p:notesMasterIdLst>
    <p:notesMasterId r:id="rId56"/>
  </p:notesMasterIdLst>
  <p:handoutMasterIdLst>
    <p:handoutMasterId r:id="rId57"/>
  </p:handoutMasterIdLst>
  <p:sldIdLst>
    <p:sldId id="364" r:id="rId18"/>
    <p:sldId id="353" r:id="rId19"/>
    <p:sldId id="340" r:id="rId20"/>
    <p:sldId id="341" r:id="rId21"/>
    <p:sldId id="342" r:id="rId22"/>
    <p:sldId id="350" r:id="rId23"/>
    <p:sldId id="303" r:id="rId24"/>
    <p:sldId id="309" r:id="rId25"/>
    <p:sldId id="305" r:id="rId26"/>
    <p:sldId id="282" r:id="rId27"/>
    <p:sldId id="293" r:id="rId28"/>
    <p:sldId id="308" r:id="rId29"/>
    <p:sldId id="335" r:id="rId30"/>
    <p:sldId id="338" r:id="rId31"/>
    <p:sldId id="376" r:id="rId32"/>
    <p:sldId id="368" r:id="rId33"/>
    <p:sldId id="302" r:id="rId34"/>
    <p:sldId id="321" r:id="rId35"/>
    <p:sldId id="371" r:id="rId36"/>
    <p:sldId id="319" r:id="rId37"/>
    <p:sldId id="383" r:id="rId38"/>
    <p:sldId id="351" r:id="rId39"/>
    <p:sldId id="337" r:id="rId40"/>
    <p:sldId id="379" r:id="rId41"/>
    <p:sldId id="380" r:id="rId42"/>
    <p:sldId id="381" r:id="rId43"/>
    <p:sldId id="365" r:id="rId44"/>
    <p:sldId id="369" r:id="rId45"/>
    <p:sldId id="354" r:id="rId46"/>
    <p:sldId id="366" r:id="rId47"/>
    <p:sldId id="373" r:id="rId48"/>
    <p:sldId id="339" r:id="rId49"/>
    <p:sldId id="325" r:id="rId50"/>
    <p:sldId id="384" r:id="rId51"/>
    <p:sldId id="386" r:id="rId52"/>
    <p:sldId id="378" r:id="rId53"/>
    <p:sldId id="329" r:id="rId54"/>
    <p:sldId id="385" r:id="rId55"/>
  </p:sldIdLst>
  <p:sldSz cx="8961438" cy="6721475"/>
  <p:notesSz cx="6819900" cy="9918700"/>
  <p:custDataLst>
    <p:tags r:id="rId58"/>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ina Sehl" initials="TS" lastIdx="1" clrIdx="0">
    <p:extLst>
      <p:ext uri="{19B8F6BF-5375-455C-9EA6-DF929625EA0E}">
        <p15:presenceInfo xmlns:p15="http://schemas.microsoft.com/office/powerpoint/2012/main" userId="S-1-5-21-602162358-1897051121-1417001333-5740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7" autoAdjust="0"/>
    <p:restoredTop sz="96265" autoAdjust="0"/>
  </p:normalViewPr>
  <p:slideViewPr>
    <p:cSldViewPr snapToGrid="0">
      <p:cViewPr varScale="1">
        <p:scale>
          <a:sx n="87" d="100"/>
          <a:sy n="87" d="100"/>
        </p:scale>
        <p:origin x="1373" y="77"/>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2" d="100"/>
          <a:sy n="82" d="100"/>
        </p:scale>
        <p:origin x="315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commentAuthors" Target="commentAuthor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47.emf"/><Relationship Id="rId5" Type="http://schemas.openxmlformats.org/officeDocument/2006/relationships/image" Target="../media/image57.emf"/><Relationship Id="rId4" Type="http://schemas.openxmlformats.org/officeDocument/2006/relationships/image" Target="../media/image56.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631056-6DDA-48C6-BA63-54A0188630A1}"/>
              </a:ext>
            </a:extLst>
          </p:cNvPr>
          <p:cNvSpPr>
            <a:spLocks noGrp="1"/>
          </p:cNvSpPr>
          <p:nvPr>
            <p:ph type="hdr" sz="quarter"/>
          </p:nvPr>
        </p:nvSpPr>
        <p:spPr>
          <a:xfrm>
            <a:off x="1" y="2"/>
            <a:ext cx="2954602" cy="497281"/>
          </a:xfrm>
          <a:prstGeom prst="rect">
            <a:avLst/>
          </a:prstGeom>
        </p:spPr>
        <p:txBody>
          <a:bodyPr vert="horz" lIns="91429" tIns="45714" rIns="91429" bIns="45714" rtlCol="0"/>
          <a:lstStyle>
            <a:lvl1pPr algn="l">
              <a:defRPr sz="1200"/>
            </a:lvl1pPr>
          </a:lstStyle>
          <a:p>
            <a:endParaRPr lang="fr-FR"/>
          </a:p>
        </p:txBody>
      </p:sp>
      <p:sp>
        <p:nvSpPr>
          <p:cNvPr id="3" name="Date Placeholder 2">
            <a:extLst>
              <a:ext uri="{FF2B5EF4-FFF2-40B4-BE49-F238E27FC236}">
                <a16:creationId xmlns:a16="http://schemas.microsoft.com/office/drawing/2014/main" id="{A1DF761E-4073-4F74-91B7-2BA3B11E587F}"/>
              </a:ext>
            </a:extLst>
          </p:cNvPr>
          <p:cNvSpPr>
            <a:spLocks noGrp="1"/>
          </p:cNvSpPr>
          <p:nvPr>
            <p:ph type="dt" sz="quarter" idx="1"/>
          </p:nvPr>
        </p:nvSpPr>
        <p:spPr>
          <a:xfrm>
            <a:off x="3863709" y="2"/>
            <a:ext cx="2954601" cy="497281"/>
          </a:xfrm>
          <a:prstGeom prst="rect">
            <a:avLst/>
          </a:prstGeom>
        </p:spPr>
        <p:txBody>
          <a:bodyPr vert="horz" lIns="91429" tIns="45714" rIns="91429" bIns="45714" rtlCol="0"/>
          <a:lstStyle>
            <a:lvl1pPr algn="r">
              <a:defRPr sz="1200"/>
            </a:lvl1pPr>
          </a:lstStyle>
          <a:p>
            <a:fld id="{83EEFD76-1670-4340-8B09-91C47C49CCA2}" type="datetimeFigureOut">
              <a:rPr lang="fr-FR" smtClean="0"/>
              <a:t>20/02/2020</a:t>
            </a:fld>
            <a:endParaRPr lang="fr-FR"/>
          </a:p>
        </p:txBody>
      </p:sp>
      <p:sp>
        <p:nvSpPr>
          <p:cNvPr id="4" name="Footer Placeholder 3">
            <a:extLst>
              <a:ext uri="{FF2B5EF4-FFF2-40B4-BE49-F238E27FC236}">
                <a16:creationId xmlns:a16="http://schemas.microsoft.com/office/drawing/2014/main" id="{C09B6468-502A-404D-B4B7-C08B520BBDEF}"/>
              </a:ext>
            </a:extLst>
          </p:cNvPr>
          <p:cNvSpPr>
            <a:spLocks noGrp="1"/>
          </p:cNvSpPr>
          <p:nvPr>
            <p:ph type="ftr" sz="quarter" idx="2"/>
          </p:nvPr>
        </p:nvSpPr>
        <p:spPr>
          <a:xfrm>
            <a:off x="1" y="9421421"/>
            <a:ext cx="2954602" cy="497281"/>
          </a:xfrm>
          <a:prstGeom prst="rect">
            <a:avLst/>
          </a:prstGeom>
        </p:spPr>
        <p:txBody>
          <a:bodyPr vert="horz" lIns="91429" tIns="45714" rIns="91429" bIns="45714" rtlCol="0" anchor="b"/>
          <a:lstStyle>
            <a:lvl1pPr algn="l">
              <a:defRPr sz="1200"/>
            </a:lvl1pPr>
          </a:lstStyle>
          <a:p>
            <a:endParaRPr lang="fr-FR"/>
          </a:p>
        </p:txBody>
      </p:sp>
      <p:sp>
        <p:nvSpPr>
          <p:cNvPr id="5" name="Slide Number Placeholder 4">
            <a:extLst>
              <a:ext uri="{FF2B5EF4-FFF2-40B4-BE49-F238E27FC236}">
                <a16:creationId xmlns:a16="http://schemas.microsoft.com/office/drawing/2014/main" id="{AB6D91A9-B83A-445F-8065-7D2AD13C5177}"/>
              </a:ext>
            </a:extLst>
          </p:cNvPr>
          <p:cNvSpPr>
            <a:spLocks noGrp="1"/>
          </p:cNvSpPr>
          <p:nvPr>
            <p:ph type="sldNum" sz="quarter" idx="3"/>
          </p:nvPr>
        </p:nvSpPr>
        <p:spPr>
          <a:xfrm>
            <a:off x="3863709" y="9421421"/>
            <a:ext cx="2954601" cy="497281"/>
          </a:xfrm>
          <a:prstGeom prst="rect">
            <a:avLst/>
          </a:prstGeom>
        </p:spPr>
        <p:txBody>
          <a:bodyPr vert="horz" lIns="91429" tIns="45714" rIns="91429" bIns="45714" rtlCol="0" anchor="b"/>
          <a:lstStyle>
            <a:lvl1pPr algn="r">
              <a:defRPr sz="1200"/>
            </a:lvl1pPr>
          </a:lstStyle>
          <a:p>
            <a:fld id="{45B44133-3611-449F-89F7-8C0153EA4211}" type="slidenum">
              <a:rPr lang="fr-FR" smtClean="0"/>
              <a:t>‹N°›</a:t>
            </a:fld>
            <a:endParaRPr lang="fr-FR"/>
          </a:p>
        </p:txBody>
      </p:sp>
    </p:spTree>
    <p:extLst>
      <p:ext uri="{BB962C8B-B14F-4D97-AF65-F5344CB8AC3E}">
        <p14:creationId xmlns:p14="http://schemas.microsoft.com/office/powerpoint/2010/main" val="3007856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55290" cy="497657"/>
          </a:xfrm>
          <a:prstGeom prst="rect">
            <a:avLst/>
          </a:prstGeom>
        </p:spPr>
        <p:txBody>
          <a:bodyPr vert="horz" lIns="91429" tIns="45714" rIns="91429" bIns="45714" rtlCol="0"/>
          <a:lstStyle>
            <a:lvl1pPr algn="l">
              <a:defRPr sz="1200"/>
            </a:lvl1pPr>
          </a:lstStyle>
          <a:p>
            <a:endParaRPr lang="de-DE"/>
          </a:p>
        </p:txBody>
      </p:sp>
      <p:sp>
        <p:nvSpPr>
          <p:cNvPr id="3" name="Date Placeholder 2"/>
          <p:cNvSpPr>
            <a:spLocks noGrp="1"/>
          </p:cNvSpPr>
          <p:nvPr>
            <p:ph type="dt" idx="1"/>
          </p:nvPr>
        </p:nvSpPr>
        <p:spPr>
          <a:xfrm>
            <a:off x="3863033" y="2"/>
            <a:ext cx="2955290" cy="497657"/>
          </a:xfrm>
          <a:prstGeom prst="rect">
            <a:avLst/>
          </a:prstGeom>
        </p:spPr>
        <p:txBody>
          <a:bodyPr vert="horz" lIns="91429" tIns="45714" rIns="91429" bIns="45714" rtlCol="0"/>
          <a:lstStyle>
            <a:lvl1pPr algn="r">
              <a:defRPr sz="1200"/>
            </a:lvl1pPr>
          </a:lstStyle>
          <a:p>
            <a:fld id="{B12523A1-E035-4708-9AEF-62A9AA669429}" type="datetimeFigureOut">
              <a:rPr lang="de-DE" smtClean="0"/>
              <a:t>20.02.2020</a:t>
            </a:fld>
            <a:endParaRPr lang="de-DE"/>
          </a:p>
        </p:txBody>
      </p:sp>
      <p:sp>
        <p:nvSpPr>
          <p:cNvPr id="4" name="Slide Image Placeholder 3"/>
          <p:cNvSpPr>
            <a:spLocks noGrp="1" noRot="1" noChangeAspect="1"/>
          </p:cNvSpPr>
          <p:nvPr>
            <p:ph type="sldImg" idx="2"/>
          </p:nvPr>
        </p:nvSpPr>
        <p:spPr>
          <a:xfrm>
            <a:off x="1179513" y="1239838"/>
            <a:ext cx="4460875" cy="3346450"/>
          </a:xfrm>
          <a:prstGeom prst="rect">
            <a:avLst/>
          </a:prstGeom>
          <a:noFill/>
          <a:ln w="12700">
            <a:solidFill>
              <a:prstClr val="black"/>
            </a:solidFill>
          </a:ln>
        </p:spPr>
        <p:txBody>
          <a:bodyPr vert="horz" lIns="91429" tIns="45714" rIns="91429" bIns="45714" rtlCol="0" anchor="ctr"/>
          <a:lstStyle/>
          <a:p>
            <a:endParaRPr lang="de-DE"/>
          </a:p>
        </p:txBody>
      </p:sp>
      <p:sp>
        <p:nvSpPr>
          <p:cNvPr id="5" name="Notes Placeholder 4"/>
          <p:cNvSpPr>
            <a:spLocks noGrp="1"/>
          </p:cNvSpPr>
          <p:nvPr>
            <p:ph type="body" sz="quarter" idx="3"/>
          </p:nvPr>
        </p:nvSpPr>
        <p:spPr>
          <a:xfrm>
            <a:off x="681991" y="4773377"/>
            <a:ext cx="5455920" cy="3905487"/>
          </a:xfrm>
          <a:prstGeom prst="rect">
            <a:avLst/>
          </a:prstGeom>
        </p:spPr>
        <p:txBody>
          <a:bodyPr vert="horz" lIns="91429" tIns="45714" rIns="91429" bIns="457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1" y="9421046"/>
            <a:ext cx="2955290" cy="497655"/>
          </a:xfrm>
          <a:prstGeom prst="rect">
            <a:avLst/>
          </a:prstGeom>
        </p:spPr>
        <p:txBody>
          <a:bodyPr vert="horz" lIns="91429" tIns="45714" rIns="91429" bIns="45714" rtlCol="0" anchor="b"/>
          <a:lstStyle>
            <a:lvl1pPr algn="l">
              <a:defRPr sz="1200"/>
            </a:lvl1pPr>
          </a:lstStyle>
          <a:p>
            <a:endParaRPr lang="de-DE"/>
          </a:p>
        </p:txBody>
      </p:sp>
      <p:sp>
        <p:nvSpPr>
          <p:cNvPr id="7" name="Slide Number Placeholder 6"/>
          <p:cNvSpPr>
            <a:spLocks noGrp="1"/>
          </p:cNvSpPr>
          <p:nvPr>
            <p:ph type="sldNum" sz="quarter" idx="5"/>
          </p:nvPr>
        </p:nvSpPr>
        <p:spPr>
          <a:xfrm>
            <a:off x="3863033" y="9421046"/>
            <a:ext cx="2955290" cy="497655"/>
          </a:xfrm>
          <a:prstGeom prst="rect">
            <a:avLst/>
          </a:prstGeom>
        </p:spPr>
        <p:txBody>
          <a:bodyPr vert="horz" lIns="91429" tIns="45714" rIns="91429" bIns="45714" rtlCol="0" anchor="b"/>
          <a:lstStyle>
            <a:lvl1pPr algn="r">
              <a:defRPr sz="1200"/>
            </a:lvl1pPr>
          </a:lstStyle>
          <a:p>
            <a:fld id="{01572A40-7089-4FBC-B337-3FF46F5513B2}" type="slidenum">
              <a:rPr lang="de-DE" smtClean="0"/>
              <a:t>‹N°›</a:t>
            </a:fld>
            <a:endParaRPr lang="de-DE"/>
          </a:p>
        </p:txBody>
      </p:sp>
    </p:spTree>
    <p:extLst>
      <p:ext uri="{BB962C8B-B14F-4D97-AF65-F5344CB8AC3E}">
        <p14:creationId xmlns:p14="http://schemas.microsoft.com/office/powerpoint/2010/main" val="211784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572A40-7089-4FBC-B337-3FF46F5513B2}" type="slidenum">
              <a:rPr lang="de-DE" smtClean="0"/>
              <a:t>1</a:t>
            </a:fld>
            <a:endParaRPr lang="de-DE"/>
          </a:p>
        </p:txBody>
      </p:sp>
    </p:spTree>
    <p:extLst>
      <p:ext uri="{BB962C8B-B14F-4D97-AF65-F5344CB8AC3E}">
        <p14:creationId xmlns:p14="http://schemas.microsoft.com/office/powerpoint/2010/main" val="3594099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B3F177B-4644-4317-A944-B22007CC712E}" type="slidenum">
              <a:rPr lang="fr-FR" smtClean="0"/>
              <a:t>20</a:t>
            </a:fld>
            <a:endParaRPr lang="fr-FR"/>
          </a:p>
        </p:txBody>
      </p:sp>
    </p:spTree>
    <p:extLst>
      <p:ext uri="{BB962C8B-B14F-4D97-AF65-F5344CB8AC3E}">
        <p14:creationId xmlns:p14="http://schemas.microsoft.com/office/powerpoint/2010/main" val="601865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572A40-7089-4FBC-B337-3FF46F5513B2}" type="slidenum">
              <a:rPr lang="de-DE" smtClean="0"/>
              <a:t>22</a:t>
            </a:fld>
            <a:endParaRPr lang="de-DE"/>
          </a:p>
        </p:txBody>
      </p:sp>
    </p:spTree>
    <p:extLst>
      <p:ext uri="{BB962C8B-B14F-4D97-AF65-F5344CB8AC3E}">
        <p14:creationId xmlns:p14="http://schemas.microsoft.com/office/powerpoint/2010/main" val="39860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004869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Tree>
    <p:extLst>
      <p:ext uri="{BB962C8B-B14F-4D97-AF65-F5344CB8AC3E}">
        <p14:creationId xmlns:p14="http://schemas.microsoft.com/office/powerpoint/2010/main" val="227499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572A40-7089-4FBC-B337-3FF46F5513B2}" type="slidenum">
              <a:rPr lang="de-DE" smtClean="0"/>
              <a:t>7</a:t>
            </a:fld>
            <a:endParaRPr lang="de-DE"/>
          </a:p>
        </p:txBody>
      </p:sp>
    </p:spTree>
    <p:extLst>
      <p:ext uri="{BB962C8B-B14F-4D97-AF65-F5344CB8AC3E}">
        <p14:creationId xmlns:p14="http://schemas.microsoft.com/office/powerpoint/2010/main" val="131913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572A40-7089-4FBC-B337-3FF46F5513B2}" type="slidenum">
              <a:rPr lang="de-DE" smtClean="0"/>
              <a:t>8</a:t>
            </a:fld>
            <a:endParaRPr lang="de-DE"/>
          </a:p>
        </p:txBody>
      </p:sp>
    </p:spTree>
    <p:extLst>
      <p:ext uri="{BB962C8B-B14F-4D97-AF65-F5344CB8AC3E}">
        <p14:creationId xmlns:p14="http://schemas.microsoft.com/office/powerpoint/2010/main" val="95520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572A40-7089-4FBC-B337-3FF46F5513B2}" type="slidenum">
              <a:rPr lang="de-DE" smtClean="0"/>
              <a:t>9</a:t>
            </a:fld>
            <a:endParaRPr lang="de-DE"/>
          </a:p>
        </p:txBody>
      </p:sp>
    </p:spTree>
    <p:extLst>
      <p:ext uri="{BB962C8B-B14F-4D97-AF65-F5344CB8AC3E}">
        <p14:creationId xmlns:p14="http://schemas.microsoft.com/office/powerpoint/2010/main" val="3837436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572A40-7089-4FBC-B337-3FF46F5513B2}" type="slidenum">
              <a:rPr lang="de-DE" smtClean="0"/>
              <a:t>10</a:t>
            </a:fld>
            <a:endParaRPr lang="de-DE"/>
          </a:p>
        </p:txBody>
      </p:sp>
    </p:spTree>
    <p:extLst>
      <p:ext uri="{BB962C8B-B14F-4D97-AF65-F5344CB8AC3E}">
        <p14:creationId xmlns:p14="http://schemas.microsoft.com/office/powerpoint/2010/main" val="3058431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1572A40-7089-4FBC-B337-3FF46F5513B2}" type="slidenum">
              <a:rPr lang="de-DE" smtClean="0"/>
              <a:t>11</a:t>
            </a:fld>
            <a:endParaRPr lang="de-DE"/>
          </a:p>
        </p:txBody>
      </p:sp>
    </p:spTree>
    <p:extLst>
      <p:ext uri="{BB962C8B-B14F-4D97-AF65-F5344CB8AC3E}">
        <p14:creationId xmlns:p14="http://schemas.microsoft.com/office/powerpoint/2010/main" val="372570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B3F177B-4644-4317-A944-B22007CC712E}" type="slidenum">
              <a:rPr lang="fr-FR" smtClean="0"/>
              <a:t>18</a:t>
            </a:fld>
            <a:endParaRPr lang="fr-FR"/>
          </a:p>
        </p:txBody>
      </p:sp>
    </p:spTree>
    <p:extLst>
      <p:ext uri="{BB962C8B-B14F-4D97-AF65-F5344CB8AC3E}">
        <p14:creationId xmlns:p14="http://schemas.microsoft.com/office/powerpoint/2010/main" val="1721462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8.vml"/><Relationship Id="rId6" Type="http://schemas.openxmlformats.org/officeDocument/2006/relationships/image" Target="../media/image4.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vmlDrawing" Target="../drawings/vmlDrawing9.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4.xml"/><Relationship Id="rId1" Type="http://schemas.openxmlformats.org/officeDocument/2006/relationships/vmlDrawing" Target="../drawings/vmlDrawing11.vml"/><Relationship Id="rId6" Type="http://schemas.openxmlformats.org/officeDocument/2006/relationships/image" Target="../media/image2.emf"/><Relationship Id="rId5" Type="http://schemas.openxmlformats.org/officeDocument/2006/relationships/oleObject" Target="../embeddings/oleObject11.bin"/><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vmlDrawing" Target="../drawings/vmlDrawing12.vml"/><Relationship Id="rId6" Type="http://schemas.openxmlformats.org/officeDocument/2006/relationships/image" Target="../media/image4.emf"/><Relationship Id="rId5" Type="http://schemas.openxmlformats.org/officeDocument/2006/relationships/oleObject" Target="../embeddings/oleObject12.bin"/><Relationship Id="rId4"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9.xml"/><Relationship Id="rId1" Type="http://schemas.openxmlformats.org/officeDocument/2006/relationships/vmlDrawing" Target="../drawings/vmlDrawing14.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7.xml"/><Relationship Id="rId1" Type="http://schemas.openxmlformats.org/officeDocument/2006/relationships/vmlDrawing" Target="../drawings/vmlDrawing16.vml"/><Relationship Id="rId6" Type="http://schemas.openxmlformats.org/officeDocument/2006/relationships/image" Target="../media/image2.emf"/><Relationship Id="rId5" Type="http://schemas.openxmlformats.org/officeDocument/2006/relationships/oleObject" Target="../embeddings/oleObject16.bin"/><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vmlDrawing" Target="../drawings/vmlDrawing17.vml"/><Relationship Id="rId6" Type="http://schemas.openxmlformats.org/officeDocument/2006/relationships/image" Target="../media/image4.emf"/><Relationship Id="rId5" Type="http://schemas.openxmlformats.org/officeDocument/2006/relationships/oleObject" Target="../embeddings/oleObject17.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vmlDrawing" Target="../drawings/vmlDrawing18.vml"/><Relationship Id="rId6" Type="http://schemas.openxmlformats.org/officeDocument/2006/relationships/image" Target="../media/image4.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2.xml"/><Relationship Id="rId1" Type="http://schemas.openxmlformats.org/officeDocument/2006/relationships/vmlDrawing" Target="../drawings/vmlDrawing19.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0.xml"/><Relationship Id="rId1" Type="http://schemas.openxmlformats.org/officeDocument/2006/relationships/vmlDrawing" Target="../drawings/vmlDrawing21.vml"/><Relationship Id="rId6" Type="http://schemas.openxmlformats.org/officeDocument/2006/relationships/image" Target="../media/image2.emf"/><Relationship Id="rId5" Type="http://schemas.openxmlformats.org/officeDocument/2006/relationships/oleObject" Target="../embeddings/oleObject21.bin"/><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vmlDrawing" Target="../drawings/vmlDrawing22.vml"/><Relationship Id="rId6" Type="http://schemas.openxmlformats.org/officeDocument/2006/relationships/image" Target="../media/image4.emf"/><Relationship Id="rId5" Type="http://schemas.openxmlformats.org/officeDocument/2006/relationships/oleObject" Target="../embeddings/oleObject22.bin"/><Relationship Id="rId4"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vmlDrawing" Target="../drawings/vmlDrawing23.vml"/><Relationship Id="rId6" Type="http://schemas.openxmlformats.org/officeDocument/2006/relationships/image" Target="../media/image4.emf"/><Relationship Id="rId5" Type="http://schemas.openxmlformats.org/officeDocument/2006/relationships/oleObject" Target="../embeddings/oleObject23.bin"/><Relationship Id="rId4"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15.xml"/><Relationship Id="rId1" Type="http://schemas.openxmlformats.org/officeDocument/2006/relationships/vmlDrawing" Target="../drawings/vmlDrawing24.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24.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3.xml"/><Relationship Id="rId1" Type="http://schemas.openxmlformats.org/officeDocument/2006/relationships/vmlDrawing" Target="../drawings/vmlDrawing26.vml"/><Relationship Id="rId6" Type="http://schemas.openxmlformats.org/officeDocument/2006/relationships/image" Target="../media/image2.emf"/><Relationship Id="rId5" Type="http://schemas.openxmlformats.org/officeDocument/2006/relationships/oleObject" Target="../embeddings/oleObject26.bin"/><Relationship Id="rId4"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vmlDrawing" Target="../drawings/vmlDrawing27.vml"/><Relationship Id="rId6" Type="http://schemas.openxmlformats.org/officeDocument/2006/relationships/image" Target="../media/image4.emf"/><Relationship Id="rId5" Type="http://schemas.openxmlformats.org/officeDocument/2006/relationships/oleObject" Target="../embeddings/oleObject27.bin"/><Relationship Id="rId4"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vmlDrawing" Target="../drawings/vmlDrawing28.vml"/><Relationship Id="rId6" Type="http://schemas.openxmlformats.org/officeDocument/2006/relationships/image" Target="../media/image4.emf"/><Relationship Id="rId5" Type="http://schemas.openxmlformats.org/officeDocument/2006/relationships/oleObject" Target="../embeddings/oleObject28.bin"/><Relationship Id="rId4"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55.xml"/><Relationship Id="rId1" Type="http://schemas.openxmlformats.org/officeDocument/2006/relationships/vmlDrawing" Target="../drawings/vmlDrawing30.vml"/><Relationship Id="rId6" Type="http://schemas.openxmlformats.org/officeDocument/2006/relationships/image" Target="../media/image2.emf"/><Relationship Id="rId5" Type="http://schemas.openxmlformats.org/officeDocument/2006/relationships/oleObject" Target="../embeddings/oleObject30.bin"/><Relationship Id="rId4" Type="http://schemas.openxmlformats.org/officeDocument/2006/relationships/image" Target="../media/image3.jpeg"/></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vmlDrawing" Target="../drawings/vmlDrawing31.vml"/><Relationship Id="rId6" Type="http://schemas.openxmlformats.org/officeDocument/2006/relationships/image" Target="../media/image4.emf"/><Relationship Id="rId5" Type="http://schemas.openxmlformats.org/officeDocument/2006/relationships/oleObject" Target="../embeddings/oleObject31.bin"/><Relationship Id="rId4"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vmlDrawing" Target="../drawings/vmlDrawing32.vml"/><Relationship Id="rId6" Type="http://schemas.openxmlformats.org/officeDocument/2006/relationships/image" Target="../media/image4.emf"/><Relationship Id="rId5" Type="http://schemas.openxmlformats.org/officeDocument/2006/relationships/oleObject" Target="../embeddings/oleObject32.bin"/><Relationship Id="rId4"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60.xml"/><Relationship Id="rId1" Type="http://schemas.openxmlformats.org/officeDocument/2006/relationships/vmlDrawing" Target="../drawings/vmlDrawing33.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3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78.xml"/><Relationship Id="rId1" Type="http://schemas.openxmlformats.org/officeDocument/2006/relationships/vmlDrawing" Target="../drawings/vmlDrawing35.vml"/><Relationship Id="rId6" Type="http://schemas.openxmlformats.org/officeDocument/2006/relationships/image" Target="../media/image2.emf"/><Relationship Id="rId5" Type="http://schemas.openxmlformats.org/officeDocument/2006/relationships/oleObject" Target="../embeddings/oleObject35.bin"/><Relationship Id="rId4"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vmlDrawing" Target="../drawings/vmlDrawing36.vml"/><Relationship Id="rId6" Type="http://schemas.openxmlformats.org/officeDocument/2006/relationships/image" Target="../media/image4.emf"/><Relationship Id="rId5" Type="http://schemas.openxmlformats.org/officeDocument/2006/relationships/oleObject" Target="../embeddings/oleObject36.bin"/><Relationship Id="rId4"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vmlDrawing" Target="../drawings/vmlDrawing37.vml"/><Relationship Id="rId6" Type="http://schemas.openxmlformats.org/officeDocument/2006/relationships/image" Target="../media/image4.emf"/><Relationship Id="rId5" Type="http://schemas.openxmlformats.org/officeDocument/2006/relationships/oleObject" Target="../embeddings/oleObject37.bin"/><Relationship Id="rId4"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83.xml"/><Relationship Id="rId1" Type="http://schemas.openxmlformats.org/officeDocument/2006/relationships/vmlDrawing" Target="../drawings/vmlDrawing38.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38.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1.xml"/><Relationship Id="rId1" Type="http://schemas.openxmlformats.org/officeDocument/2006/relationships/vmlDrawing" Target="../drawings/vmlDrawing40.vml"/><Relationship Id="rId6" Type="http://schemas.openxmlformats.org/officeDocument/2006/relationships/image" Target="../media/image2.emf"/><Relationship Id="rId5" Type="http://schemas.openxmlformats.org/officeDocument/2006/relationships/oleObject" Target="../embeddings/oleObject40.bin"/><Relationship Id="rId4" Type="http://schemas.openxmlformats.org/officeDocument/2006/relationships/image" Target="../media/image3.jpeg"/></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vmlDrawing" Target="../drawings/vmlDrawing41.vml"/><Relationship Id="rId6" Type="http://schemas.openxmlformats.org/officeDocument/2006/relationships/image" Target="../media/image4.emf"/><Relationship Id="rId5" Type="http://schemas.openxmlformats.org/officeDocument/2006/relationships/oleObject" Target="../embeddings/oleObject41.bin"/><Relationship Id="rId4"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vmlDrawing" Target="../drawings/vmlDrawing42.vml"/><Relationship Id="rId6" Type="http://schemas.openxmlformats.org/officeDocument/2006/relationships/image" Target="../media/image4.emf"/><Relationship Id="rId5" Type="http://schemas.openxmlformats.org/officeDocument/2006/relationships/oleObject" Target="../embeddings/oleObject42.bin"/><Relationship Id="rId4"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6.xml"/><Relationship Id="rId1" Type="http://schemas.openxmlformats.org/officeDocument/2006/relationships/vmlDrawing" Target="../drawings/vmlDrawing43.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43.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24.xml"/><Relationship Id="rId1" Type="http://schemas.openxmlformats.org/officeDocument/2006/relationships/vmlDrawing" Target="../drawings/vmlDrawing45.vml"/><Relationship Id="rId6" Type="http://schemas.openxmlformats.org/officeDocument/2006/relationships/image" Target="../media/image2.emf"/><Relationship Id="rId5" Type="http://schemas.openxmlformats.org/officeDocument/2006/relationships/oleObject" Target="../embeddings/oleObject45.bin"/><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vmlDrawing" Target="../drawings/vmlDrawing46.vml"/><Relationship Id="rId6" Type="http://schemas.openxmlformats.org/officeDocument/2006/relationships/image" Target="../media/image4.emf"/><Relationship Id="rId5" Type="http://schemas.openxmlformats.org/officeDocument/2006/relationships/oleObject" Target="../embeddings/oleObject46.bin"/><Relationship Id="rId4"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vmlDrawing" Target="../drawings/vmlDrawing47.vml"/><Relationship Id="rId6" Type="http://schemas.openxmlformats.org/officeDocument/2006/relationships/image" Target="../media/image4.emf"/><Relationship Id="rId5" Type="http://schemas.openxmlformats.org/officeDocument/2006/relationships/oleObject" Target="../embeddings/oleObject47.bin"/><Relationship Id="rId4"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29.xml"/><Relationship Id="rId1" Type="http://schemas.openxmlformats.org/officeDocument/2006/relationships/vmlDrawing" Target="../drawings/vmlDrawing48.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48.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47.xml"/><Relationship Id="rId1" Type="http://schemas.openxmlformats.org/officeDocument/2006/relationships/vmlDrawing" Target="../drawings/vmlDrawing50.vml"/><Relationship Id="rId6" Type="http://schemas.openxmlformats.org/officeDocument/2006/relationships/image" Target="../media/image2.emf"/><Relationship Id="rId5" Type="http://schemas.openxmlformats.org/officeDocument/2006/relationships/oleObject" Target="../embeddings/oleObject50.bin"/><Relationship Id="rId4" Type="http://schemas.openxmlformats.org/officeDocument/2006/relationships/image" Target="../media/image3.jpeg"/></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vmlDrawing" Target="../drawings/vmlDrawing51.vml"/><Relationship Id="rId6" Type="http://schemas.openxmlformats.org/officeDocument/2006/relationships/image" Target="../media/image4.emf"/><Relationship Id="rId5" Type="http://schemas.openxmlformats.org/officeDocument/2006/relationships/oleObject" Target="../embeddings/oleObject51.bin"/><Relationship Id="rId4"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vmlDrawing" Target="../drawings/vmlDrawing52.vml"/><Relationship Id="rId6" Type="http://schemas.openxmlformats.org/officeDocument/2006/relationships/image" Target="../media/image4.emf"/><Relationship Id="rId5" Type="http://schemas.openxmlformats.org/officeDocument/2006/relationships/oleObject" Target="../embeddings/oleObject52.bin"/><Relationship Id="rId4"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52.xml"/><Relationship Id="rId1" Type="http://schemas.openxmlformats.org/officeDocument/2006/relationships/vmlDrawing" Target="../drawings/vmlDrawing53.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53.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270.xml"/><Relationship Id="rId1" Type="http://schemas.openxmlformats.org/officeDocument/2006/relationships/vmlDrawing" Target="../drawings/vmlDrawing55.vml"/><Relationship Id="rId6" Type="http://schemas.openxmlformats.org/officeDocument/2006/relationships/image" Target="../media/image2.emf"/><Relationship Id="rId5" Type="http://schemas.openxmlformats.org/officeDocument/2006/relationships/oleObject" Target="../embeddings/oleObject55.bin"/><Relationship Id="rId4" Type="http://schemas.openxmlformats.org/officeDocument/2006/relationships/image" Target="../media/image3.jpeg"/></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vmlDrawing" Target="../drawings/vmlDrawing56.vml"/><Relationship Id="rId6" Type="http://schemas.openxmlformats.org/officeDocument/2006/relationships/image" Target="../media/image4.emf"/><Relationship Id="rId5" Type="http://schemas.openxmlformats.org/officeDocument/2006/relationships/oleObject" Target="../embeddings/oleObject56.bin"/><Relationship Id="rId4"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vmlDrawing" Target="../drawings/vmlDrawing57.vml"/><Relationship Id="rId6" Type="http://schemas.openxmlformats.org/officeDocument/2006/relationships/image" Target="../media/image4.emf"/><Relationship Id="rId5" Type="http://schemas.openxmlformats.org/officeDocument/2006/relationships/oleObject" Target="../embeddings/oleObject57.bin"/><Relationship Id="rId4"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275.xml"/><Relationship Id="rId1" Type="http://schemas.openxmlformats.org/officeDocument/2006/relationships/vmlDrawing" Target="../drawings/vmlDrawing58.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58.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93.xml"/><Relationship Id="rId1" Type="http://schemas.openxmlformats.org/officeDocument/2006/relationships/vmlDrawing" Target="../drawings/vmlDrawing60.vml"/><Relationship Id="rId6" Type="http://schemas.openxmlformats.org/officeDocument/2006/relationships/image" Target="../media/image2.emf"/><Relationship Id="rId5" Type="http://schemas.openxmlformats.org/officeDocument/2006/relationships/oleObject" Target="../embeddings/oleObject60.bin"/><Relationship Id="rId4" Type="http://schemas.openxmlformats.org/officeDocument/2006/relationships/image" Target="../media/image3.jpeg"/></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vmlDrawing" Target="../drawings/vmlDrawing61.vml"/><Relationship Id="rId6" Type="http://schemas.openxmlformats.org/officeDocument/2006/relationships/image" Target="../media/image4.emf"/><Relationship Id="rId5" Type="http://schemas.openxmlformats.org/officeDocument/2006/relationships/oleObject" Target="../embeddings/oleObject61.bin"/><Relationship Id="rId4"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vmlDrawing" Target="../drawings/vmlDrawing62.vml"/><Relationship Id="rId6" Type="http://schemas.openxmlformats.org/officeDocument/2006/relationships/image" Target="../media/image4.emf"/><Relationship Id="rId5" Type="http://schemas.openxmlformats.org/officeDocument/2006/relationships/oleObject" Target="../embeddings/oleObject62.bin"/><Relationship Id="rId4"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98.xml"/><Relationship Id="rId1" Type="http://schemas.openxmlformats.org/officeDocument/2006/relationships/vmlDrawing" Target="../drawings/vmlDrawing63.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63.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16.xml"/><Relationship Id="rId1" Type="http://schemas.openxmlformats.org/officeDocument/2006/relationships/vmlDrawing" Target="../drawings/vmlDrawing65.vml"/><Relationship Id="rId6" Type="http://schemas.openxmlformats.org/officeDocument/2006/relationships/image" Target="../media/image2.emf"/><Relationship Id="rId5" Type="http://schemas.openxmlformats.org/officeDocument/2006/relationships/oleObject" Target="../embeddings/oleObject65.bin"/><Relationship Id="rId4" Type="http://schemas.openxmlformats.org/officeDocument/2006/relationships/image" Target="../media/image3.jpeg"/></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vmlDrawing" Target="../drawings/vmlDrawing66.vml"/><Relationship Id="rId6" Type="http://schemas.openxmlformats.org/officeDocument/2006/relationships/image" Target="../media/image4.emf"/><Relationship Id="rId5" Type="http://schemas.openxmlformats.org/officeDocument/2006/relationships/oleObject" Target="../embeddings/oleObject66.bin"/><Relationship Id="rId4"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vmlDrawing" Target="../drawings/vmlDrawing67.vml"/><Relationship Id="rId6" Type="http://schemas.openxmlformats.org/officeDocument/2006/relationships/image" Target="../media/image4.emf"/><Relationship Id="rId5" Type="http://schemas.openxmlformats.org/officeDocument/2006/relationships/oleObject" Target="../embeddings/oleObject67.bin"/><Relationship Id="rId4"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21.xml"/><Relationship Id="rId1" Type="http://schemas.openxmlformats.org/officeDocument/2006/relationships/vmlDrawing" Target="../drawings/vmlDrawing68.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68.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339.xml"/><Relationship Id="rId1" Type="http://schemas.openxmlformats.org/officeDocument/2006/relationships/vmlDrawing" Target="../drawings/vmlDrawing70.vml"/><Relationship Id="rId6" Type="http://schemas.openxmlformats.org/officeDocument/2006/relationships/image" Target="../media/image2.emf"/><Relationship Id="rId5" Type="http://schemas.openxmlformats.org/officeDocument/2006/relationships/oleObject" Target="../embeddings/oleObject70.bin"/><Relationship Id="rId4" Type="http://schemas.openxmlformats.org/officeDocument/2006/relationships/image" Target="../media/image3.jpeg"/></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341.xml"/><Relationship Id="rId2" Type="http://schemas.openxmlformats.org/officeDocument/2006/relationships/tags" Target="../tags/tag340.xml"/><Relationship Id="rId1" Type="http://schemas.openxmlformats.org/officeDocument/2006/relationships/vmlDrawing" Target="../drawings/vmlDrawing71.vml"/><Relationship Id="rId6" Type="http://schemas.openxmlformats.org/officeDocument/2006/relationships/image" Target="../media/image4.emf"/><Relationship Id="rId5" Type="http://schemas.openxmlformats.org/officeDocument/2006/relationships/oleObject" Target="../embeddings/oleObject71.bin"/><Relationship Id="rId4"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vmlDrawing" Target="../drawings/vmlDrawing72.vml"/><Relationship Id="rId6" Type="http://schemas.openxmlformats.org/officeDocument/2006/relationships/image" Target="../media/image4.emf"/><Relationship Id="rId5" Type="http://schemas.openxmlformats.org/officeDocument/2006/relationships/oleObject" Target="../embeddings/oleObject72.bin"/><Relationship Id="rId4"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344.xml"/><Relationship Id="rId1" Type="http://schemas.openxmlformats.org/officeDocument/2006/relationships/vmlDrawing" Target="../drawings/vmlDrawing73.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73.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62.xml"/><Relationship Id="rId1" Type="http://schemas.openxmlformats.org/officeDocument/2006/relationships/vmlDrawing" Target="../drawings/vmlDrawing75.vml"/><Relationship Id="rId6" Type="http://schemas.openxmlformats.org/officeDocument/2006/relationships/image" Target="../media/image2.emf"/><Relationship Id="rId5" Type="http://schemas.openxmlformats.org/officeDocument/2006/relationships/oleObject" Target="../embeddings/oleObject75.bin"/><Relationship Id="rId4" Type="http://schemas.openxmlformats.org/officeDocument/2006/relationships/image" Target="../media/image3.jpeg"/></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vmlDrawing" Target="../drawings/vmlDrawing76.vml"/><Relationship Id="rId6" Type="http://schemas.openxmlformats.org/officeDocument/2006/relationships/image" Target="../media/image4.emf"/><Relationship Id="rId5" Type="http://schemas.openxmlformats.org/officeDocument/2006/relationships/oleObject" Target="../embeddings/oleObject76.bin"/><Relationship Id="rId4"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366.xml"/><Relationship Id="rId2" Type="http://schemas.openxmlformats.org/officeDocument/2006/relationships/tags" Target="../tags/tag365.xml"/><Relationship Id="rId1" Type="http://schemas.openxmlformats.org/officeDocument/2006/relationships/vmlDrawing" Target="../drawings/vmlDrawing77.vml"/><Relationship Id="rId6" Type="http://schemas.openxmlformats.org/officeDocument/2006/relationships/image" Target="../media/image4.emf"/><Relationship Id="rId5" Type="http://schemas.openxmlformats.org/officeDocument/2006/relationships/oleObject" Target="../embeddings/oleObject77.bin"/><Relationship Id="rId4"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image" Target="../media/image3.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67.xml"/><Relationship Id="rId1" Type="http://schemas.openxmlformats.org/officeDocument/2006/relationships/vmlDrawing" Target="../drawings/vmlDrawing78.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78.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85.xml"/><Relationship Id="rId1" Type="http://schemas.openxmlformats.org/officeDocument/2006/relationships/vmlDrawing" Target="../drawings/vmlDrawing80.vml"/><Relationship Id="rId6" Type="http://schemas.openxmlformats.org/officeDocument/2006/relationships/image" Target="../media/image2.emf"/><Relationship Id="rId5" Type="http://schemas.openxmlformats.org/officeDocument/2006/relationships/oleObject" Target="../embeddings/oleObject80.bin"/><Relationship Id="rId4" Type="http://schemas.openxmlformats.org/officeDocument/2006/relationships/image" Target="../media/image3.jpeg"/></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vmlDrawing" Target="../drawings/vmlDrawing81.vml"/><Relationship Id="rId6" Type="http://schemas.openxmlformats.org/officeDocument/2006/relationships/image" Target="../media/image4.emf"/><Relationship Id="rId5" Type="http://schemas.openxmlformats.org/officeDocument/2006/relationships/oleObject" Target="../embeddings/oleObject81.bin"/><Relationship Id="rId4"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389.xml"/><Relationship Id="rId2" Type="http://schemas.openxmlformats.org/officeDocument/2006/relationships/tags" Target="../tags/tag388.xml"/><Relationship Id="rId1" Type="http://schemas.openxmlformats.org/officeDocument/2006/relationships/vmlDrawing" Target="../drawings/vmlDrawing82.vml"/><Relationship Id="rId6" Type="http://schemas.openxmlformats.org/officeDocument/2006/relationships/image" Target="../media/image4.emf"/><Relationship Id="rId5" Type="http://schemas.openxmlformats.org/officeDocument/2006/relationships/oleObject" Target="../embeddings/oleObject82.bin"/><Relationship Id="rId4"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90.xml"/><Relationship Id="rId1" Type="http://schemas.openxmlformats.org/officeDocument/2006/relationships/vmlDrawing" Target="../drawings/vmlDrawing83.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83.bin"/></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7.vml"/><Relationship Id="rId6" Type="http://schemas.openxmlformats.org/officeDocument/2006/relationships/image" Target="../media/image4.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1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3343838739"/>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3300500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47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1427459862"/>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65766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840027283"/>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1050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131383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5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3066730140"/>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1950191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7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2455011357"/>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3337776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59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680323887"/>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2559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890815355"/>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1562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881006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7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3412859363"/>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9119275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69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619763626"/>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9152163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3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2088616622"/>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516484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1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361391589"/>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35613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313804109"/>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2074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039809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79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2550217179"/>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5310440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81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2565534447"/>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2227906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83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2245285846"/>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82556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890188361"/>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2586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4092785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91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1603354917"/>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648890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936"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846908511"/>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3101007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5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926412974"/>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5213727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95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2236387648"/>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69789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03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1021684591"/>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985681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057"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414950447"/>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2667874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07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704053161"/>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61641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077970425"/>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3610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917684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15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921316436"/>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0781567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17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2545598674"/>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5370282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19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2566585967"/>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533682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5255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679367632"/>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4122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70485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27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1783656080"/>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8360379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29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616133399"/>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1851695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31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569214048"/>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17782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709332782"/>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4634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739255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39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2610810125"/>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3051463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416"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662552684"/>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8009883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43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815057497"/>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xfrm>
            <a:off x="82045" y="158629"/>
            <a:ext cx="5938921" cy="763607"/>
          </a:xfrm>
          <a:prstGeom prst="rect">
            <a:avLst/>
          </a:prstGeom>
        </p:spPr>
        <p:txBody>
          <a:bodyPr/>
          <a:lstStyle/>
          <a:p>
            <a:pPr lvl="0">
              <a:defRPr sz="1800" cap="none">
                <a:solidFill>
                  <a:srgbClr val="000000"/>
                </a:solidFill>
              </a:defRPr>
            </a:pPr>
            <a:r>
              <a:rPr sz="4962" cap="all">
                <a:solidFill>
                  <a:srgbClr val="535353"/>
                </a:solidFill>
              </a:rPr>
              <a:t>Texte du titre</a:t>
            </a:r>
          </a:p>
        </p:txBody>
      </p:sp>
      <p:sp>
        <p:nvSpPr>
          <p:cNvPr id="19" name="Shape 19"/>
          <p:cNvSpPr>
            <a:spLocks noGrp="1"/>
          </p:cNvSpPr>
          <p:nvPr>
            <p:ph type="body" idx="1"/>
          </p:nvPr>
        </p:nvSpPr>
        <p:spPr>
          <a:xfrm>
            <a:off x="1000943" y="1344750"/>
            <a:ext cx="2964538" cy="3902607"/>
          </a:xfrm>
          <a:prstGeom prst="rect">
            <a:avLst/>
          </a:prstGeom>
        </p:spPr>
        <p:txBody>
          <a:bodyPr/>
          <a:lstStyle/>
          <a:p>
            <a:pPr lvl="0">
              <a:defRPr sz="1800">
                <a:solidFill>
                  <a:srgbClr val="000000"/>
                </a:solidFill>
              </a:defRPr>
            </a:pPr>
            <a:r>
              <a:rPr sz="3170">
                <a:solidFill>
                  <a:srgbClr val="535353"/>
                </a:solidFill>
              </a:rPr>
              <a:t>Texte niveau 1</a:t>
            </a:r>
          </a:p>
          <a:p>
            <a:pPr lvl="1">
              <a:defRPr sz="1800">
                <a:solidFill>
                  <a:srgbClr val="000000"/>
                </a:solidFill>
              </a:defRPr>
            </a:pPr>
            <a:r>
              <a:rPr sz="3170">
                <a:solidFill>
                  <a:srgbClr val="535353"/>
                </a:solidFill>
              </a:rPr>
              <a:t>Texte niveau 2</a:t>
            </a:r>
          </a:p>
          <a:p>
            <a:pPr lvl="2">
              <a:defRPr sz="1800">
                <a:solidFill>
                  <a:srgbClr val="000000"/>
                </a:solidFill>
              </a:defRPr>
            </a:pPr>
            <a:r>
              <a:rPr sz="3170">
                <a:solidFill>
                  <a:srgbClr val="535353"/>
                </a:solidFill>
              </a:rPr>
              <a:t>Texte niveau 3</a:t>
            </a:r>
          </a:p>
          <a:p>
            <a:pPr lvl="3">
              <a:defRPr sz="1800">
                <a:solidFill>
                  <a:srgbClr val="000000"/>
                </a:solidFill>
              </a:defRPr>
            </a:pPr>
            <a:r>
              <a:rPr sz="3170">
                <a:solidFill>
                  <a:srgbClr val="535353"/>
                </a:solidFill>
              </a:rPr>
              <a:t>Texte niveau 4</a:t>
            </a:r>
          </a:p>
          <a:p>
            <a:pPr lvl="4">
              <a:defRPr sz="1800">
                <a:solidFill>
                  <a:srgbClr val="000000"/>
                </a:solidFill>
              </a:defRPr>
            </a:pPr>
            <a:r>
              <a:rPr sz="3170">
                <a:solidFill>
                  <a:srgbClr val="535353"/>
                </a:solidFill>
              </a:rPr>
              <a:t>Texte niveau 5</a:t>
            </a:r>
          </a:p>
        </p:txBody>
      </p:sp>
    </p:spTree>
    <p:extLst>
      <p:ext uri="{BB962C8B-B14F-4D97-AF65-F5344CB8AC3E}">
        <p14:creationId xmlns:p14="http://schemas.microsoft.com/office/powerpoint/2010/main" val="371745323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74839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207735669"/>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5146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1721846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51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1670768800"/>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2800210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536"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856651233"/>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406334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55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696425292"/>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64818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876894482"/>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5658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57867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63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3654239265"/>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9807922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65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2536515864"/>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4052770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67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1871944232"/>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20180" y="2761442"/>
            <a:ext cx="6721079" cy="678647"/>
          </a:xfrm>
        </p:spPr>
        <p:txBody>
          <a:bodyPr anchor="b"/>
          <a:lstStyle>
            <a:lvl1pPr algn="ctr">
              <a:defRPr sz="4410"/>
            </a:lvl1pPr>
          </a:lstStyle>
          <a:p>
            <a:r>
              <a:rPr lang="fr-FR"/>
              <a:t>Modifiez le style du titre</a:t>
            </a:r>
          </a:p>
        </p:txBody>
      </p:sp>
      <p:sp>
        <p:nvSpPr>
          <p:cNvPr id="3" name="Sous-titre 2"/>
          <p:cNvSpPr>
            <a:spLocks noGrp="1"/>
          </p:cNvSpPr>
          <p:nvPr>
            <p:ph type="subTitle" idx="1"/>
          </p:nvPr>
        </p:nvSpPr>
        <p:spPr>
          <a:xfrm>
            <a:off x="1120180" y="3530331"/>
            <a:ext cx="6721079" cy="271485"/>
          </a:xfrm>
        </p:spPr>
        <p:txBody>
          <a:bodyPr/>
          <a:lstStyle>
            <a:lvl1pPr marL="0" indent="0" algn="ctr">
              <a:buNone/>
              <a:defRPr sz="1764"/>
            </a:lvl1pPr>
            <a:lvl2pPr marL="336042" indent="0" algn="ctr">
              <a:buNone/>
              <a:defRPr sz="1470"/>
            </a:lvl2pPr>
            <a:lvl3pPr marL="672084" indent="0" algn="ctr">
              <a:buNone/>
              <a:defRPr sz="1323"/>
            </a:lvl3pPr>
            <a:lvl4pPr marL="1008126" indent="0" algn="ctr">
              <a:buNone/>
              <a:defRPr sz="1176"/>
            </a:lvl4pPr>
            <a:lvl5pPr marL="1344168" indent="0" algn="ctr">
              <a:buNone/>
              <a:defRPr sz="1176"/>
            </a:lvl5pPr>
            <a:lvl6pPr marL="1680210" indent="0" algn="ctr">
              <a:buNone/>
              <a:defRPr sz="1176"/>
            </a:lvl6pPr>
            <a:lvl7pPr marL="2016252" indent="0" algn="ctr">
              <a:buNone/>
              <a:defRPr sz="1176"/>
            </a:lvl7pPr>
            <a:lvl8pPr marL="2352294" indent="0" algn="ctr">
              <a:buNone/>
              <a:defRPr sz="1176"/>
            </a:lvl8pPr>
            <a:lvl9pPr marL="2688336" indent="0" algn="ctr">
              <a:buNone/>
              <a:defRPr sz="1176"/>
            </a:lvl9pPr>
          </a:lstStyle>
          <a:p>
            <a:r>
              <a:rPr lang="fr-FR"/>
              <a:t>Modifiez le style des sous-titres du masque</a:t>
            </a:r>
          </a:p>
        </p:txBody>
      </p:sp>
      <p:sp>
        <p:nvSpPr>
          <p:cNvPr id="4" name="Espace réservé de la date 3"/>
          <p:cNvSpPr>
            <a:spLocks noGrp="1"/>
          </p:cNvSpPr>
          <p:nvPr>
            <p:ph type="dt" sz="half" idx="10"/>
          </p:nvPr>
        </p:nvSpPr>
        <p:spPr>
          <a:xfrm>
            <a:off x="616099" y="6229812"/>
            <a:ext cx="2016324" cy="357856"/>
          </a:xfrm>
          <a:prstGeom prst="rect">
            <a:avLst/>
          </a:prstGeom>
        </p:spPr>
        <p:txBody>
          <a:bodyPr/>
          <a:lstStyle/>
          <a:p>
            <a:fld id="{4760CA9C-FF73-4F35-9673-76AE6A61702A}" type="datetimeFigureOut">
              <a:rPr lang="fr-FR" smtClean="0"/>
              <a:t>20/02/2020</a:t>
            </a:fld>
            <a:endParaRPr lang="fr-FR"/>
          </a:p>
        </p:txBody>
      </p:sp>
      <p:sp>
        <p:nvSpPr>
          <p:cNvPr id="5" name="Espace réservé du pied de page 4"/>
          <p:cNvSpPr>
            <a:spLocks noGrp="1"/>
          </p:cNvSpPr>
          <p:nvPr>
            <p:ph type="ftr" sz="quarter" idx="11"/>
          </p:nvPr>
        </p:nvSpPr>
        <p:spPr>
          <a:xfrm>
            <a:off x="2968477" y="6229812"/>
            <a:ext cx="3024485" cy="357856"/>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329015" y="6229812"/>
            <a:ext cx="2016324" cy="357856"/>
          </a:xfrm>
          <a:prstGeom prst="rect">
            <a:avLst/>
          </a:prstGeom>
        </p:spPr>
        <p:txBody>
          <a:bodyPr/>
          <a:lstStyle/>
          <a:p>
            <a:fld id="{24649074-50CF-4D70-98B5-F86125EE020B}" type="slidenum">
              <a:rPr lang="fr-FR" smtClean="0"/>
              <a:t>‹N°›</a:t>
            </a:fld>
            <a:endParaRPr lang="fr-FR"/>
          </a:p>
        </p:txBody>
      </p:sp>
    </p:spTree>
    <p:extLst>
      <p:ext uri="{BB962C8B-B14F-4D97-AF65-F5344CB8AC3E}">
        <p14:creationId xmlns:p14="http://schemas.microsoft.com/office/powerpoint/2010/main" val="13969099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072057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834961228"/>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6170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657507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75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1162094950"/>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3806661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77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114378730"/>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3707484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79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472508027"/>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29103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539317698"/>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6682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287064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87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3495744192"/>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6314940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89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883591687"/>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0201388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91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1093865146"/>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616099" y="6229812"/>
            <a:ext cx="2016324" cy="357856"/>
          </a:xfrm>
          <a:prstGeom prst="rect">
            <a:avLst/>
          </a:prstGeom>
        </p:spPr>
        <p:txBody>
          <a:bodyPr/>
          <a:lstStyle/>
          <a:p>
            <a:fld id="{4760CA9C-FF73-4F35-9673-76AE6A61702A}" type="datetimeFigureOut">
              <a:rPr lang="fr-FR" smtClean="0"/>
              <a:t>20/02/2020</a:t>
            </a:fld>
            <a:endParaRPr lang="fr-FR"/>
          </a:p>
        </p:txBody>
      </p:sp>
      <p:sp>
        <p:nvSpPr>
          <p:cNvPr id="5" name="Espace réservé du pied de page 4"/>
          <p:cNvSpPr>
            <a:spLocks noGrp="1"/>
          </p:cNvSpPr>
          <p:nvPr>
            <p:ph type="ftr" sz="quarter" idx="11"/>
          </p:nvPr>
        </p:nvSpPr>
        <p:spPr>
          <a:xfrm>
            <a:off x="2968477" y="6229812"/>
            <a:ext cx="3024485" cy="357856"/>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329015" y="6229812"/>
            <a:ext cx="2016324" cy="357856"/>
          </a:xfrm>
          <a:prstGeom prst="rect">
            <a:avLst/>
          </a:prstGeom>
        </p:spPr>
        <p:txBody>
          <a:bodyPr/>
          <a:lstStyle/>
          <a:p>
            <a:fld id="{24649074-50CF-4D70-98B5-F86125EE020B}" type="slidenum">
              <a:rPr lang="fr-FR" smtClean="0"/>
              <a:t>‹N°›</a:t>
            </a:fld>
            <a:endParaRPr lang="fr-FR"/>
          </a:p>
        </p:txBody>
      </p:sp>
    </p:spTree>
    <p:extLst>
      <p:ext uri="{BB962C8B-B14F-4D97-AF65-F5344CB8AC3E}">
        <p14:creationId xmlns:p14="http://schemas.microsoft.com/office/powerpoint/2010/main" val="3035073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96423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019978717"/>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7194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41462959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99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3249736618"/>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74858016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01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678399862"/>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8733658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03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607265108"/>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677269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415438213"/>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7706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890899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11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3448450089"/>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4310265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13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522595264"/>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1105934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15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762720775"/>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3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643705999"/>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719954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114854273"/>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8218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342454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background"/>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98"/>
            <a:ext cx="8961438" cy="6721079"/>
          </a:xfrm>
          <a:prstGeom prst="rect">
            <a:avLst/>
          </a:prstGeom>
        </p:spPr>
      </p:pic>
      <p:sp>
        <p:nvSpPr>
          <p:cNvPr id="28" name="TitleRectangle"/>
          <p:cNvSpPr txBox="1">
            <a:spLocks/>
          </p:cNvSpPr>
          <p:nvPr/>
        </p:nvSpPr>
        <p:spPr>
          <a:xfrm>
            <a:off x="2084388" y="0"/>
            <a:ext cx="6875462" cy="3575976"/>
          </a:xfrm>
          <a:prstGeom prst="rect">
            <a:avLst/>
          </a:prstGeom>
          <a:solidFill>
            <a:srgbClr val="002960">
              <a:alpha val="92000"/>
            </a:srgbClr>
          </a:solidFill>
        </p:spPr>
        <p:txBody>
          <a:bodyPr vert="horz" wrap="square" lIns="216000" tIns="1440000" rIns="216000" bIns="108000" rtlCol="0">
            <a:noAutofit/>
          </a:bodyPr>
          <a:lstStyle>
            <a:lvl1pPr marL="0" indent="0" algn="l" defTabSz="914400" rtl="0" eaLnBrk="1" latinLnBrk="0" hangingPunct="1">
              <a:spcBef>
                <a:spcPct val="20000"/>
              </a:spcBef>
              <a:spcAft>
                <a:spcPts val="6000"/>
              </a:spcAft>
              <a:buFont typeface="Arial" pitchFamily="34" charset="0"/>
              <a:buNone/>
              <a:defRPr lang="x-none" sz="3200" kern="1200">
                <a:solidFill>
                  <a:schemeClr val="accent1"/>
                </a:solidFill>
                <a:latin typeface="+mn-lt"/>
                <a:ea typeface="+mn-ea"/>
                <a:cs typeface="+mn-cs"/>
              </a:defRPr>
            </a:lvl1pPr>
            <a:lvl2pPr marL="0" indent="0" algn="l" defTabSz="914400" rtl="0" eaLnBrk="1" latinLnBrk="0" hangingPunct="1">
              <a:spcBef>
                <a:spcPct val="20000"/>
              </a:spcBef>
              <a:buFont typeface="Wingdings" charset="2"/>
              <a:buNone/>
              <a:defRPr lang="x-none" sz="14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Lucida Grande"/>
              <a:buChar char="–"/>
              <a:defRPr lang="x-none"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x-none"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x-none" sz="2000" kern="1200">
                <a:solidFill>
                  <a:schemeClr val="tx1"/>
                </a:solidFill>
                <a:latin typeface="+mn-lt"/>
                <a:ea typeface="+mn-ea"/>
                <a:cs typeface="+mn-cs"/>
              </a:defRPr>
            </a:lvl9pPr>
          </a:lstStyle>
          <a:p>
            <a:pPr fontAlgn="auto">
              <a:defRPr lang="x-none"/>
            </a:pPr>
            <a:r>
              <a:rPr lang="en-US" baseline="0" dirty="0">
                <a:solidFill>
                  <a:srgbClr val="00ADEF"/>
                </a:solidFill>
                <a:latin typeface="+mn-lt"/>
              </a:rPr>
              <a:t>
              </a:t>
            </a:r>
            <a:br>
              <a:rPr lang="en-US" baseline="0" dirty="0">
                <a:solidFill>
                  <a:srgbClr val="00ADEF"/>
                </a:solidFill>
                <a:latin typeface="+mn-lt"/>
              </a:rPr>
            </a:br>
            <a:endParaRPr lang="en-US" baseline="0" dirty="0">
              <a:solidFill>
                <a:srgbClr val="00ADEF"/>
              </a:solidFill>
              <a:latin typeface="+mn-lt"/>
            </a:endParaRPr>
          </a:p>
        </p:txBody>
      </p:sp>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23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Working Draft Text" hidden="1"/>
          <p:cNvSpPr txBox="1">
            <a:spLocks noChangeArrowheads="1"/>
          </p:cNvSpPr>
          <p:nvPr/>
        </p:nvSpPr>
        <p:spPr bwMode="white">
          <a:xfrm>
            <a:off x="5992719" y="6287538"/>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1" baseline="0" dirty="0">
                <a:solidFill>
                  <a:srgbClr val="FFFFFF"/>
                </a:solidFill>
                <a:latin typeface="+mn-lt"/>
              </a:rPr>
              <a:t>WORKING DRAFT</a:t>
            </a:r>
          </a:p>
        </p:txBody>
      </p:sp>
      <p:sp>
        <p:nvSpPr>
          <p:cNvPr id="6" name="Working Draft" hidden="1"/>
          <p:cNvSpPr txBox="1">
            <a:spLocks noChangeArrowheads="1"/>
          </p:cNvSpPr>
          <p:nvPr/>
        </p:nvSpPr>
        <p:spPr bwMode="white">
          <a:xfrm>
            <a:off x="5992718" y="6410648"/>
            <a:ext cx="29687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Last Modified 21.03.2018 11:24 W. Europe Standard Time</a:t>
            </a:r>
            <a:endParaRPr lang="en-US" sz="800" baseline="0" dirty="0">
              <a:solidFill>
                <a:srgbClr val="FFFFFF"/>
              </a:solidFill>
              <a:latin typeface="+mn-lt"/>
            </a:endParaRPr>
          </a:p>
        </p:txBody>
      </p:sp>
      <p:sp>
        <p:nvSpPr>
          <p:cNvPr id="7" name="Printed" hidden="1"/>
          <p:cNvSpPr txBox="1">
            <a:spLocks noChangeArrowheads="1"/>
          </p:cNvSpPr>
          <p:nvPr/>
        </p:nvSpPr>
        <p:spPr bwMode="white">
          <a:xfrm>
            <a:off x="5992719" y="6533759"/>
            <a:ext cx="279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800" baseline="0">
                <a:solidFill>
                  <a:srgbClr val="FFFFFF"/>
                </a:solidFill>
                <a:latin typeface="+mn-lt"/>
              </a:rPr>
              <a:t>Printed 05/02/2018 15:44 Romance Standard Time</a:t>
            </a:r>
            <a:endParaRPr lang="en-US" sz="800" baseline="0" dirty="0">
              <a:solidFill>
                <a:srgbClr val="FFFFFF"/>
              </a:solidFill>
              <a:latin typeface="+mn-lt"/>
            </a:endParaRPr>
          </a:p>
        </p:txBody>
      </p:sp>
      <p:sp>
        <p:nvSpPr>
          <p:cNvPr id="13314" name="Title"/>
          <p:cNvSpPr>
            <a:spLocks noGrp="1" noChangeArrowheads="1"/>
          </p:cNvSpPr>
          <p:nvPr>
            <p:ph type="ctrTitle"/>
          </p:nvPr>
        </p:nvSpPr>
        <p:spPr>
          <a:xfrm>
            <a:off x="2268266" y="1434419"/>
            <a:ext cx="6231663" cy="492443"/>
          </a:xfrm>
          <a:prstGeom prst="rect">
            <a:avLst/>
          </a:prstGeom>
        </p:spPr>
        <p:txBody>
          <a:bodyPr>
            <a:spAutoFit/>
          </a:bodyPr>
          <a:lstStyle>
            <a:lvl1pPr>
              <a:defRPr lang="x-none"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p:ph type="subTitle" idx="1"/>
          </p:nvPr>
        </p:nvSpPr>
        <p:spPr>
          <a:xfrm>
            <a:off x="2268266" y="2819401"/>
            <a:ext cx="6231663" cy="215444"/>
          </a:xfrm>
          <a:prstGeom prst="rect">
            <a:avLst/>
          </a:prstGeom>
        </p:spPr>
        <p:txBody>
          <a:bodyPr wrap="square">
            <a:spAutoFit/>
          </a:bodyPr>
          <a:lstStyle>
            <a:lvl1pPr>
              <a:defRPr lang="x-none" sz="1400" cap="all" baseline="0">
                <a:solidFill>
                  <a:schemeClr val="bg1"/>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p:nvSpPr>
        <p:spPr bwMode="gray">
          <a:xfrm>
            <a:off x="2268266" y="3227411"/>
            <a:ext cx="62316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1400" baseline="0" dirty="0">
                <a:solidFill>
                  <a:schemeClr val="bg1"/>
                </a:solidFill>
                <a:latin typeface="+mn-lt"/>
              </a:rPr>
              <a:t>Document type | Date</a:t>
            </a:r>
          </a:p>
        </p:txBody>
      </p:sp>
      <p:sp>
        <p:nvSpPr>
          <p:cNvPr id="5" name="doc id" hidden="1"/>
          <p:cNvSpPr txBox="1">
            <a:spLocks noChangeArrowheads="1"/>
          </p:cNvSpPr>
          <p:nvPr/>
        </p:nvSpPr>
        <p:spPr bwMode="white">
          <a:xfrm>
            <a:off x="8443913" y="36513"/>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rgbClr val="FFFFFF"/>
              </a:solidFill>
              <a:latin typeface="+mn-lt"/>
            </a:endParaRPr>
          </a:p>
        </p:txBody>
      </p:sp>
      <p:sp>
        <p:nvSpPr>
          <p:cNvPr id="43" name="LogoImage" hidden="1"/>
          <p:cNvSpPr>
            <a:spLocks noEditPoints="1"/>
          </p:cNvSpPr>
          <p:nvPr/>
        </p:nvSpPr>
        <p:spPr bwMode="white">
          <a:xfrm>
            <a:off x="2269098" y="18292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x-none"/>
            </a:defPPr>
            <a:lvl1pPr algn="l" rtl="0" fontAlgn="base">
              <a:spcBef>
                <a:spcPct val="0"/>
              </a:spcBef>
              <a:spcAft>
                <a:spcPct val="0"/>
              </a:spcAft>
              <a:defRPr lang="x-none" sz="1600" kern="1200">
                <a:solidFill>
                  <a:schemeClr val="tx1"/>
                </a:solidFill>
                <a:latin typeface="Arial" charset="0"/>
                <a:ea typeface="+mn-ea"/>
                <a:cs typeface="+mn-cs"/>
              </a:defRPr>
            </a:lvl1pPr>
            <a:lvl2pPr marL="457200" algn="l" rtl="0" fontAlgn="base">
              <a:spcBef>
                <a:spcPct val="0"/>
              </a:spcBef>
              <a:spcAft>
                <a:spcPct val="0"/>
              </a:spcAft>
              <a:defRPr lang="x-none" sz="1600" kern="1200">
                <a:solidFill>
                  <a:schemeClr val="tx1"/>
                </a:solidFill>
                <a:latin typeface="Arial" charset="0"/>
                <a:ea typeface="+mn-ea"/>
                <a:cs typeface="+mn-cs"/>
              </a:defRPr>
            </a:lvl2pPr>
            <a:lvl3pPr marL="914400" algn="l" rtl="0" fontAlgn="base">
              <a:spcBef>
                <a:spcPct val="0"/>
              </a:spcBef>
              <a:spcAft>
                <a:spcPct val="0"/>
              </a:spcAft>
              <a:defRPr lang="x-none" sz="1600" kern="1200">
                <a:solidFill>
                  <a:schemeClr val="tx1"/>
                </a:solidFill>
                <a:latin typeface="Arial" charset="0"/>
                <a:ea typeface="+mn-ea"/>
                <a:cs typeface="+mn-cs"/>
              </a:defRPr>
            </a:lvl3pPr>
            <a:lvl4pPr marL="1371600" algn="l" rtl="0" fontAlgn="base">
              <a:spcBef>
                <a:spcPct val="0"/>
              </a:spcBef>
              <a:spcAft>
                <a:spcPct val="0"/>
              </a:spcAft>
              <a:defRPr lang="x-none" sz="1600" kern="1200">
                <a:solidFill>
                  <a:schemeClr val="tx1"/>
                </a:solidFill>
                <a:latin typeface="Arial" charset="0"/>
                <a:ea typeface="+mn-ea"/>
                <a:cs typeface="+mn-cs"/>
              </a:defRPr>
            </a:lvl4pPr>
            <a:lvl5pPr marL="1828800" algn="l" rtl="0" fontAlgn="base">
              <a:spcBef>
                <a:spcPct val="0"/>
              </a:spcBef>
              <a:spcAft>
                <a:spcPct val="0"/>
              </a:spcAft>
              <a:defRPr lang="x-none" sz="1600" kern="1200">
                <a:solidFill>
                  <a:schemeClr val="tx1"/>
                </a:solidFill>
                <a:latin typeface="Arial" charset="0"/>
                <a:ea typeface="+mn-ea"/>
                <a:cs typeface="+mn-cs"/>
              </a:defRPr>
            </a:lvl5pPr>
            <a:lvl6pPr marL="2286000" algn="l" defTabSz="914400" rtl="0" eaLnBrk="1" latinLnBrk="0" hangingPunct="1">
              <a:defRPr lang="x-none" sz="1600" kern="1200">
                <a:solidFill>
                  <a:schemeClr val="tx1"/>
                </a:solidFill>
                <a:latin typeface="Arial" charset="0"/>
                <a:ea typeface="+mn-ea"/>
                <a:cs typeface="+mn-cs"/>
              </a:defRPr>
            </a:lvl6pPr>
            <a:lvl7pPr marL="2743200" algn="l" defTabSz="914400" rtl="0" eaLnBrk="1" latinLnBrk="0" hangingPunct="1">
              <a:defRPr lang="x-none" sz="1600" kern="1200">
                <a:solidFill>
                  <a:schemeClr val="tx1"/>
                </a:solidFill>
                <a:latin typeface="Arial" charset="0"/>
                <a:ea typeface="+mn-ea"/>
                <a:cs typeface="+mn-cs"/>
              </a:defRPr>
            </a:lvl7pPr>
            <a:lvl8pPr marL="3200400" algn="l" defTabSz="914400" rtl="0" eaLnBrk="1" latinLnBrk="0" hangingPunct="1">
              <a:defRPr lang="x-none" sz="1600" kern="1200">
                <a:solidFill>
                  <a:schemeClr val="tx1"/>
                </a:solidFill>
                <a:latin typeface="Arial" charset="0"/>
                <a:ea typeface="+mn-ea"/>
                <a:cs typeface="+mn-cs"/>
              </a:defRPr>
            </a:lvl8pPr>
            <a:lvl9pPr marL="3657600" algn="l" defTabSz="914400" rtl="0" eaLnBrk="1" latinLnBrk="0" hangingPunct="1">
              <a:defRPr lang="x-none" sz="1600" kern="1200">
                <a:solidFill>
                  <a:schemeClr val="tx1"/>
                </a:solidFill>
                <a:latin typeface="Arial" charset="0"/>
                <a:ea typeface="+mn-ea"/>
                <a:cs typeface="+mn-cs"/>
              </a:defRPr>
            </a:lvl9pPr>
          </a:lstStyle>
          <a:p>
            <a:pPr eaLnBrk="1"/>
            <a:endParaRPr lang="en-US" baseline="0" dirty="0">
              <a:solidFill>
                <a:srgbClr val="000000"/>
              </a:solidFill>
              <a:latin typeface="+mn-lt"/>
            </a:endParaRPr>
          </a:p>
        </p:txBody>
      </p:sp>
      <p:sp>
        <p:nvSpPr>
          <p:cNvPr id="27" name="Disclaimer-English (United States)" hidden="1"/>
          <p:cNvSpPr>
            <a:spLocks noChangeArrowheads="1"/>
          </p:cNvSpPr>
          <p:nvPr/>
        </p:nvSpPr>
        <p:spPr bwMode="black">
          <a:xfrm>
            <a:off x="2268266" y="6287785"/>
            <a:ext cx="3544453" cy="36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804863" eaLnBrk="0" hangingPunct="0"/>
            <a:r>
              <a:rPr lang="en-US" sz="800" baseline="0" dirty="0">
                <a:solidFill>
                  <a:srgbClr val="FFFFFF"/>
                </a:solidFill>
                <a:latin typeface="+mn-lt"/>
              </a:rPr>
              <a:t>CONFIDENTIAL et PROPRIETARY</a:t>
            </a:r>
          </a:p>
          <a:p>
            <a:pPr defTabSz="804863" eaLnBrk="0" hangingPunct="0"/>
            <a:r>
              <a:rPr lang="en-US" sz="800" baseline="0" dirty="0">
                <a:solidFill>
                  <a:srgbClr val="FFFFFF"/>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49163844"/>
      </p:ext>
    </p:extLst>
  </p:cSld>
  <p:clrMapOvr>
    <a:masterClrMapping/>
  </p:clrMapOvr>
  <p:extLst>
    <p:ext uri="{DCECCB84-F9BA-43D5-87BE-67443E8EF086}">
      <p15:sldGuideLst xmlns:p15="http://schemas.microsoft.com/office/powerpoint/2012/main">
        <p15:guide id="1" orient="horz" pos="2117">
          <p15:clr>
            <a:srgbClr val="FBAE40"/>
          </p15:clr>
        </p15:guide>
        <p15:guide id="2" pos="141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4505153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25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819851596"/>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77195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279"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lvl1pPr>
              <a:defRPr lang="x-none">
                <a:solidFill>
                  <a:schemeClr val="bg1"/>
                </a:solidFill>
              </a:defRPr>
            </a:lvl1pPr>
          </a:lstStyle>
          <a:p>
            <a:r>
              <a:rPr lang="en-US" dirty="0"/>
              <a:t>Click to edit Master title style</a:t>
            </a:r>
          </a:p>
        </p:txBody>
      </p:sp>
      <p:sp>
        <p:nvSpPr>
          <p:cNvPr id="15" name="Slide Number"/>
          <p:cNvSpPr txBox="1">
            <a:spLocks/>
          </p:cNvSpPr>
          <p:nvPr/>
        </p:nvSpPr>
        <p:spPr>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FFFFFF"/>
                </a:solidFill>
                <a:latin typeface="+mn-lt"/>
              </a:rPr>
              <a:pPr/>
              <a:t>‹N°›</a:t>
            </a:fld>
            <a:endParaRPr lang="en-US" sz="800" baseline="0" dirty="0">
              <a:solidFill>
                <a:srgbClr val="FFFFFF"/>
              </a:solidFill>
              <a:latin typeface="+mn-lt"/>
            </a:endParaRPr>
          </a:p>
        </p:txBody>
      </p:sp>
      <p:sp>
        <p:nvSpPr>
          <p:cNvPr id="16"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FFFFFF"/>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3062144346"/>
      </p:ext>
    </p:extLst>
  </p:cSld>
  <p:clrMapOvr>
    <a:masterClrMapping/>
  </p:clrMapOvr>
  <p:extLst>
    <p:ext uri="{DCECCB84-F9BA-43D5-87BE-67443E8EF086}">
      <p15:sldGuideLst xmlns:p15="http://schemas.microsoft.com/office/powerpoint/2012/main">
        <p15:guide id="1" pos="3978">
          <p15:clr>
            <a:srgbClr val="000000"/>
          </p15:clr>
        </p15:guide>
        <p15:guide id="2" orient="horz" pos="570">
          <p15:clr>
            <a:srgbClr val="000000"/>
          </p15:clr>
        </p15:guide>
        <p15:guide id="3" orient="horz" pos="3912">
          <p15:clr>
            <a:srgbClr val="000000"/>
          </p15:clr>
        </p15:guide>
        <p15:guide id="4" pos="72">
          <p15:clr>
            <a:srgbClr val="00000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368748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901382584"/>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spid="_x0000_s8730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5" name="doc id" hidden="1"/>
          <p:cNvSpPr txBox="1">
            <a:spLocks noChangeArrowheads="1"/>
          </p:cNvSpPr>
          <p:nvPr/>
        </p:nvSpPr>
        <p:spPr bwMode="auto">
          <a:xfrm>
            <a:off x="8523294" y="36515"/>
            <a:ext cx="295275"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800" baseline="0" noProof="0" dirty="0">
              <a:solidFill>
                <a:srgbClr val="482A06"/>
              </a:solidFill>
              <a:latin typeface="+mn-lt"/>
            </a:endParaRPr>
          </a:p>
        </p:txBody>
      </p:sp>
      <p:sp>
        <p:nvSpPr>
          <p:cNvPr id="57" name="Document type" hidden="1"/>
          <p:cNvSpPr txBox="1">
            <a:spLocks noChangeArrowheads="1"/>
          </p:cNvSpPr>
          <p:nvPr/>
        </p:nvSpPr>
        <p:spPr bwMode="gray">
          <a:xfrm>
            <a:off x="2268266" y="3638005"/>
            <a:ext cx="6231663"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050" baseline="0" noProof="0" dirty="0">
                <a:solidFill>
                  <a:schemeClr val="accent6"/>
                </a:solidFill>
                <a:latin typeface="+mn-lt"/>
              </a:rPr>
              <a:t>Document type | Date</a:t>
            </a:r>
          </a:p>
        </p:txBody>
      </p:sp>
      <p:sp>
        <p:nvSpPr>
          <p:cNvPr id="26" name="Disclaimer-English (United States)" hidden="1"/>
          <p:cNvSpPr>
            <a:spLocks noChangeArrowheads="1"/>
          </p:cNvSpPr>
          <p:nvPr/>
        </p:nvSpPr>
        <p:spPr bwMode="black">
          <a:xfrm>
            <a:off x="2085976" y="6254081"/>
            <a:ext cx="3840217"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p>
            <a:pPr defTabSz="804903" eaLnBrk="0" hangingPunct="0"/>
            <a:r>
              <a:rPr lang="en-US" sz="600" baseline="0" dirty="0">
                <a:solidFill>
                  <a:schemeClr val="bg1"/>
                </a:solidFill>
                <a:latin typeface="+mn-lt"/>
              </a:rPr>
              <a:t>CONFIDENTIAL et PROPRIETARY</a:t>
            </a:r>
          </a:p>
          <a:p>
            <a:pPr defTabSz="804903" eaLnBrk="0" hangingPunct="0"/>
            <a:r>
              <a:rPr lang="en-US" sz="600" baseline="0" dirty="0">
                <a:solidFill>
                  <a:schemeClr val="bg1"/>
                </a:solidFill>
                <a:latin typeface="+mn-lt"/>
              </a:rPr>
              <a:t>Any use of this material without specific permission of McKinsey &amp; Company is strictly prohibited</a:t>
            </a:r>
          </a:p>
        </p:txBody>
      </p:sp>
      <p:sp>
        <p:nvSpPr>
          <p:cNvPr id="43" name="Freeform 42"/>
          <p:cNvSpPr/>
          <p:nvPr/>
        </p:nvSpPr>
        <p:spPr>
          <a:xfrm flipV="1">
            <a:off x="0" y="9130"/>
            <a:ext cx="3788744" cy="5959202"/>
          </a:xfrm>
          <a:custGeom>
            <a:avLst/>
            <a:gdLst>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85875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20884 w 3813876"/>
              <a:gd name="connsiteY5" fmla="*/ 2075496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55877 w 3813876"/>
              <a:gd name="connsiteY4" fmla="*/ 3188746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23838 w 3813876"/>
              <a:gd name="connsiteY3" fmla="*/ 4299682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227020 w 3813876"/>
              <a:gd name="connsiteY2" fmla="*/ 4299682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703402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0122 h 5300122"/>
              <a:gd name="connsiteX1" fmla="*/ 3813876 w 3813876"/>
              <a:gd name="connsiteY1" fmla="*/ 5300122 h 5300122"/>
              <a:gd name="connsiteX2" fmla="*/ 3324515 w 3813876"/>
              <a:gd name="connsiteY2" fmla="*/ 4269639 h 5300122"/>
              <a:gd name="connsiteX3" fmla="*/ 1961336 w 3813876"/>
              <a:gd name="connsiteY3" fmla="*/ 4263631 h 5300122"/>
              <a:gd name="connsiteX4" fmla="*/ 1240877 w 3813876"/>
              <a:gd name="connsiteY4" fmla="*/ 3140677 h 5300122"/>
              <a:gd name="connsiteX5" fmla="*/ 1913385 w 3813876"/>
              <a:gd name="connsiteY5" fmla="*/ 2087513 h 5300122"/>
              <a:gd name="connsiteX6" fmla="*/ 643405 w 3813876"/>
              <a:gd name="connsiteY6" fmla="*/ 0 h 5300122"/>
              <a:gd name="connsiteX7" fmla="*/ 0 w 3813876"/>
              <a:gd name="connsiteY7" fmla="*/ 0 h 5300122"/>
              <a:gd name="connsiteX8" fmla="*/ 0 w 3813876"/>
              <a:gd name="connsiteY8" fmla="*/ 4766721 h 5300122"/>
              <a:gd name="connsiteX9" fmla="*/ 314324 w 3813876"/>
              <a:gd name="connsiteY9" fmla="*/ 4766721 h 5300122"/>
              <a:gd name="connsiteX10" fmla="*/ 314324 w 3813876"/>
              <a:gd name="connsiteY10" fmla="*/ 5300122 h 5300122"/>
              <a:gd name="connsiteX0" fmla="*/ 314324 w 3813876"/>
              <a:gd name="connsiteY0" fmla="*/ 5306131 h 5306131"/>
              <a:gd name="connsiteX1" fmla="*/ 3813876 w 3813876"/>
              <a:gd name="connsiteY1" fmla="*/ 5306131 h 5306131"/>
              <a:gd name="connsiteX2" fmla="*/ 3324515 w 3813876"/>
              <a:gd name="connsiteY2" fmla="*/ 4275648 h 5306131"/>
              <a:gd name="connsiteX3" fmla="*/ 1961336 w 3813876"/>
              <a:gd name="connsiteY3" fmla="*/ 4269640 h 5306131"/>
              <a:gd name="connsiteX4" fmla="*/ 1240877 w 3813876"/>
              <a:gd name="connsiteY4" fmla="*/ 3146686 h 5306131"/>
              <a:gd name="connsiteX5" fmla="*/ 1913385 w 3813876"/>
              <a:gd name="connsiteY5" fmla="*/ 2093522 h 5306131"/>
              <a:gd name="connsiteX6" fmla="*/ 590908 w 3813876"/>
              <a:gd name="connsiteY6" fmla="*/ 0 h 5306131"/>
              <a:gd name="connsiteX7" fmla="*/ 0 w 3813876"/>
              <a:gd name="connsiteY7" fmla="*/ 6009 h 5306131"/>
              <a:gd name="connsiteX8" fmla="*/ 0 w 3813876"/>
              <a:gd name="connsiteY8" fmla="*/ 4772730 h 5306131"/>
              <a:gd name="connsiteX9" fmla="*/ 314324 w 3813876"/>
              <a:gd name="connsiteY9" fmla="*/ 4772730 h 5306131"/>
              <a:gd name="connsiteX10" fmla="*/ 314324 w 3813876"/>
              <a:gd name="connsiteY10" fmla="*/ 5306131 h 5306131"/>
              <a:gd name="connsiteX0" fmla="*/ 314324 w 4061364"/>
              <a:gd name="connsiteY0" fmla="*/ 5306131 h 5306131"/>
              <a:gd name="connsiteX1" fmla="*/ 4061364 w 4061364"/>
              <a:gd name="connsiteY1" fmla="*/ 5306131 h 5306131"/>
              <a:gd name="connsiteX2" fmla="*/ 3324515 w 4061364"/>
              <a:gd name="connsiteY2" fmla="*/ 4275648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69640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92011 w 4061364"/>
              <a:gd name="connsiteY2" fmla="*/ 4263631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1614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40877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61336 w 4061364"/>
              <a:gd name="connsiteY3" fmla="*/ 425762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51614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46337 w 4061364"/>
              <a:gd name="connsiteY3" fmla="*/ 4263632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62013 w 4061364"/>
              <a:gd name="connsiteY2" fmla="*/ 4257623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38837 w 4061364"/>
              <a:gd name="connsiteY3" fmla="*/ 4263633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18378 w 4061364"/>
              <a:gd name="connsiteY4" fmla="*/ 3146686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13385 w 4061364"/>
              <a:gd name="connsiteY5" fmla="*/ 2093522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06401 w 4061364"/>
              <a:gd name="connsiteY5" fmla="*/ 1858227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6131 h 5306131"/>
              <a:gd name="connsiteX1" fmla="*/ 4061364 w 4061364"/>
              <a:gd name="connsiteY1" fmla="*/ 5306131 h 5306131"/>
              <a:gd name="connsiteX2" fmla="*/ 3375981 w 4061364"/>
              <a:gd name="connsiteY2" fmla="*/ 4185224 h 5306131"/>
              <a:gd name="connsiteX3" fmla="*/ 1945821 w 4061364"/>
              <a:gd name="connsiteY3" fmla="*/ 4173135 h 5306131"/>
              <a:gd name="connsiteX4" fmla="*/ 1225362 w 4061364"/>
              <a:gd name="connsiteY4" fmla="*/ 3001889 h 5306131"/>
              <a:gd name="connsiteX5" fmla="*/ 1927352 w 4061364"/>
              <a:gd name="connsiteY5" fmla="*/ 1864260 h 5306131"/>
              <a:gd name="connsiteX6" fmla="*/ 590908 w 4061364"/>
              <a:gd name="connsiteY6" fmla="*/ 0 h 5306131"/>
              <a:gd name="connsiteX7" fmla="*/ 0 w 4061364"/>
              <a:gd name="connsiteY7" fmla="*/ 6009 h 5306131"/>
              <a:gd name="connsiteX8" fmla="*/ 0 w 4061364"/>
              <a:gd name="connsiteY8" fmla="*/ 4772730 h 5306131"/>
              <a:gd name="connsiteX9" fmla="*/ 314324 w 4061364"/>
              <a:gd name="connsiteY9" fmla="*/ 4772730 h 5306131"/>
              <a:gd name="connsiteX10" fmla="*/ 314324 w 4061364"/>
              <a:gd name="connsiteY10" fmla="*/ 5306131 h 5306131"/>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674714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63278 w 4061364"/>
              <a:gd name="connsiteY6" fmla="*/ 6057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12090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 name="connsiteX0" fmla="*/ 314324 w 4061364"/>
              <a:gd name="connsiteY0" fmla="*/ 5300122 h 5300122"/>
              <a:gd name="connsiteX1" fmla="*/ 4061364 w 4061364"/>
              <a:gd name="connsiteY1" fmla="*/ 5300122 h 5300122"/>
              <a:gd name="connsiteX2" fmla="*/ 3375981 w 4061364"/>
              <a:gd name="connsiteY2" fmla="*/ 4179215 h 5300122"/>
              <a:gd name="connsiteX3" fmla="*/ 1945821 w 4061364"/>
              <a:gd name="connsiteY3" fmla="*/ 4167126 h 5300122"/>
              <a:gd name="connsiteX4" fmla="*/ 1225362 w 4061364"/>
              <a:gd name="connsiteY4" fmla="*/ 2995880 h 5300122"/>
              <a:gd name="connsiteX5" fmla="*/ 1927352 w 4061364"/>
              <a:gd name="connsiteY5" fmla="*/ 1858251 h 5300122"/>
              <a:gd name="connsiteX6" fmla="*/ 807407 w 4061364"/>
              <a:gd name="connsiteY6" fmla="*/ 24 h 5300122"/>
              <a:gd name="connsiteX7" fmla="*/ 0 w 4061364"/>
              <a:gd name="connsiteY7" fmla="*/ 0 h 5300122"/>
              <a:gd name="connsiteX8" fmla="*/ 0 w 4061364"/>
              <a:gd name="connsiteY8" fmla="*/ 4766721 h 5300122"/>
              <a:gd name="connsiteX9" fmla="*/ 314324 w 4061364"/>
              <a:gd name="connsiteY9" fmla="*/ 4766721 h 5300122"/>
              <a:gd name="connsiteX10" fmla="*/ 314324 w 4061364"/>
              <a:gd name="connsiteY10" fmla="*/ 5300122 h 53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364" h="5300122">
                <a:moveTo>
                  <a:pt x="314324" y="5300122"/>
                </a:moveTo>
                <a:lnTo>
                  <a:pt x="4061364" y="5300122"/>
                </a:lnTo>
                <a:lnTo>
                  <a:pt x="3375981" y="4179215"/>
                </a:lnTo>
                <a:lnTo>
                  <a:pt x="1945821" y="4167126"/>
                </a:lnTo>
                <a:lnTo>
                  <a:pt x="1225362" y="2995880"/>
                </a:lnTo>
                <a:lnTo>
                  <a:pt x="1927352" y="1858251"/>
                </a:lnTo>
                <a:lnTo>
                  <a:pt x="807407" y="24"/>
                </a:lnTo>
                <a:lnTo>
                  <a:pt x="0" y="0"/>
                </a:lnTo>
                <a:lnTo>
                  <a:pt x="0" y="4766721"/>
                </a:lnTo>
                <a:lnTo>
                  <a:pt x="314324" y="4766721"/>
                </a:lnTo>
                <a:lnTo>
                  <a:pt x="314324" y="5300122"/>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30" name="Freeform 29"/>
          <p:cNvSpPr/>
          <p:nvPr/>
        </p:nvSpPr>
        <p:spPr>
          <a:xfrm flipV="1">
            <a:off x="1" y="2350"/>
            <a:ext cx="1705064" cy="3811459"/>
          </a:xfrm>
          <a:custGeom>
            <a:avLst/>
            <a:gdLst>
              <a:gd name="connsiteX0" fmla="*/ 0 w 1804063"/>
              <a:gd name="connsiteY0" fmla="*/ 3143904 h 3143904"/>
              <a:gd name="connsiteX1" fmla="*/ 1804063 w 1804063"/>
              <a:gd name="connsiteY1" fmla="*/ 3143904 h 3143904"/>
              <a:gd name="connsiteX2" fmla="*/ 0 w 1804063"/>
              <a:gd name="connsiteY2" fmla="*/ 0 h 3143904"/>
            </a:gdLst>
            <a:ahLst/>
            <a:cxnLst>
              <a:cxn ang="0">
                <a:pos x="connsiteX0" y="connsiteY0"/>
              </a:cxn>
              <a:cxn ang="0">
                <a:pos x="connsiteX1" y="connsiteY1"/>
              </a:cxn>
              <a:cxn ang="0">
                <a:pos x="connsiteX2" y="connsiteY2"/>
              </a:cxn>
            </a:cxnLst>
            <a:rect l="l" t="t" r="r" b="b"/>
            <a:pathLst>
              <a:path w="1804063" h="3143904">
                <a:moveTo>
                  <a:pt x="0" y="3143904"/>
                </a:moveTo>
                <a:lnTo>
                  <a:pt x="1804063" y="3143904"/>
                </a:lnTo>
                <a:lnTo>
                  <a:pt x="0" y="0"/>
                </a:lnTo>
                <a:close/>
              </a:path>
            </a:pathLst>
          </a:cu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pic>
        <p:nvPicPr>
          <p:cNvPr id="8" name="Picture 7">
            <a:extLst>
              <a:ext uri="{FF2B5EF4-FFF2-40B4-BE49-F238E27FC236}">
                <a16:creationId xmlns:a16="http://schemas.microsoft.com/office/drawing/2014/main" id="{7B6536E5-661D-4FF0-ABD1-73003CE11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11" y="-370266"/>
            <a:ext cx="7329532" cy="5945951"/>
          </a:xfrm>
          <a:prstGeom prst="rect">
            <a:avLst/>
          </a:prstGeom>
        </p:spPr>
      </p:pic>
      <p:sp>
        <p:nvSpPr>
          <p:cNvPr id="42" name="Freeform: Shape 41">
            <a:extLst>
              <a:ext uri="{FF2B5EF4-FFF2-40B4-BE49-F238E27FC236}">
                <a16:creationId xmlns:a16="http://schemas.microsoft.com/office/drawing/2014/main" id="{911B9D05-321F-4ABE-8BBF-2B3019CE0E94}"/>
              </a:ext>
            </a:extLst>
          </p:cNvPr>
          <p:cNvSpPr/>
          <p:nvPr/>
        </p:nvSpPr>
        <p:spPr>
          <a:xfrm flipV="1">
            <a:off x="1227901" y="3925306"/>
            <a:ext cx="2574044" cy="1230894"/>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 name="connsiteX0" fmla="*/ 0 w 2957368"/>
              <a:gd name="connsiteY0" fmla="*/ 0 h 1243476"/>
              <a:gd name="connsiteX1" fmla="*/ 2957368 w 2957368"/>
              <a:gd name="connsiteY1" fmla="*/ 0 h 1243476"/>
              <a:gd name="connsiteX2" fmla="*/ 2244234 w 2957368"/>
              <a:gd name="connsiteY2" fmla="*/ 1243476 h 1243476"/>
              <a:gd name="connsiteX3" fmla="*/ 738196 w 2957368"/>
              <a:gd name="connsiteY3" fmla="*/ 1243476 h 1243476"/>
              <a:gd name="connsiteX4" fmla="*/ 0 w 2957368"/>
              <a:gd name="connsiteY4" fmla="*/ 0 h 1243476"/>
              <a:gd name="connsiteX0" fmla="*/ 0 w 2957368"/>
              <a:gd name="connsiteY0" fmla="*/ 0 h 1243476"/>
              <a:gd name="connsiteX1" fmla="*/ 2957368 w 2957368"/>
              <a:gd name="connsiteY1" fmla="*/ 0 h 1243476"/>
              <a:gd name="connsiteX2" fmla="*/ 2234836 w 2957368"/>
              <a:gd name="connsiteY2" fmla="*/ 1243476 h 1243476"/>
              <a:gd name="connsiteX3" fmla="*/ 738196 w 2957368"/>
              <a:gd name="connsiteY3" fmla="*/ 1243476 h 1243476"/>
              <a:gd name="connsiteX4" fmla="*/ 0 w 2957368"/>
              <a:gd name="connsiteY4" fmla="*/ 0 h 1243476"/>
              <a:gd name="connsiteX0" fmla="*/ 0 w 2935642"/>
              <a:gd name="connsiteY0" fmla="*/ 0 h 1243476"/>
              <a:gd name="connsiteX1" fmla="*/ 2935642 w 2935642"/>
              <a:gd name="connsiteY1" fmla="*/ 0 h 1243476"/>
              <a:gd name="connsiteX2" fmla="*/ 2213110 w 2935642"/>
              <a:gd name="connsiteY2" fmla="*/ 1243476 h 1243476"/>
              <a:gd name="connsiteX3" fmla="*/ 716470 w 2935642"/>
              <a:gd name="connsiteY3" fmla="*/ 1243476 h 1243476"/>
              <a:gd name="connsiteX4" fmla="*/ 0 w 2935642"/>
              <a:gd name="connsiteY4" fmla="*/ 0 h 124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642" h="1243476">
                <a:moveTo>
                  <a:pt x="0" y="0"/>
                </a:moveTo>
                <a:lnTo>
                  <a:pt x="2935642" y="0"/>
                </a:lnTo>
                <a:lnTo>
                  <a:pt x="2213110" y="1243476"/>
                </a:lnTo>
                <a:lnTo>
                  <a:pt x="716470" y="1243476"/>
                </a:lnTo>
                <a:lnTo>
                  <a:pt x="0" y="0"/>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27" name="Freeform: Shape 26">
            <a:extLst>
              <a:ext uri="{FF2B5EF4-FFF2-40B4-BE49-F238E27FC236}">
                <a16:creationId xmlns:a16="http://schemas.microsoft.com/office/drawing/2014/main" id="{92A003B6-125E-440F-A01D-B5F895BA1506}"/>
              </a:ext>
            </a:extLst>
          </p:cNvPr>
          <p:cNvSpPr/>
          <p:nvPr/>
        </p:nvSpPr>
        <p:spPr>
          <a:xfrm>
            <a:off x="5227675" y="53136"/>
            <a:ext cx="2482444" cy="1225209"/>
          </a:xfrm>
          <a:custGeom>
            <a:avLst/>
            <a:gdLst>
              <a:gd name="connsiteX0" fmla="*/ 0 w 2957368"/>
              <a:gd name="connsiteY0" fmla="*/ 0 h 1243476"/>
              <a:gd name="connsiteX1" fmla="*/ 2957368 w 2957368"/>
              <a:gd name="connsiteY1" fmla="*/ 0 h 1243476"/>
              <a:gd name="connsiteX2" fmla="*/ 2244234 w 2957368"/>
              <a:gd name="connsiteY2" fmla="*/ 1243476 h 1243476"/>
              <a:gd name="connsiteX3" fmla="*/ 713134 w 2957368"/>
              <a:gd name="connsiteY3" fmla="*/ 1243476 h 1243476"/>
            </a:gdLst>
            <a:ahLst/>
            <a:cxnLst>
              <a:cxn ang="0">
                <a:pos x="connsiteX0" y="connsiteY0"/>
              </a:cxn>
              <a:cxn ang="0">
                <a:pos x="connsiteX1" y="connsiteY1"/>
              </a:cxn>
              <a:cxn ang="0">
                <a:pos x="connsiteX2" y="connsiteY2"/>
              </a:cxn>
              <a:cxn ang="0">
                <a:pos x="connsiteX3" y="connsiteY3"/>
              </a:cxn>
            </a:cxnLst>
            <a:rect l="l" t="t" r="r" b="b"/>
            <a:pathLst>
              <a:path w="2957368" h="1243476">
                <a:moveTo>
                  <a:pt x="0" y="0"/>
                </a:moveTo>
                <a:lnTo>
                  <a:pt x="2957368" y="0"/>
                </a:lnTo>
                <a:lnTo>
                  <a:pt x="2244234" y="1243476"/>
                </a:lnTo>
                <a:lnTo>
                  <a:pt x="713134" y="1243476"/>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err="1">
              <a:solidFill>
                <a:schemeClr val="tx1"/>
              </a:solidFill>
            </a:endParaRPr>
          </a:p>
        </p:txBody>
      </p:sp>
      <p:sp>
        <p:nvSpPr>
          <p:cNvPr id="9" name="Rectangle 8">
            <a:extLst>
              <a:ext uri="{FF2B5EF4-FFF2-40B4-BE49-F238E27FC236}">
                <a16:creationId xmlns:a16="http://schemas.microsoft.com/office/drawing/2014/main" id="{B2C6E477-1A81-4EEC-A266-32F8DC3F3DEC}"/>
              </a:ext>
            </a:extLst>
          </p:cNvPr>
          <p:cNvSpPr/>
          <p:nvPr/>
        </p:nvSpPr>
        <p:spPr>
          <a:xfrm>
            <a:off x="4763" y="5959759"/>
            <a:ext cx="743902" cy="757747"/>
          </a:xfrm>
          <a:custGeom>
            <a:avLst/>
            <a:gdLst>
              <a:gd name="connsiteX0" fmla="*/ 0 w 556260"/>
              <a:gd name="connsiteY0" fmla="*/ 0 h 753143"/>
              <a:gd name="connsiteX1" fmla="*/ 556260 w 556260"/>
              <a:gd name="connsiteY1" fmla="*/ 0 h 753143"/>
              <a:gd name="connsiteX2" fmla="*/ 556260 w 556260"/>
              <a:gd name="connsiteY2" fmla="*/ 753143 h 753143"/>
              <a:gd name="connsiteX3" fmla="*/ 0 w 556260"/>
              <a:gd name="connsiteY3" fmla="*/ 753143 h 753143"/>
              <a:gd name="connsiteX4" fmla="*/ 0 w 556260"/>
              <a:gd name="connsiteY4" fmla="*/ 0 h 753143"/>
              <a:gd name="connsiteX0" fmla="*/ 0 w 739140"/>
              <a:gd name="connsiteY0" fmla="*/ 22860 h 776003"/>
              <a:gd name="connsiteX1" fmla="*/ 739140 w 739140"/>
              <a:gd name="connsiteY1" fmla="*/ 0 h 776003"/>
              <a:gd name="connsiteX2" fmla="*/ 556260 w 739140"/>
              <a:gd name="connsiteY2" fmla="*/ 776003 h 776003"/>
              <a:gd name="connsiteX3" fmla="*/ 0 w 739140"/>
              <a:gd name="connsiteY3" fmla="*/ 776003 h 776003"/>
              <a:gd name="connsiteX4" fmla="*/ 0 w 739140"/>
              <a:gd name="connsiteY4" fmla="*/ 22860 h 776003"/>
              <a:gd name="connsiteX0" fmla="*/ 0 w 748665"/>
              <a:gd name="connsiteY0" fmla="*/ 8572 h 761715"/>
              <a:gd name="connsiteX1" fmla="*/ 748665 w 748665"/>
              <a:gd name="connsiteY1" fmla="*/ 0 h 761715"/>
              <a:gd name="connsiteX2" fmla="*/ 556260 w 748665"/>
              <a:gd name="connsiteY2" fmla="*/ 761715 h 761715"/>
              <a:gd name="connsiteX3" fmla="*/ 0 w 748665"/>
              <a:gd name="connsiteY3" fmla="*/ 761715 h 761715"/>
              <a:gd name="connsiteX4" fmla="*/ 0 w 748665"/>
              <a:gd name="connsiteY4" fmla="*/ 8572 h 761715"/>
              <a:gd name="connsiteX0" fmla="*/ 0 w 748665"/>
              <a:gd name="connsiteY0" fmla="*/ 8572 h 761715"/>
              <a:gd name="connsiteX1" fmla="*/ 748665 w 748665"/>
              <a:gd name="connsiteY1" fmla="*/ 0 h 761715"/>
              <a:gd name="connsiteX2" fmla="*/ 337185 w 748665"/>
              <a:gd name="connsiteY2" fmla="*/ 761715 h 761715"/>
              <a:gd name="connsiteX3" fmla="*/ 0 w 748665"/>
              <a:gd name="connsiteY3" fmla="*/ 761715 h 761715"/>
              <a:gd name="connsiteX4" fmla="*/ 0 w 748665"/>
              <a:gd name="connsiteY4" fmla="*/ 8572 h 76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665" h="761715">
                <a:moveTo>
                  <a:pt x="0" y="8572"/>
                </a:moveTo>
                <a:lnTo>
                  <a:pt x="748665" y="0"/>
                </a:lnTo>
                <a:lnTo>
                  <a:pt x="337185" y="761715"/>
                </a:lnTo>
                <a:lnTo>
                  <a:pt x="0" y="761715"/>
                </a:lnTo>
                <a:lnTo>
                  <a:pt x="0" y="8572"/>
                </a:lnTo>
                <a:close/>
              </a:path>
            </a:pathLst>
          </a:custGeom>
          <a:solidFill>
            <a:srgbClr val="F2F2F2"/>
          </a:solidFill>
          <a:ln w="9525">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Tree>
    <p:extLst>
      <p:ext uri="{BB962C8B-B14F-4D97-AF65-F5344CB8AC3E}">
        <p14:creationId xmlns:p14="http://schemas.microsoft.com/office/powerpoint/2010/main" val="2385117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0790102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55" name="think-cell Slide" r:id="rId5" imgW="530" imgH="528" progId="TCLayout.ActiveDocument.1">
                  <p:embed/>
                </p:oleObj>
              </mc:Choice>
              <mc:Fallback>
                <p:oleObj name="think-cell Slide" r:id="rId5" imgW="530" imgH="528"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dirty="0"/>
              <a:t>Click to edit Master title style</a:t>
            </a:r>
          </a:p>
        </p:txBody>
      </p:sp>
      <p:sp>
        <p:nvSpPr>
          <p:cNvPr id="8" name="Slide Number"/>
          <p:cNvSpPr txBox="1">
            <a:spLocks/>
          </p:cNvSpPr>
          <p:nvPr/>
        </p:nvSpPr>
        <p:spPr bwMode="auto">
          <a:xfrm>
            <a:off x="8564563" y="6508272"/>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fld id="{42C328C1-A84F-4A39-A664-DBA00541A8C6}" type="slidenum">
              <a:rPr lang="en-US" sz="800" baseline="0" smtClean="0">
                <a:solidFill>
                  <a:srgbClr val="808080"/>
                </a:solidFill>
                <a:latin typeface="+mn-lt"/>
              </a:rPr>
              <a:pPr/>
              <a:t>‹N°›</a:t>
            </a:fld>
            <a:endParaRPr lang="en-US" sz="800" baseline="0" dirty="0">
              <a:solidFill>
                <a:srgbClr val="808080"/>
              </a:solidFill>
              <a:latin typeface="+mn-lt"/>
            </a:endParaRPr>
          </a:p>
        </p:txBody>
      </p:sp>
      <p:sp>
        <p:nvSpPr>
          <p:cNvPr id="9" name="SlideLogoText" hidden="1"/>
          <p:cNvSpPr>
            <a:spLocks noChangeArrowheads="1"/>
          </p:cNvSpPr>
          <p:nvPr>
            <p:custDataLst>
              <p:tags r:id="rId3"/>
            </p:custDataLst>
          </p:nvPr>
        </p:nvSpPr>
        <p:spPr bwMode="auto">
          <a:xfrm>
            <a:off x="7450817"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895350"/>
            <a:r>
              <a:rPr lang="en-US" sz="800" baseline="0" dirty="0">
                <a:solidFill>
                  <a:srgbClr val="808080"/>
                </a:solidFill>
                <a:latin typeface="+mn-lt"/>
              </a:rPr>
              <a:t>McKinsey &amp; Company</a:t>
            </a:r>
          </a:p>
        </p:txBody>
      </p:sp>
      <p:sp>
        <p:nvSpPr>
          <p:cNvPr id="5"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spTree>
    <p:extLst>
      <p:ext uri="{BB962C8B-B14F-4D97-AF65-F5344CB8AC3E}">
        <p14:creationId xmlns:p14="http://schemas.microsoft.com/office/powerpoint/2010/main" val="1640627275"/>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 Type="http://schemas.openxmlformats.org/officeDocument/2006/relationships/slideLayout" Target="../slideLayouts/slideLayout3.xml"/><Relationship Id="rId21" Type="http://schemas.openxmlformats.org/officeDocument/2006/relationships/tags" Target="../tags/tag13.xml"/><Relationship Id="rId7" Type="http://schemas.openxmlformats.org/officeDocument/2006/relationships/slideLayout" Target="../slideLayouts/slideLayout7.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2" Type="http://schemas.openxmlformats.org/officeDocument/2006/relationships/slideLayout" Target="../slideLayouts/slideLayout2.xml"/><Relationship Id="rId16" Type="http://schemas.openxmlformats.org/officeDocument/2006/relationships/tags" Target="../tags/tag8.xml"/><Relationship Id="rId20" Type="http://schemas.openxmlformats.org/officeDocument/2006/relationships/tags" Target="../tags/tag1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24" Type="http://schemas.openxmlformats.org/officeDocument/2006/relationships/tags" Target="../tags/tag16.xml"/><Relationship Id="rId5" Type="http://schemas.openxmlformats.org/officeDocument/2006/relationships/slideLayout" Target="../slideLayouts/slideLayout5.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image" Target="../media/image1.emf"/><Relationship Id="rId10" Type="http://schemas.openxmlformats.org/officeDocument/2006/relationships/tags" Target="../tags/tag2.xml"/><Relationship Id="rId19" Type="http://schemas.openxmlformats.org/officeDocument/2006/relationships/tags" Target="../tags/tag11.xml"/><Relationship Id="rId4" Type="http://schemas.openxmlformats.org/officeDocument/2006/relationships/slideLayout" Target="../slideLayouts/slideLayout4.xml"/><Relationship Id="rId9" Type="http://schemas.openxmlformats.org/officeDocument/2006/relationships/vmlDrawing" Target="../drawings/vmlDrawing1.v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207.xml"/><Relationship Id="rId13" Type="http://schemas.openxmlformats.org/officeDocument/2006/relationships/tags" Target="../tags/tag212.xml"/><Relationship Id="rId18" Type="http://schemas.openxmlformats.org/officeDocument/2006/relationships/tags" Target="../tags/tag217.xml"/><Relationship Id="rId26" Type="http://schemas.openxmlformats.org/officeDocument/2006/relationships/image" Target="../media/image1.emf"/><Relationship Id="rId3" Type="http://schemas.openxmlformats.org/officeDocument/2006/relationships/slideLayout" Target="../slideLayouts/slideLayout49.xml"/><Relationship Id="rId21" Type="http://schemas.openxmlformats.org/officeDocument/2006/relationships/tags" Target="../tags/tag220.xml"/><Relationship Id="rId7" Type="http://schemas.openxmlformats.org/officeDocument/2006/relationships/vmlDrawing" Target="../drawings/vmlDrawing44.vml"/><Relationship Id="rId12" Type="http://schemas.openxmlformats.org/officeDocument/2006/relationships/tags" Target="../tags/tag211.xml"/><Relationship Id="rId17" Type="http://schemas.openxmlformats.org/officeDocument/2006/relationships/tags" Target="../tags/tag216.xml"/><Relationship Id="rId25" Type="http://schemas.openxmlformats.org/officeDocument/2006/relationships/oleObject" Target="../embeddings/oleObject44.bin"/><Relationship Id="rId2" Type="http://schemas.openxmlformats.org/officeDocument/2006/relationships/slideLayout" Target="../slideLayouts/slideLayout48.xml"/><Relationship Id="rId16" Type="http://schemas.openxmlformats.org/officeDocument/2006/relationships/tags" Target="../tags/tag215.xml"/><Relationship Id="rId20" Type="http://schemas.openxmlformats.org/officeDocument/2006/relationships/tags" Target="../tags/tag219.xml"/><Relationship Id="rId1" Type="http://schemas.openxmlformats.org/officeDocument/2006/relationships/slideLayout" Target="../slideLayouts/slideLayout47.xml"/><Relationship Id="rId6" Type="http://schemas.openxmlformats.org/officeDocument/2006/relationships/theme" Target="../theme/theme10.xml"/><Relationship Id="rId11" Type="http://schemas.openxmlformats.org/officeDocument/2006/relationships/tags" Target="../tags/tag210.xml"/><Relationship Id="rId24" Type="http://schemas.openxmlformats.org/officeDocument/2006/relationships/tags" Target="../tags/tag223.xml"/><Relationship Id="rId5" Type="http://schemas.openxmlformats.org/officeDocument/2006/relationships/slideLayout" Target="../slideLayouts/slideLayout51.xml"/><Relationship Id="rId15" Type="http://schemas.openxmlformats.org/officeDocument/2006/relationships/tags" Target="../tags/tag214.xml"/><Relationship Id="rId23" Type="http://schemas.openxmlformats.org/officeDocument/2006/relationships/tags" Target="../tags/tag222.xml"/><Relationship Id="rId10" Type="http://schemas.openxmlformats.org/officeDocument/2006/relationships/tags" Target="../tags/tag209.xml"/><Relationship Id="rId19" Type="http://schemas.openxmlformats.org/officeDocument/2006/relationships/tags" Target="../tags/tag218.xml"/><Relationship Id="rId4" Type="http://schemas.openxmlformats.org/officeDocument/2006/relationships/slideLayout" Target="../slideLayouts/slideLayout50.xml"/><Relationship Id="rId9" Type="http://schemas.openxmlformats.org/officeDocument/2006/relationships/tags" Target="../tags/tag208.xml"/><Relationship Id="rId14" Type="http://schemas.openxmlformats.org/officeDocument/2006/relationships/tags" Target="../tags/tag213.xml"/><Relationship Id="rId22" Type="http://schemas.openxmlformats.org/officeDocument/2006/relationships/tags" Target="../tags/tag221.xml"/></Relationships>
</file>

<file path=ppt/slideMasters/_rels/slideMaster11.xml.rels><?xml version="1.0" encoding="UTF-8" standalone="yes"?>
<Relationships xmlns="http://schemas.openxmlformats.org/package/2006/relationships"><Relationship Id="rId8" Type="http://schemas.openxmlformats.org/officeDocument/2006/relationships/tags" Target="../tags/tag230.xml"/><Relationship Id="rId13" Type="http://schemas.openxmlformats.org/officeDocument/2006/relationships/tags" Target="../tags/tag235.xml"/><Relationship Id="rId18" Type="http://schemas.openxmlformats.org/officeDocument/2006/relationships/tags" Target="../tags/tag240.xml"/><Relationship Id="rId26" Type="http://schemas.openxmlformats.org/officeDocument/2006/relationships/image" Target="../media/image1.emf"/><Relationship Id="rId3" Type="http://schemas.openxmlformats.org/officeDocument/2006/relationships/slideLayout" Target="../slideLayouts/slideLayout54.xml"/><Relationship Id="rId21" Type="http://schemas.openxmlformats.org/officeDocument/2006/relationships/tags" Target="../tags/tag243.xml"/><Relationship Id="rId7" Type="http://schemas.openxmlformats.org/officeDocument/2006/relationships/vmlDrawing" Target="../drawings/vmlDrawing49.vml"/><Relationship Id="rId12" Type="http://schemas.openxmlformats.org/officeDocument/2006/relationships/tags" Target="../tags/tag234.xml"/><Relationship Id="rId17" Type="http://schemas.openxmlformats.org/officeDocument/2006/relationships/tags" Target="../tags/tag239.xml"/><Relationship Id="rId25" Type="http://schemas.openxmlformats.org/officeDocument/2006/relationships/oleObject" Target="../embeddings/oleObject49.bin"/><Relationship Id="rId2" Type="http://schemas.openxmlformats.org/officeDocument/2006/relationships/slideLayout" Target="../slideLayouts/slideLayout53.xml"/><Relationship Id="rId16" Type="http://schemas.openxmlformats.org/officeDocument/2006/relationships/tags" Target="../tags/tag238.xml"/><Relationship Id="rId20" Type="http://schemas.openxmlformats.org/officeDocument/2006/relationships/tags" Target="../tags/tag242.xml"/><Relationship Id="rId1" Type="http://schemas.openxmlformats.org/officeDocument/2006/relationships/slideLayout" Target="../slideLayouts/slideLayout52.xml"/><Relationship Id="rId6" Type="http://schemas.openxmlformats.org/officeDocument/2006/relationships/theme" Target="../theme/theme11.xml"/><Relationship Id="rId11" Type="http://schemas.openxmlformats.org/officeDocument/2006/relationships/tags" Target="../tags/tag233.xml"/><Relationship Id="rId24" Type="http://schemas.openxmlformats.org/officeDocument/2006/relationships/tags" Target="../tags/tag246.xml"/><Relationship Id="rId5" Type="http://schemas.openxmlformats.org/officeDocument/2006/relationships/slideLayout" Target="../slideLayouts/slideLayout56.xml"/><Relationship Id="rId15" Type="http://schemas.openxmlformats.org/officeDocument/2006/relationships/tags" Target="../tags/tag237.xml"/><Relationship Id="rId23" Type="http://schemas.openxmlformats.org/officeDocument/2006/relationships/tags" Target="../tags/tag245.xml"/><Relationship Id="rId10" Type="http://schemas.openxmlformats.org/officeDocument/2006/relationships/tags" Target="../tags/tag232.xml"/><Relationship Id="rId19" Type="http://schemas.openxmlformats.org/officeDocument/2006/relationships/tags" Target="../tags/tag241.xml"/><Relationship Id="rId4" Type="http://schemas.openxmlformats.org/officeDocument/2006/relationships/slideLayout" Target="../slideLayouts/slideLayout55.xml"/><Relationship Id="rId9" Type="http://schemas.openxmlformats.org/officeDocument/2006/relationships/tags" Target="../tags/tag231.xml"/><Relationship Id="rId14" Type="http://schemas.openxmlformats.org/officeDocument/2006/relationships/tags" Target="../tags/tag236.xml"/><Relationship Id="rId22" Type="http://schemas.openxmlformats.org/officeDocument/2006/relationships/tags" Target="../tags/tag244.xml"/></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tags" Target="../tags/tag263.xml"/><Relationship Id="rId26" Type="http://schemas.openxmlformats.org/officeDocument/2006/relationships/image" Target="../media/image1.emf"/><Relationship Id="rId3" Type="http://schemas.openxmlformats.org/officeDocument/2006/relationships/slideLayout" Target="../slideLayouts/slideLayout59.xml"/><Relationship Id="rId21" Type="http://schemas.openxmlformats.org/officeDocument/2006/relationships/tags" Target="../tags/tag266.xml"/><Relationship Id="rId7" Type="http://schemas.openxmlformats.org/officeDocument/2006/relationships/vmlDrawing" Target="../drawings/vmlDrawing54.vml"/><Relationship Id="rId12" Type="http://schemas.openxmlformats.org/officeDocument/2006/relationships/tags" Target="../tags/tag257.xml"/><Relationship Id="rId17" Type="http://schemas.openxmlformats.org/officeDocument/2006/relationships/tags" Target="../tags/tag262.xml"/><Relationship Id="rId25" Type="http://schemas.openxmlformats.org/officeDocument/2006/relationships/oleObject" Target="../embeddings/oleObject54.bin"/><Relationship Id="rId2" Type="http://schemas.openxmlformats.org/officeDocument/2006/relationships/slideLayout" Target="../slideLayouts/slideLayout58.xml"/><Relationship Id="rId16" Type="http://schemas.openxmlformats.org/officeDocument/2006/relationships/tags" Target="../tags/tag261.xml"/><Relationship Id="rId20" Type="http://schemas.openxmlformats.org/officeDocument/2006/relationships/tags" Target="../tags/tag265.xml"/><Relationship Id="rId1" Type="http://schemas.openxmlformats.org/officeDocument/2006/relationships/slideLayout" Target="../slideLayouts/slideLayout57.xml"/><Relationship Id="rId6" Type="http://schemas.openxmlformats.org/officeDocument/2006/relationships/theme" Target="../theme/theme12.xml"/><Relationship Id="rId11" Type="http://schemas.openxmlformats.org/officeDocument/2006/relationships/tags" Target="../tags/tag256.xml"/><Relationship Id="rId24" Type="http://schemas.openxmlformats.org/officeDocument/2006/relationships/tags" Target="../tags/tag269.xml"/><Relationship Id="rId5" Type="http://schemas.openxmlformats.org/officeDocument/2006/relationships/slideLayout" Target="../slideLayouts/slideLayout61.xml"/><Relationship Id="rId15" Type="http://schemas.openxmlformats.org/officeDocument/2006/relationships/tags" Target="../tags/tag260.xml"/><Relationship Id="rId23" Type="http://schemas.openxmlformats.org/officeDocument/2006/relationships/tags" Target="../tags/tag268.xml"/><Relationship Id="rId10" Type="http://schemas.openxmlformats.org/officeDocument/2006/relationships/tags" Target="../tags/tag255.xml"/><Relationship Id="rId19" Type="http://schemas.openxmlformats.org/officeDocument/2006/relationships/tags" Target="../tags/tag264.xml"/><Relationship Id="rId4" Type="http://schemas.openxmlformats.org/officeDocument/2006/relationships/slideLayout" Target="../slideLayouts/slideLayout60.xml"/><Relationship Id="rId9" Type="http://schemas.openxmlformats.org/officeDocument/2006/relationships/tags" Target="../tags/tag254.xml"/><Relationship Id="rId14" Type="http://schemas.openxmlformats.org/officeDocument/2006/relationships/tags" Target="../tags/tag259.xml"/><Relationship Id="rId22" Type="http://schemas.openxmlformats.org/officeDocument/2006/relationships/tags" Target="../tags/tag267.xml"/></Relationships>
</file>

<file path=ppt/slideMasters/_rels/slideMaster13.xml.rels><?xml version="1.0" encoding="UTF-8" standalone="yes"?>
<Relationships xmlns="http://schemas.openxmlformats.org/package/2006/relationships"><Relationship Id="rId8" Type="http://schemas.openxmlformats.org/officeDocument/2006/relationships/tags" Target="../tags/tag276.xml"/><Relationship Id="rId13" Type="http://schemas.openxmlformats.org/officeDocument/2006/relationships/tags" Target="../tags/tag281.xml"/><Relationship Id="rId18" Type="http://schemas.openxmlformats.org/officeDocument/2006/relationships/tags" Target="../tags/tag286.xml"/><Relationship Id="rId26" Type="http://schemas.openxmlformats.org/officeDocument/2006/relationships/image" Target="../media/image1.emf"/><Relationship Id="rId3" Type="http://schemas.openxmlformats.org/officeDocument/2006/relationships/slideLayout" Target="../slideLayouts/slideLayout64.xml"/><Relationship Id="rId21" Type="http://schemas.openxmlformats.org/officeDocument/2006/relationships/tags" Target="../tags/tag289.xml"/><Relationship Id="rId7" Type="http://schemas.openxmlformats.org/officeDocument/2006/relationships/vmlDrawing" Target="../drawings/vmlDrawing59.vml"/><Relationship Id="rId12" Type="http://schemas.openxmlformats.org/officeDocument/2006/relationships/tags" Target="../tags/tag280.xml"/><Relationship Id="rId17" Type="http://schemas.openxmlformats.org/officeDocument/2006/relationships/tags" Target="../tags/tag285.xml"/><Relationship Id="rId25" Type="http://schemas.openxmlformats.org/officeDocument/2006/relationships/oleObject" Target="../embeddings/oleObject59.bin"/><Relationship Id="rId2" Type="http://schemas.openxmlformats.org/officeDocument/2006/relationships/slideLayout" Target="../slideLayouts/slideLayout63.xml"/><Relationship Id="rId16" Type="http://schemas.openxmlformats.org/officeDocument/2006/relationships/tags" Target="../tags/tag284.xml"/><Relationship Id="rId20" Type="http://schemas.openxmlformats.org/officeDocument/2006/relationships/tags" Target="../tags/tag288.xml"/><Relationship Id="rId1" Type="http://schemas.openxmlformats.org/officeDocument/2006/relationships/slideLayout" Target="../slideLayouts/slideLayout62.xml"/><Relationship Id="rId6" Type="http://schemas.openxmlformats.org/officeDocument/2006/relationships/theme" Target="../theme/theme13.xml"/><Relationship Id="rId11" Type="http://schemas.openxmlformats.org/officeDocument/2006/relationships/tags" Target="../tags/tag279.xml"/><Relationship Id="rId24" Type="http://schemas.openxmlformats.org/officeDocument/2006/relationships/tags" Target="../tags/tag292.xml"/><Relationship Id="rId5" Type="http://schemas.openxmlformats.org/officeDocument/2006/relationships/slideLayout" Target="../slideLayouts/slideLayout66.xml"/><Relationship Id="rId15" Type="http://schemas.openxmlformats.org/officeDocument/2006/relationships/tags" Target="../tags/tag283.xml"/><Relationship Id="rId23" Type="http://schemas.openxmlformats.org/officeDocument/2006/relationships/tags" Target="../tags/tag291.xml"/><Relationship Id="rId10" Type="http://schemas.openxmlformats.org/officeDocument/2006/relationships/tags" Target="../tags/tag278.xml"/><Relationship Id="rId19" Type="http://schemas.openxmlformats.org/officeDocument/2006/relationships/tags" Target="../tags/tag287.xml"/><Relationship Id="rId4" Type="http://schemas.openxmlformats.org/officeDocument/2006/relationships/slideLayout" Target="../slideLayouts/slideLayout65.xml"/><Relationship Id="rId9" Type="http://schemas.openxmlformats.org/officeDocument/2006/relationships/tags" Target="../tags/tag277.xml"/><Relationship Id="rId14" Type="http://schemas.openxmlformats.org/officeDocument/2006/relationships/tags" Target="../tags/tag282.xml"/><Relationship Id="rId22" Type="http://schemas.openxmlformats.org/officeDocument/2006/relationships/tags" Target="../tags/tag290.xml"/></Relationships>
</file>

<file path=ppt/slideMasters/_rels/slideMaster14.xml.rels><?xml version="1.0" encoding="UTF-8" standalone="yes"?>
<Relationships xmlns="http://schemas.openxmlformats.org/package/2006/relationships"><Relationship Id="rId8" Type="http://schemas.openxmlformats.org/officeDocument/2006/relationships/tags" Target="../tags/tag299.xml"/><Relationship Id="rId13" Type="http://schemas.openxmlformats.org/officeDocument/2006/relationships/tags" Target="../tags/tag304.xml"/><Relationship Id="rId18" Type="http://schemas.openxmlformats.org/officeDocument/2006/relationships/tags" Target="../tags/tag309.xml"/><Relationship Id="rId26" Type="http://schemas.openxmlformats.org/officeDocument/2006/relationships/image" Target="../media/image1.emf"/><Relationship Id="rId3" Type="http://schemas.openxmlformats.org/officeDocument/2006/relationships/slideLayout" Target="../slideLayouts/slideLayout69.xml"/><Relationship Id="rId21" Type="http://schemas.openxmlformats.org/officeDocument/2006/relationships/tags" Target="../tags/tag312.xml"/><Relationship Id="rId7" Type="http://schemas.openxmlformats.org/officeDocument/2006/relationships/vmlDrawing" Target="../drawings/vmlDrawing64.vml"/><Relationship Id="rId12" Type="http://schemas.openxmlformats.org/officeDocument/2006/relationships/tags" Target="../tags/tag303.xml"/><Relationship Id="rId17" Type="http://schemas.openxmlformats.org/officeDocument/2006/relationships/tags" Target="../tags/tag308.xml"/><Relationship Id="rId25" Type="http://schemas.openxmlformats.org/officeDocument/2006/relationships/oleObject" Target="../embeddings/oleObject64.bin"/><Relationship Id="rId2" Type="http://schemas.openxmlformats.org/officeDocument/2006/relationships/slideLayout" Target="../slideLayouts/slideLayout68.xml"/><Relationship Id="rId16" Type="http://schemas.openxmlformats.org/officeDocument/2006/relationships/tags" Target="../tags/tag307.xml"/><Relationship Id="rId20" Type="http://schemas.openxmlformats.org/officeDocument/2006/relationships/tags" Target="../tags/tag311.xml"/><Relationship Id="rId1" Type="http://schemas.openxmlformats.org/officeDocument/2006/relationships/slideLayout" Target="../slideLayouts/slideLayout67.xml"/><Relationship Id="rId6" Type="http://schemas.openxmlformats.org/officeDocument/2006/relationships/theme" Target="../theme/theme14.xml"/><Relationship Id="rId11" Type="http://schemas.openxmlformats.org/officeDocument/2006/relationships/tags" Target="../tags/tag302.xml"/><Relationship Id="rId24" Type="http://schemas.openxmlformats.org/officeDocument/2006/relationships/tags" Target="../tags/tag315.xml"/><Relationship Id="rId5" Type="http://schemas.openxmlformats.org/officeDocument/2006/relationships/slideLayout" Target="../slideLayouts/slideLayout71.xml"/><Relationship Id="rId15" Type="http://schemas.openxmlformats.org/officeDocument/2006/relationships/tags" Target="../tags/tag306.xml"/><Relationship Id="rId23" Type="http://schemas.openxmlformats.org/officeDocument/2006/relationships/tags" Target="../tags/tag314.xml"/><Relationship Id="rId10" Type="http://schemas.openxmlformats.org/officeDocument/2006/relationships/tags" Target="../tags/tag301.xml"/><Relationship Id="rId19" Type="http://schemas.openxmlformats.org/officeDocument/2006/relationships/tags" Target="../tags/tag310.xml"/><Relationship Id="rId4" Type="http://schemas.openxmlformats.org/officeDocument/2006/relationships/slideLayout" Target="../slideLayouts/slideLayout70.xml"/><Relationship Id="rId9" Type="http://schemas.openxmlformats.org/officeDocument/2006/relationships/tags" Target="../tags/tag300.xml"/><Relationship Id="rId14" Type="http://schemas.openxmlformats.org/officeDocument/2006/relationships/tags" Target="../tags/tag305.xml"/><Relationship Id="rId22" Type="http://schemas.openxmlformats.org/officeDocument/2006/relationships/tags" Target="../tags/tag313.xml"/></Relationships>
</file>

<file path=ppt/slideMasters/_rels/slideMaster15.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tags" Target="../tags/tag327.xml"/><Relationship Id="rId18" Type="http://schemas.openxmlformats.org/officeDocument/2006/relationships/tags" Target="../tags/tag332.xml"/><Relationship Id="rId26" Type="http://schemas.openxmlformats.org/officeDocument/2006/relationships/image" Target="../media/image1.emf"/><Relationship Id="rId3" Type="http://schemas.openxmlformats.org/officeDocument/2006/relationships/slideLayout" Target="../slideLayouts/slideLayout74.xml"/><Relationship Id="rId21" Type="http://schemas.openxmlformats.org/officeDocument/2006/relationships/tags" Target="../tags/tag335.xml"/><Relationship Id="rId7" Type="http://schemas.openxmlformats.org/officeDocument/2006/relationships/vmlDrawing" Target="../drawings/vmlDrawing69.vml"/><Relationship Id="rId12" Type="http://schemas.openxmlformats.org/officeDocument/2006/relationships/tags" Target="../tags/tag326.xml"/><Relationship Id="rId17" Type="http://schemas.openxmlformats.org/officeDocument/2006/relationships/tags" Target="../tags/tag331.xml"/><Relationship Id="rId25" Type="http://schemas.openxmlformats.org/officeDocument/2006/relationships/oleObject" Target="../embeddings/oleObject69.bin"/><Relationship Id="rId2" Type="http://schemas.openxmlformats.org/officeDocument/2006/relationships/slideLayout" Target="../slideLayouts/slideLayout73.xml"/><Relationship Id="rId16" Type="http://schemas.openxmlformats.org/officeDocument/2006/relationships/tags" Target="../tags/tag330.xml"/><Relationship Id="rId20" Type="http://schemas.openxmlformats.org/officeDocument/2006/relationships/tags" Target="../tags/tag334.xml"/><Relationship Id="rId1" Type="http://schemas.openxmlformats.org/officeDocument/2006/relationships/slideLayout" Target="../slideLayouts/slideLayout72.xml"/><Relationship Id="rId6" Type="http://schemas.openxmlformats.org/officeDocument/2006/relationships/theme" Target="../theme/theme15.xml"/><Relationship Id="rId11" Type="http://schemas.openxmlformats.org/officeDocument/2006/relationships/tags" Target="../tags/tag325.xml"/><Relationship Id="rId24" Type="http://schemas.openxmlformats.org/officeDocument/2006/relationships/tags" Target="../tags/tag338.xml"/><Relationship Id="rId5" Type="http://schemas.openxmlformats.org/officeDocument/2006/relationships/slideLayout" Target="../slideLayouts/slideLayout76.xml"/><Relationship Id="rId15" Type="http://schemas.openxmlformats.org/officeDocument/2006/relationships/tags" Target="../tags/tag329.xml"/><Relationship Id="rId23" Type="http://schemas.openxmlformats.org/officeDocument/2006/relationships/tags" Target="../tags/tag337.xml"/><Relationship Id="rId10" Type="http://schemas.openxmlformats.org/officeDocument/2006/relationships/tags" Target="../tags/tag324.xml"/><Relationship Id="rId19" Type="http://schemas.openxmlformats.org/officeDocument/2006/relationships/tags" Target="../tags/tag333.xml"/><Relationship Id="rId4" Type="http://schemas.openxmlformats.org/officeDocument/2006/relationships/slideLayout" Target="../slideLayouts/slideLayout75.xml"/><Relationship Id="rId9" Type="http://schemas.openxmlformats.org/officeDocument/2006/relationships/tags" Target="../tags/tag323.xml"/><Relationship Id="rId14" Type="http://schemas.openxmlformats.org/officeDocument/2006/relationships/tags" Target="../tags/tag328.xml"/><Relationship Id="rId22" Type="http://schemas.openxmlformats.org/officeDocument/2006/relationships/tags" Target="../tags/tag336.xml"/></Relationships>
</file>

<file path=ppt/slideMasters/_rels/slideMaster16.xml.rels><?xml version="1.0" encoding="UTF-8" standalone="yes"?>
<Relationships xmlns="http://schemas.openxmlformats.org/package/2006/relationships"><Relationship Id="rId8" Type="http://schemas.openxmlformats.org/officeDocument/2006/relationships/tags" Target="../tags/tag345.xml"/><Relationship Id="rId13" Type="http://schemas.openxmlformats.org/officeDocument/2006/relationships/tags" Target="../tags/tag350.xml"/><Relationship Id="rId18" Type="http://schemas.openxmlformats.org/officeDocument/2006/relationships/tags" Target="../tags/tag355.xml"/><Relationship Id="rId26" Type="http://schemas.openxmlformats.org/officeDocument/2006/relationships/image" Target="../media/image1.emf"/><Relationship Id="rId3" Type="http://schemas.openxmlformats.org/officeDocument/2006/relationships/slideLayout" Target="../slideLayouts/slideLayout79.xml"/><Relationship Id="rId21" Type="http://schemas.openxmlformats.org/officeDocument/2006/relationships/tags" Target="../tags/tag358.xml"/><Relationship Id="rId7" Type="http://schemas.openxmlformats.org/officeDocument/2006/relationships/vmlDrawing" Target="../drawings/vmlDrawing74.vml"/><Relationship Id="rId12" Type="http://schemas.openxmlformats.org/officeDocument/2006/relationships/tags" Target="../tags/tag349.xml"/><Relationship Id="rId17" Type="http://schemas.openxmlformats.org/officeDocument/2006/relationships/tags" Target="../tags/tag354.xml"/><Relationship Id="rId25" Type="http://schemas.openxmlformats.org/officeDocument/2006/relationships/oleObject" Target="../embeddings/oleObject74.bin"/><Relationship Id="rId2" Type="http://schemas.openxmlformats.org/officeDocument/2006/relationships/slideLayout" Target="../slideLayouts/slideLayout78.xml"/><Relationship Id="rId16" Type="http://schemas.openxmlformats.org/officeDocument/2006/relationships/tags" Target="../tags/tag353.xml"/><Relationship Id="rId20" Type="http://schemas.openxmlformats.org/officeDocument/2006/relationships/tags" Target="../tags/tag357.xml"/><Relationship Id="rId1" Type="http://schemas.openxmlformats.org/officeDocument/2006/relationships/slideLayout" Target="../slideLayouts/slideLayout77.xml"/><Relationship Id="rId6" Type="http://schemas.openxmlformats.org/officeDocument/2006/relationships/theme" Target="../theme/theme16.xml"/><Relationship Id="rId11" Type="http://schemas.openxmlformats.org/officeDocument/2006/relationships/tags" Target="../tags/tag348.xml"/><Relationship Id="rId24" Type="http://schemas.openxmlformats.org/officeDocument/2006/relationships/tags" Target="../tags/tag361.xml"/><Relationship Id="rId5" Type="http://schemas.openxmlformats.org/officeDocument/2006/relationships/slideLayout" Target="../slideLayouts/slideLayout81.xml"/><Relationship Id="rId15" Type="http://schemas.openxmlformats.org/officeDocument/2006/relationships/tags" Target="../tags/tag352.xml"/><Relationship Id="rId23" Type="http://schemas.openxmlformats.org/officeDocument/2006/relationships/tags" Target="../tags/tag360.xml"/><Relationship Id="rId10" Type="http://schemas.openxmlformats.org/officeDocument/2006/relationships/tags" Target="../tags/tag347.xml"/><Relationship Id="rId19" Type="http://schemas.openxmlformats.org/officeDocument/2006/relationships/tags" Target="../tags/tag356.xml"/><Relationship Id="rId4" Type="http://schemas.openxmlformats.org/officeDocument/2006/relationships/slideLayout" Target="../slideLayouts/slideLayout80.xml"/><Relationship Id="rId9" Type="http://schemas.openxmlformats.org/officeDocument/2006/relationships/tags" Target="../tags/tag346.xml"/><Relationship Id="rId14" Type="http://schemas.openxmlformats.org/officeDocument/2006/relationships/tags" Target="../tags/tag351.xml"/><Relationship Id="rId22" Type="http://schemas.openxmlformats.org/officeDocument/2006/relationships/tags" Target="../tags/tag359.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tags" Target="../tags/tag373.xml"/><Relationship Id="rId18" Type="http://schemas.openxmlformats.org/officeDocument/2006/relationships/tags" Target="../tags/tag378.xml"/><Relationship Id="rId26" Type="http://schemas.openxmlformats.org/officeDocument/2006/relationships/image" Target="../media/image1.emf"/><Relationship Id="rId3" Type="http://schemas.openxmlformats.org/officeDocument/2006/relationships/slideLayout" Target="../slideLayouts/slideLayout84.xml"/><Relationship Id="rId21" Type="http://schemas.openxmlformats.org/officeDocument/2006/relationships/tags" Target="../tags/tag381.xml"/><Relationship Id="rId7" Type="http://schemas.openxmlformats.org/officeDocument/2006/relationships/vmlDrawing" Target="../drawings/vmlDrawing79.vml"/><Relationship Id="rId12" Type="http://schemas.openxmlformats.org/officeDocument/2006/relationships/tags" Target="../tags/tag372.xml"/><Relationship Id="rId17" Type="http://schemas.openxmlformats.org/officeDocument/2006/relationships/tags" Target="../tags/tag377.xml"/><Relationship Id="rId25" Type="http://schemas.openxmlformats.org/officeDocument/2006/relationships/oleObject" Target="../embeddings/oleObject79.bin"/><Relationship Id="rId2" Type="http://schemas.openxmlformats.org/officeDocument/2006/relationships/slideLayout" Target="../slideLayouts/slideLayout83.xml"/><Relationship Id="rId16" Type="http://schemas.openxmlformats.org/officeDocument/2006/relationships/tags" Target="../tags/tag376.xml"/><Relationship Id="rId20" Type="http://schemas.openxmlformats.org/officeDocument/2006/relationships/tags" Target="../tags/tag380.xml"/><Relationship Id="rId1" Type="http://schemas.openxmlformats.org/officeDocument/2006/relationships/slideLayout" Target="../slideLayouts/slideLayout82.xml"/><Relationship Id="rId6" Type="http://schemas.openxmlformats.org/officeDocument/2006/relationships/theme" Target="../theme/theme17.xml"/><Relationship Id="rId11" Type="http://schemas.openxmlformats.org/officeDocument/2006/relationships/tags" Target="../tags/tag371.xml"/><Relationship Id="rId24" Type="http://schemas.openxmlformats.org/officeDocument/2006/relationships/tags" Target="../tags/tag384.xml"/><Relationship Id="rId5" Type="http://schemas.openxmlformats.org/officeDocument/2006/relationships/slideLayout" Target="../slideLayouts/slideLayout86.xml"/><Relationship Id="rId15" Type="http://schemas.openxmlformats.org/officeDocument/2006/relationships/tags" Target="../tags/tag375.xml"/><Relationship Id="rId23" Type="http://schemas.openxmlformats.org/officeDocument/2006/relationships/tags" Target="../tags/tag383.xml"/><Relationship Id="rId10" Type="http://schemas.openxmlformats.org/officeDocument/2006/relationships/tags" Target="../tags/tag370.xml"/><Relationship Id="rId19" Type="http://schemas.openxmlformats.org/officeDocument/2006/relationships/tags" Target="../tags/tag379.xml"/><Relationship Id="rId4" Type="http://schemas.openxmlformats.org/officeDocument/2006/relationships/slideLayout" Target="../slideLayouts/slideLayout85.xml"/><Relationship Id="rId9" Type="http://schemas.openxmlformats.org/officeDocument/2006/relationships/tags" Target="../tags/tag369.xml"/><Relationship Id="rId14" Type="http://schemas.openxmlformats.org/officeDocument/2006/relationships/tags" Target="../tags/tag374.xml"/><Relationship Id="rId22" Type="http://schemas.openxmlformats.org/officeDocument/2006/relationships/tags" Target="../tags/tag382.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image" Target="../media/image1.emf"/><Relationship Id="rId3" Type="http://schemas.openxmlformats.org/officeDocument/2006/relationships/slideLayout" Target="../slideLayouts/slideLayout10.xml"/><Relationship Id="rId21" Type="http://schemas.openxmlformats.org/officeDocument/2006/relationships/tags" Target="../tags/tag37.xml"/><Relationship Id="rId7" Type="http://schemas.openxmlformats.org/officeDocument/2006/relationships/vmlDrawing" Target="../drawings/vmlDrawing5.v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oleObject" Target="../embeddings/oleObject5.bin"/><Relationship Id="rId2" Type="http://schemas.openxmlformats.org/officeDocument/2006/relationships/slideLayout" Target="../slideLayouts/slideLayout9.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slideLayout" Target="../slideLayouts/slideLayout8.xml"/><Relationship Id="rId6" Type="http://schemas.openxmlformats.org/officeDocument/2006/relationships/theme" Target="../theme/theme2.xml"/><Relationship Id="rId11" Type="http://schemas.openxmlformats.org/officeDocument/2006/relationships/tags" Target="../tags/tag27.xml"/><Relationship Id="rId24" Type="http://schemas.openxmlformats.org/officeDocument/2006/relationships/tags" Target="../tags/tag40.xml"/><Relationship Id="rId5" Type="http://schemas.openxmlformats.org/officeDocument/2006/relationships/slideLayout" Target="../slideLayouts/slideLayout12.xml"/><Relationship Id="rId15" Type="http://schemas.openxmlformats.org/officeDocument/2006/relationships/tags" Target="../tags/tag31.xml"/><Relationship Id="rId23" Type="http://schemas.openxmlformats.org/officeDocument/2006/relationships/tags" Target="../tags/tag39.xml"/><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slideLayout" Target="../slideLayouts/slideLayout11.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image" Target="../media/image1.emf"/><Relationship Id="rId3" Type="http://schemas.openxmlformats.org/officeDocument/2006/relationships/slideLayout" Target="../slideLayouts/slideLayout15.xml"/><Relationship Id="rId21" Type="http://schemas.openxmlformats.org/officeDocument/2006/relationships/tags" Target="../tags/tag60.xml"/><Relationship Id="rId7" Type="http://schemas.openxmlformats.org/officeDocument/2006/relationships/vmlDrawing" Target="../drawings/vmlDrawing10.v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oleObject" Target="../embeddings/oleObject10.bin"/><Relationship Id="rId2" Type="http://schemas.openxmlformats.org/officeDocument/2006/relationships/slideLayout" Target="../slideLayouts/slideLayout14.xml"/><Relationship Id="rId16" Type="http://schemas.openxmlformats.org/officeDocument/2006/relationships/tags" Target="../tags/tag55.xml"/><Relationship Id="rId20" Type="http://schemas.openxmlformats.org/officeDocument/2006/relationships/tags" Target="../tags/tag59.xml"/><Relationship Id="rId1" Type="http://schemas.openxmlformats.org/officeDocument/2006/relationships/slideLayout" Target="../slideLayouts/slideLayout13.xml"/><Relationship Id="rId6" Type="http://schemas.openxmlformats.org/officeDocument/2006/relationships/theme" Target="../theme/theme3.xml"/><Relationship Id="rId11" Type="http://schemas.openxmlformats.org/officeDocument/2006/relationships/tags" Target="../tags/tag50.xml"/><Relationship Id="rId24" Type="http://schemas.openxmlformats.org/officeDocument/2006/relationships/tags" Target="../tags/tag63.xml"/><Relationship Id="rId5" Type="http://schemas.openxmlformats.org/officeDocument/2006/relationships/slideLayout" Target="../slideLayouts/slideLayout17.xml"/><Relationship Id="rId15" Type="http://schemas.openxmlformats.org/officeDocument/2006/relationships/tags" Target="../tags/tag54.xml"/><Relationship Id="rId23" Type="http://schemas.openxmlformats.org/officeDocument/2006/relationships/tags" Target="../tags/tag62.xml"/><Relationship Id="rId10" Type="http://schemas.openxmlformats.org/officeDocument/2006/relationships/tags" Target="../tags/tag49.xml"/><Relationship Id="rId19" Type="http://schemas.openxmlformats.org/officeDocument/2006/relationships/tags" Target="../tags/tag58.xml"/><Relationship Id="rId4" Type="http://schemas.openxmlformats.org/officeDocument/2006/relationships/slideLayout" Target="../slideLayouts/slideLayout16.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tags" Target="../tags/tag80.xml"/><Relationship Id="rId26" Type="http://schemas.openxmlformats.org/officeDocument/2006/relationships/image" Target="../media/image1.emf"/><Relationship Id="rId3" Type="http://schemas.openxmlformats.org/officeDocument/2006/relationships/slideLayout" Target="../slideLayouts/slideLayout20.xml"/><Relationship Id="rId21" Type="http://schemas.openxmlformats.org/officeDocument/2006/relationships/tags" Target="../tags/tag83.xml"/><Relationship Id="rId7" Type="http://schemas.openxmlformats.org/officeDocument/2006/relationships/vmlDrawing" Target="../drawings/vmlDrawing15.vml"/><Relationship Id="rId12" Type="http://schemas.openxmlformats.org/officeDocument/2006/relationships/tags" Target="../tags/tag74.xml"/><Relationship Id="rId17" Type="http://schemas.openxmlformats.org/officeDocument/2006/relationships/tags" Target="../tags/tag79.xml"/><Relationship Id="rId25" Type="http://schemas.openxmlformats.org/officeDocument/2006/relationships/oleObject" Target="../embeddings/oleObject15.bin"/><Relationship Id="rId2" Type="http://schemas.openxmlformats.org/officeDocument/2006/relationships/slideLayout" Target="../slideLayouts/slideLayout19.xml"/><Relationship Id="rId16" Type="http://schemas.openxmlformats.org/officeDocument/2006/relationships/tags" Target="../tags/tag78.xml"/><Relationship Id="rId20" Type="http://schemas.openxmlformats.org/officeDocument/2006/relationships/tags" Target="../tags/tag82.xml"/><Relationship Id="rId1" Type="http://schemas.openxmlformats.org/officeDocument/2006/relationships/slideLayout" Target="../slideLayouts/slideLayout18.xml"/><Relationship Id="rId6" Type="http://schemas.openxmlformats.org/officeDocument/2006/relationships/theme" Target="../theme/theme4.xml"/><Relationship Id="rId11" Type="http://schemas.openxmlformats.org/officeDocument/2006/relationships/tags" Target="../tags/tag73.xml"/><Relationship Id="rId24" Type="http://schemas.openxmlformats.org/officeDocument/2006/relationships/tags" Target="../tags/tag86.xml"/><Relationship Id="rId5" Type="http://schemas.openxmlformats.org/officeDocument/2006/relationships/slideLayout" Target="../slideLayouts/slideLayout22.xml"/><Relationship Id="rId15" Type="http://schemas.openxmlformats.org/officeDocument/2006/relationships/tags" Target="../tags/tag77.xml"/><Relationship Id="rId23" Type="http://schemas.openxmlformats.org/officeDocument/2006/relationships/tags" Target="../tags/tag85.xml"/><Relationship Id="rId10" Type="http://schemas.openxmlformats.org/officeDocument/2006/relationships/tags" Target="../tags/tag72.xml"/><Relationship Id="rId19" Type="http://schemas.openxmlformats.org/officeDocument/2006/relationships/tags" Target="../tags/tag81.xml"/><Relationship Id="rId4" Type="http://schemas.openxmlformats.org/officeDocument/2006/relationships/slideLayout" Target="../slideLayouts/slideLayout21.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tags" Target="../tags/tag8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26" Type="http://schemas.openxmlformats.org/officeDocument/2006/relationships/image" Target="../media/image1.emf"/><Relationship Id="rId3" Type="http://schemas.openxmlformats.org/officeDocument/2006/relationships/slideLayout" Target="../slideLayouts/slideLayout25.xml"/><Relationship Id="rId21" Type="http://schemas.openxmlformats.org/officeDocument/2006/relationships/tags" Target="../tags/tag106.xml"/><Relationship Id="rId7" Type="http://schemas.openxmlformats.org/officeDocument/2006/relationships/vmlDrawing" Target="../drawings/vmlDrawing20.v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oleObject" Target="../embeddings/oleObject20.bin"/><Relationship Id="rId2" Type="http://schemas.openxmlformats.org/officeDocument/2006/relationships/slideLayout" Target="../slideLayouts/slideLayout24.xml"/><Relationship Id="rId16" Type="http://schemas.openxmlformats.org/officeDocument/2006/relationships/tags" Target="../tags/tag101.xml"/><Relationship Id="rId20" Type="http://schemas.openxmlformats.org/officeDocument/2006/relationships/tags" Target="../tags/tag105.xml"/><Relationship Id="rId1" Type="http://schemas.openxmlformats.org/officeDocument/2006/relationships/slideLayout" Target="../slideLayouts/slideLayout23.xml"/><Relationship Id="rId6" Type="http://schemas.openxmlformats.org/officeDocument/2006/relationships/theme" Target="../theme/theme5.xml"/><Relationship Id="rId11" Type="http://schemas.openxmlformats.org/officeDocument/2006/relationships/tags" Target="../tags/tag96.xml"/><Relationship Id="rId24" Type="http://schemas.openxmlformats.org/officeDocument/2006/relationships/tags" Target="../tags/tag109.xml"/><Relationship Id="rId5" Type="http://schemas.openxmlformats.org/officeDocument/2006/relationships/slideLayout" Target="../slideLayouts/slideLayout27.xml"/><Relationship Id="rId15" Type="http://schemas.openxmlformats.org/officeDocument/2006/relationships/tags" Target="../tags/tag100.xml"/><Relationship Id="rId23" Type="http://schemas.openxmlformats.org/officeDocument/2006/relationships/tags" Target="../tags/tag108.xml"/><Relationship Id="rId10" Type="http://schemas.openxmlformats.org/officeDocument/2006/relationships/tags" Target="../tags/tag95.xml"/><Relationship Id="rId19" Type="http://schemas.openxmlformats.org/officeDocument/2006/relationships/tags" Target="../tags/tag104.xml"/><Relationship Id="rId4" Type="http://schemas.openxmlformats.org/officeDocument/2006/relationships/slideLayout" Target="../slideLayouts/slideLayout26.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tags" Target="../tags/tag10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tags" Target="../tags/tag122.xml"/><Relationship Id="rId18" Type="http://schemas.openxmlformats.org/officeDocument/2006/relationships/tags" Target="../tags/tag127.xml"/><Relationship Id="rId3" Type="http://schemas.openxmlformats.org/officeDocument/2006/relationships/slideLayout" Target="../slideLayouts/slideLayout30.xml"/><Relationship Id="rId21" Type="http://schemas.openxmlformats.org/officeDocument/2006/relationships/tags" Target="../tags/tag130.xml"/><Relationship Id="rId7" Type="http://schemas.openxmlformats.org/officeDocument/2006/relationships/tags" Target="../tags/tag116.xml"/><Relationship Id="rId12" Type="http://schemas.openxmlformats.org/officeDocument/2006/relationships/tags" Target="../tags/tag121.xml"/><Relationship Id="rId17" Type="http://schemas.openxmlformats.org/officeDocument/2006/relationships/tags" Target="../tags/tag126.xml"/><Relationship Id="rId25" Type="http://schemas.openxmlformats.org/officeDocument/2006/relationships/image" Target="../media/image1.emf"/><Relationship Id="rId2" Type="http://schemas.openxmlformats.org/officeDocument/2006/relationships/slideLayout" Target="../slideLayouts/slideLayout29.xml"/><Relationship Id="rId16" Type="http://schemas.openxmlformats.org/officeDocument/2006/relationships/tags" Target="../tags/tag125.xml"/><Relationship Id="rId20" Type="http://schemas.openxmlformats.org/officeDocument/2006/relationships/tags" Target="../tags/tag129.xml"/><Relationship Id="rId1" Type="http://schemas.openxmlformats.org/officeDocument/2006/relationships/slideLayout" Target="../slideLayouts/slideLayout28.xml"/><Relationship Id="rId6" Type="http://schemas.openxmlformats.org/officeDocument/2006/relationships/vmlDrawing" Target="../drawings/vmlDrawing25.vml"/><Relationship Id="rId11" Type="http://schemas.openxmlformats.org/officeDocument/2006/relationships/tags" Target="../tags/tag120.xml"/><Relationship Id="rId24" Type="http://schemas.openxmlformats.org/officeDocument/2006/relationships/oleObject" Target="../embeddings/oleObject25.bin"/><Relationship Id="rId5" Type="http://schemas.openxmlformats.org/officeDocument/2006/relationships/theme" Target="../theme/theme6.xml"/><Relationship Id="rId15" Type="http://schemas.openxmlformats.org/officeDocument/2006/relationships/tags" Target="../tags/tag124.xml"/><Relationship Id="rId23" Type="http://schemas.openxmlformats.org/officeDocument/2006/relationships/tags" Target="../tags/tag132.xml"/><Relationship Id="rId10" Type="http://schemas.openxmlformats.org/officeDocument/2006/relationships/tags" Target="../tags/tag119.xml"/><Relationship Id="rId19" Type="http://schemas.openxmlformats.org/officeDocument/2006/relationships/tags" Target="../tags/tag128.xml"/><Relationship Id="rId4" Type="http://schemas.openxmlformats.org/officeDocument/2006/relationships/slideLayout" Target="../slideLayouts/slideLayout31.xml"/><Relationship Id="rId9" Type="http://schemas.openxmlformats.org/officeDocument/2006/relationships/tags" Target="../tags/tag118.xml"/><Relationship Id="rId14" Type="http://schemas.openxmlformats.org/officeDocument/2006/relationships/tags" Target="../tags/tag123.xml"/><Relationship Id="rId22" Type="http://schemas.openxmlformats.org/officeDocument/2006/relationships/tags" Target="../tags/tag131.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tags" Target="../tags/tag143.xml"/><Relationship Id="rId18" Type="http://schemas.openxmlformats.org/officeDocument/2006/relationships/tags" Target="../tags/tag148.xml"/><Relationship Id="rId26" Type="http://schemas.openxmlformats.org/officeDocument/2006/relationships/image" Target="../media/image1.emf"/><Relationship Id="rId3" Type="http://schemas.openxmlformats.org/officeDocument/2006/relationships/slideLayout" Target="../slideLayouts/slideLayout34.xml"/><Relationship Id="rId21" Type="http://schemas.openxmlformats.org/officeDocument/2006/relationships/tags" Target="../tags/tag151.xml"/><Relationship Id="rId7" Type="http://schemas.openxmlformats.org/officeDocument/2006/relationships/vmlDrawing" Target="../drawings/vmlDrawing29.vml"/><Relationship Id="rId12" Type="http://schemas.openxmlformats.org/officeDocument/2006/relationships/tags" Target="../tags/tag142.xml"/><Relationship Id="rId17" Type="http://schemas.openxmlformats.org/officeDocument/2006/relationships/tags" Target="../tags/tag147.xml"/><Relationship Id="rId25" Type="http://schemas.openxmlformats.org/officeDocument/2006/relationships/oleObject" Target="../embeddings/oleObject29.bin"/><Relationship Id="rId2" Type="http://schemas.openxmlformats.org/officeDocument/2006/relationships/slideLayout" Target="../slideLayouts/slideLayout33.xml"/><Relationship Id="rId16" Type="http://schemas.openxmlformats.org/officeDocument/2006/relationships/tags" Target="../tags/tag146.xml"/><Relationship Id="rId20" Type="http://schemas.openxmlformats.org/officeDocument/2006/relationships/tags" Target="../tags/tag150.xml"/><Relationship Id="rId1" Type="http://schemas.openxmlformats.org/officeDocument/2006/relationships/slideLayout" Target="../slideLayouts/slideLayout32.xml"/><Relationship Id="rId6" Type="http://schemas.openxmlformats.org/officeDocument/2006/relationships/theme" Target="../theme/theme7.xml"/><Relationship Id="rId11" Type="http://schemas.openxmlformats.org/officeDocument/2006/relationships/tags" Target="../tags/tag141.xml"/><Relationship Id="rId24" Type="http://schemas.openxmlformats.org/officeDocument/2006/relationships/tags" Target="../tags/tag154.xml"/><Relationship Id="rId5" Type="http://schemas.openxmlformats.org/officeDocument/2006/relationships/slideLayout" Target="../slideLayouts/slideLayout36.xml"/><Relationship Id="rId15" Type="http://schemas.openxmlformats.org/officeDocument/2006/relationships/tags" Target="../tags/tag145.xml"/><Relationship Id="rId23" Type="http://schemas.openxmlformats.org/officeDocument/2006/relationships/tags" Target="../tags/tag153.xml"/><Relationship Id="rId10" Type="http://schemas.openxmlformats.org/officeDocument/2006/relationships/tags" Target="../tags/tag140.xml"/><Relationship Id="rId19" Type="http://schemas.openxmlformats.org/officeDocument/2006/relationships/tags" Target="../tags/tag149.xml"/><Relationship Id="rId4" Type="http://schemas.openxmlformats.org/officeDocument/2006/relationships/slideLayout" Target="../slideLayouts/slideLayout35.xml"/><Relationship Id="rId9" Type="http://schemas.openxmlformats.org/officeDocument/2006/relationships/tags" Target="../tags/tag139.xml"/><Relationship Id="rId14" Type="http://schemas.openxmlformats.org/officeDocument/2006/relationships/tags" Target="../tags/tag144.xml"/><Relationship Id="rId22" Type="http://schemas.openxmlformats.org/officeDocument/2006/relationships/tags" Target="../tags/tag152.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tags" Target="../tags/tag166.xml"/><Relationship Id="rId18" Type="http://schemas.openxmlformats.org/officeDocument/2006/relationships/tags" Target="../tags/tag171.xml"/><Relationship Id="rId26" Type="http://schemas.openxmlformats.org/officeDocument/2006/relationships/image" Target="../media/image1.emf"/><Relationship Id="rId3" Type="http://schemas.openxmlformats.org/officeDocument/2006/relationships/slideLayout" Target="../slideLayouts/slideLayout39.xml"/><Relationship Id="rId21" Type="http://schemas.openxmlformats.org/officeDocument/2006/relationships/tags" Target="../tags/tag174.xml"/><Relationship Id="rId7" Type="http://schemas.openxmlformats.org/officeDocument/2006/relationships/vmlDrawing" Target="../drawings/vmlDrawing34.vml"/><Relationship Id="rId12" Type="http://schemas.openxmlformats.org/officeDocument/2006/relationships/tags" Target="../tags/tag165.xml"/><Relationship Id="rId17" Type="http://schemas.openxmlformats.org/officeDocument/2006/relationships/tags" Target="../tags/tag170.xml"/><Relationship Id="rId25" Type="http://schemas.openxmlformats.org/officeDocument/2006/relationships/oleObject" Target="../embeddings/oleObject34.bin"/><Relationship Id="rId2" Type="http://schemas.openxmlformats.org/officeDocument/2006/relationships/slideLayout" Target="../slideLayouts/slideLayout38.xml"/><Relationship Id="rId16" Type="http://schemas.openxmlformats.org/officeDocument/2006/relationships/tags" Target="../tags/tag169.xml"/><Relationship Id="rId20" Type="http://schemas.openxmlformats.org/officeDocument/2006/relationships/tags" Target="../tags/tag173.xml"/><Relationship Id="rId1" Type="http://schemas.openxmlformats.org/officeDocument/2006/relationships/slideLayout" Target="../slideLayouts/slideLayout37.xml"/><Relationship Id="rId6" Type="http://schemas.openxmlformats.org/officeDocument/2006/relationships/theme" Target="../theme/theme8.xml"/><Relationship Id="rId11" Type="http://schemas.openxmlformats.org/officeDocument/2006/relationships/tags" Target="../tags/tag164.xml"/><Relationship Id="rId24" Type="http://schemas.openxmlformats.org/officeDocument/2006/relationships/tags" Target="../tags/tag177.xml"/><Relationship Id="rId5" Type="http://schemas.openxmlformats.org/officeDocument/2006/relationships/slideLayout" Target="../slideLayouts/slideLayout41.xml"/><Relationship Id="rId15" Type="http://schemas.openxmlformats.org/officeDocument/2006/relationships/tags" Target="../tags/tag168.xml"/><Relationship Id="rId23" Type="http://schemas.openxmlformats.org/officeDocument/2006/relationships/tags" Target="../tags/tag176.xml"/><Relationship Id="rId10" Type="http://schemas.openxmlformats.org/officeDocument/2006/relationships/tags" Target="../tags/tag163.xml"/><Relationship Id="rId19" Type="http://schemas.openxmlformats.org/officeDocument/2006/relationships/tags" Target="../tags/tag172.xml"/><Relationship Id="rId4" Type="http://schemas.openxmlformats.org/officeDocument/2006/relationships/slideLayout" Target="../slideLayouts/slideLayout40.xml"/><Relationship Id="rId9" Type="http://schemas.openxmlformats.org/officeDocument/2006/relationships/tags" Target="../tags/tag162.xml"/><Relationship Id="rId14" Type="http://schemas.openxmlformats.org/officeDocument/2006/relationships/tags" Target="../tags/tag167.xml"/><Relationship Id="rId22" Type="http://schemas.openxmlformats.org/officeDocument/2006/relationships/tags" Target="../tags/tag175.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tags" Target="../tags/tag189.xml"/><Relationship Id="rId18" Type="http://schemas.openxmlformats.org/officeDocument/2006/relationships/tags" Target="../tags/tag194.xml"/><Relationship Id="rId26" Type="http://schemas.openxmlformats.org/officeDocument/2006/relationships/image" Target="../media/image1.emf"/><Relationship Id="rId3" Type="http://schemas.openxmlformats.org/officeDocument/2006/relationships/slideLayout" Target="../slideLayouts/slideLayout44.xml"/><Relationship Id="rId21" Type="http://schemas.openxmlformats.org/officeDocument/2006/relationships/tags" Target="../tags/tag197.xml"/><Relationship Id="rId7" Type="http://schemas.openxmlformats.org/officeDocument/2006/relationships/vmlDrawing" Target="../drawings/vmlDrawing39.vml"/><Relationship Id="rId12" Type="http://schemas.openxmlformats.org/officeDocument/2006/relationships/tags" Target="../tags/tag188.xml"/><Relationship Id="rId17" Type="http://schemas.openxmlformats.org/officeDocument/2006/relationships/tags" Target="../tags/tag193.xml"/><Relationship Id="rId25" Type="http://schemas.openxmlformats.org/officeDocument/2006/relationships/oleObject" Target="../embeddings/oleObject39.bin"/><Relationship Id="rId2" Type="http://schemas.openxmlformats.org/officeDocument/2006/relationships/slideLayout" Target="../slideLayouts/slideLayout43.xml"/><Relationship Id="rId16" Type="http://schemas.openxmlformats.org/officeDocument/2006/relationships/tags" Target="../tags/tag192.xml"/><Relationship Id="rId20" Type="http://schemas.openxmlformats.org/officeDocument/2006/relationships/tags" Target="../tags/tag196.xml"/><Relationship Id="rId1" Type="http://schemas.openxmlformats.org/officeDocument/2006/relationships/slideLayout" Target="../slideLayouts/slideLayout42.xml"/><Relationship Id="rId6" Type="http://schemas.openxmlformats.org/officeDocument/2006/relationships/theme" Target="../theme/theme9.xml"/><Relationship Id="rId11" Type="http://schemas.openxmlformats.org/officeDocument/2006/relationships/tags" Target="../tags/tag187.xml"/><Relationship Id="rId24" Type="http://schemas.openxmlformats.org/officeDocument/2006/relationships/tags" Target="../tags/tag200.xml"/><Relationship Id="rId5" Type="http://schemas.openxmlformats.org/officeDocument/2006/relationships/slideLayout" Target="../slideLayouts/slideLayout46.xml"/><Relationship Id="rId15" Type="http://schemas.openxmlformats.org/officeDocument/2006/relationships/tags" Target="../tags/tag191.xml"/><Relationship Id="rId23" Type="http://schemas.openxmlformats.org/officeDocument/2006/relationships/tags" Target="../tags/tag199.xml"/><Relationship Id="rId10" Type="http://schemas.openxmlformats.org/officeDocument/2006/relationships/tags" Target="../tags/tag186.xml"/><Relationship Id="rId19" Type="http://schemas.openxmlformats.org/officeDocument/2006/relationships/tags" Target="../tags/tag195.xml"/><Relationship Id="rId4" Type="http://schemas.openxmlformats.org/officeDocument/2006/relationships/slideLayout" Target="../slideLayouts/slideLayout45.xml"/><Relationship Id="rId9" Type="http://schemas.openxmlformats.org/officeDocument/2006/relationships/tags" Target="../tags/tag185.xml"/><Relationship Id="rId14" Type="http://schemas.openxmlformats.org/officeDocument/2006/relationships/tags" Target="../tags/tag190.xml"/><Relationship Id="rId22" Type="http://schemas.openxmlformats.org/officeDocument/2006/relationships/tags" Target="../tags/tag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0"/>
            </p:custDataLst>
            <p:extLst>
              <p:ext uri="{D42A27DB-BD31-4B8C-83A1-F6EECF244321}">
                <p14:modId xmlns:p14="http://schemas.microsoft.com/office/powerpoint/2010/main" val="3234743926"/>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89" name="think-cell Slide" r:id="rId27" imgW="270" imgH="270" progId="TCLayout.ActiveDocument.1">
                  <p:embed/>
                </p:oleObj>
              </mc:Choice>
              <mc:Fallback>
                <p:oleObj name="think-cell Slide" r:id="rId27" imgW="270" imgH="270" progId="TCLayout.ActiveDocument.1">
                  <p:embed/>
                  <p:pic>
                    <p:nvPicPr>
                      <p:cNvPr id="2" name="Object 1" hidden="1"/>
                      <p:cNvPicPr/>
                      <p:nvPr/>
                    </p:nvPicPr>
                    <p:blipFill>
                      <a:blip r:embed="rId28"/>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11"/>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2"/>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5"/>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6"/>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3"/>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3"/>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4"/>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4"/>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21"/>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2"/>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5"/>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9"/>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20"/>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6"/>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7"/>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8"/>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130114624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769" r:id="rId5"/>
    <p:sldLayoutId id="2147483770" r:id="rId6"/>
    <p:sldLayoutId id="2147483771" r:id="rId7"/>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3430337830"/>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7369"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218136891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65719664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2490"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238490842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385269312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760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198543712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16721792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272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34405633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470391635"/>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784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34955125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264437327"/>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2969"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148609943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3106409350"/>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808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18747938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779981155"/>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320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253506327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3071198663"/>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40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12968798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6756985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529"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23988327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680407458"/>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6649"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325510224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350030779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176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30523501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ext uri="{D42A27DB-BD31-4B8C-83A1-F6EECF244321}">
                <p14:modId xmlns:p14="http://schemas.microsoft.com/office/powerpoint/2010/main" val="827959156"/>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6891" name="think-cell Slide" r:id="rId24" imgW="270" imgH="270" progId="TCLayout.ActiveDocument.1">
                  <p:embed/>
                </p:oleObj>
              </mc:Choice>
              <mc:Fallback>
                <p:oleObj name="think-cell Slide" r:id="rId24" imgW="270" imgH="270" progId="TCLayout.ActiveDocument.1">
                  <p:embed/>
                  <p:pic>
                    <p:nvPicPr>
                      <p:cNvPr id="2" name="Object 1" hidden="1"/>
                      <p:cNvPicPr/>
                      <p:nvPr/>
                    </p:nvPicPr>
                    <p:blipFill>
                      <a:blip r:embed="rId25"/>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8"/>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9"/>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2"/>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3"/>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0"/>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0"/>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1"/>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1"/>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8"/>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19"/>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2"/>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6"/>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7"/>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3"/>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5"/>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14504833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491169414"/>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2010"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7498488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640573582"/>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712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41166131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2009240879"/>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2248"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9"/>
            </p:custDataLst>
          </p:nvPr>
        </p:nvSpPr>
        <p:spPr bwMode="auto">
          <a:xfrm>
            <a:off x="0" y="0"/>
            <a:ext cx="158750"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x-none"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7893719" y="1940591"/>
            <a:ext cx="1995739"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Last Modified 21.03.2018 11:24 W. Europe Standard Time</a:t>
            </a:r>
            <a:endParaRPr lang="en-US" baseline="0" dirty="0">
              <a:solidFill>
                <a:srgbClr val="808080"/>
              </a:solidFill>
              <a:latin typeface="+mn-lt"/>
              <a:ea typeface="+mn-ea"/>
            </a:endParaRPr>
          </a:p>
        </p:txBody>
      </p:sp>
      <p:sp>
        <p:nvSpPr>
          <p:cNvPr id="1035" name="Printed" hidden="1"/>
          <p:cNvSpPr txBox="1">
            <a:spLocks noChangeArrowheads="1"/>
          </p:cNvSpPr>
          <p:nvPr/>
        </p:nvSpPr>
        <p:spPr bwMode="gray">
          <a:xfrm rot="5400000">
            <a:off x="7990701" y="4114417"/>
            <a:ext cx="1801775"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1" hangingPunct="1">
              <a:defRPr lang="x-none"/>
            </a:pPr>
            <a:r>
              <a:rPr lang="en-US" sz="600" baseline="0">
                <a:solidFill>
                  <a:srgbClr val="808080"/>
                </a:solidFill>
                <a:latin typeface="+mn-lt"/>
                <a:ea typeface="+mn-ea"/>
              </a:rPr>
              <a:t>Printed 05/02/2018 15:44 Romance Standard Time</a:t>
            </a:r>
            <a:endParaRPr lang="en-US" baseline="0" dirty="0">
              <a:solidFill>
                <a:srgbClr val="808080"/>
              </a:solidFill>
              <a:latin typeface="+mn-lt"/>
              <a:ea typeface="+mn-ea"/>
            </a:endParaRPr>
          </a:p>
        </p:txBody>
      </p:sp>
      <p:sp>
        <p:nvSpPr>
          <p:cNvPr id="19" name="Title Placeholder 2"/>
          <p:cNvSpPr>
            <a:spLocks noGrp="1" noChangeArrowheads="1"/>
          </p:cNvSpPr>
          <p:nvPr>
            <p:ph type="title"/>
          </p:nvPr>
        </p:nvSpPr>
        <p:spPr bwMode="gray">
          <a:xfrm>
            <a:off x="119063" y="230188"/>
            <a:ext cx="86185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dirty="0"/>
              <a:t>Click to edit Master title style</a:t>
            </a:r>
            <a:endParaRPr lang="en-US" noProof="0" dirty="0"/>
          </a:p>
        </p:txBody>
      </p:sp>
      <p:sp>
        <p:nvSpPr>
          <p:cNvPr id="10" name="1. On-page tracker" hidden="1"/>
          <p:cNvSpPr>
            <a:spLocks noChangeArrowheads="1"/>
          </p:cNvSpPr>
          <p:nvPr/>
        </p:nvSpPr>
        <p:spPr bwMode="gray">
          <a:xfrm>
            <a:off x="119063"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p:nvSpPr>
        <p:spPr bwMode="gray">
          <a:xfrm>
            <a:off x="119063" y="554865"/>
            <a:ext cx="86185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00" baseline="0" dirty="0">
                <a:solidFill>
                  <a:schemeClr val="accent6"/>
                </a:solidFill>
                <a:latin typeface="+mn-lt"/>
                <a:ea typeface="+mn-ea"/>
              </a:rPr>
              <a:t>Unit of measure</a:t>
            </a:r>
          </a:p>
        </p:txBody>
      </p:sp>
      <p:grpSp>
        <p:nvGrpSpPr>
          <p:cNvPr id="4" name="Slide Elements" hidden="1"/>
          <p:cNvGrpSpPr/>
          <p:nvPr/>
        </p:nvGrpSpPr>
        <p:grpSpPr bwMode="gray">
          <a:xfrm>
            <a:off x="119063" y="6305945"/>
            <a:ext cx="8618537" cy="325438"/>
            <a:chOff x="119063" y="6305945"/>
            <a:chExt cx="8618537" cy="325438"/>
          </a:xfrm>
        </p:grpSpPr>
        <p:sp>
          <p:nvSpPr>
            <p:cNvPr id="13" name="4. Footnote"/>
            <p:cNvSpPr txBox="1">
              <a:spLocks noChangeArrowheads="1"/>
            </p:cNvSpPr>
            <p:nvPr/>
          </p:nvSpPr>
          <p:spPr bwMode="gray">
            <a:xfrm>
              <a:off x="119063" y="6305945"/>
              <a:ext cx="861853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800" baseline="0" dirty="0">
                  <a:solidFill>
                    <a:srgbClr val="808080"/>
                  </a:solidFill>
                  <a:latin typeface="+mn-lt"/>
                  <a:ea typeface="+mn-ea"/>
                </a:rPr>
                <a:t>1 Footnote</a:t>
              </a:r>
            </a:p>
          </p:txBody>
        </p:sp>
        <p:sp>
          <p:nvSpPr>
            <p:cNvPr id="14" name="5. Source"/>
            <p:cNvSpPr>
              <a:spLocks noChangeArrowheads="1"/>
            </p:cNvSpPr>
            <p:nvPr/>
          </p:nvSpPr>
          <p:spPr bwMode="gray">
            <a:xfrm>
              <a:off x="119063" y="6507558"/>
              <a:ext cx="6862762"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12775" algn="l"/>
                </a:tabLst>
              </a:pPr>
              <a:r>
                <a:rPr lang="en-US" sz="800" baseline="0">
                  <a:solidFill>
                    <a:srgbClr val="808080"/>
                  </a:solidFill>
                  <a:latin typeface="+mn-lt"/>
                  <a:ea typeface="+mn-ea"/>
                </a:rPr>
                <a:t>SOURCE  : </a:t>
              </a:r>
              <a:r>
                <a:rPr lang="en-US" sz="800" baseline="0" dirty="0">
                  <a:solidFill>
                    <a:srgbClr val="808080"/>
                  </a:solidFill>
                  <a:latin typeface="+mn-lt"/>
                  <a:ea typeface="+mn-ea"/>
                </a:rPr>
                <a:t>Source</a:t>
              </a:r>
            </a:p>
          </p:txBody>
        </p:sp>
      </p:grpSp>
      <p:sp>
        <p:nvSpPr>
          <p:cNvPr id="3" name="Text Placeholder 2"/>
          <p:cNvSpPr>
            <a:spLocks noGrp="1"/>
          </p:cNvSpPr>
          <p:nvPr>
            <p:ph type="body" idx="1"/>
          </p:nvPr>
        </p:nvSpPr>
        <p:spPr bwMode="gray">
          <a:xfrm>
            <a:off x="1452564" y="1951380"/>
            <a:ext cx="4302125" cy="1077218"/>
          </a:xfrm>
          <a:prstGeom prst="rect">
            <a:avLst/>
          </a:prstGeom>
        </p:spPr>
        <p:txBody>
          <a:bodyPr vert="horz" lIns="0" tIns="0" rIns="0" bIns="0" rtlCol="0">
            <a:spAutoFit/>
          </a:bodyPr>
          <a:lstStyle/>
          <a:p>
            <a:pPr lvl="0" latinLnBrk="0"/>
            <a:r>
              <a:rPr lang="en-US" dirty="0"/>
              <a:t>Click to edit Master text styles</a:t>
            </a:r>
          </a:p>
          <a:p>
            <a:pPr lvl="1" latinLnBrk="0"/>
            <a:r>
              <a:rPr lang="en-US" dirty="0"/>
              <a:t>Second level</a:t>
            </a:r>
          </a:p>
          <a:p>
            <a:pPr lvl="2" latinLnBrk="0"/>
            <a:r>
              <a:rPr lang="en-US" dirty="0"/>
              <a:t>Third level</a:t>
            </a:r>
          </a:p>
          <a:p>
            <a:pPr lvl="3" latinLnBrk="0"/>
            <a:r>
              <a:rPr lang="en-US" dirty="0"/>
              <a:t>Fourth level</a:t>
            </a:r>
          </a:p>
          <a:p>
            <a:pPr lvl="4" latinLnBrk="0"/>
            <a:r>
              <a:rPr lang="en-US" dirty="0"/>
              <a:t>Fifth level</a:t>
            </a:r>
          </a:p>
        </p:txBody>
      </p:sp>
      <p:grpSp>
        <p:nvGrpSpPr>
          <p:cNvPr id="15" name="ACET" hidden="1"/>
          <p:cNvGrpSpPr>
            <a:grpSpLocks/>
          </p:cNvGrpSpPr>
          <p:nvPr/>
        </p:nvGrpSpPr>
        <p:grpSpPr bwMode="gray">
          <a:xfrm>
            <a:off x="1452563" y="1257754"/>
            <a:ext cx="4264025" cy="508000"/>
            <a:chOff x="915" y="710"/>
            <a:chExt cx="2686" cy="320"/>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0"/>
              <a:ext cx="2686" cy="320"/>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rgbClr val="808080"/>
                  </a:solidFill>
                  <a:latin typeface="+mn-lt"/>
                  <a:ea typeface="+mn-ea"/>
                </a:rPr>
                <a:t>Unit of measure</a:t>
              </a:r>
            </a:p>
          </p:txBody>
        </p:sp>
      </p:grpSp>
      <p:grpSp>
        <p:nvGrpSpPr>
          <p:cNvPr id="17" name="McKSticker" hidden="1"/>
          <p:cNvGrpSpPr/>
          <p:nvPr/>
        </p:nvGrpSpPr>
        <p:grpSpPr bwMode="gray">
          <a:xfrm>
            <a:off x="8264265" y="285750"/>
            <a:ext cx="473335" cy="150811"/>
            <a:chOff x="8267440" y="285750"/>
            <a:chExt cx="473335" cy="150811"/>
          </a:xfrm>
        </p:grpSpPr>
        <p:sp>
          <p:nvSpPr>
            <p:cNvPr id="20" name="StickerRectangle"/>
            <p:cNvSpPr>
              <a:spLocks noChangeArrowheads="1"/>
            </p:cNvSpPr>
            <p:nvPr/>
          </p:nvSpPr>
          <p:spPr bwMode="gray">
            <a:xfrm>
              <a:off x="8267440" y="285750"/>
              <a:ext cx="473335"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267440" y="285750"/>
              <a:ext cx="0" cy="150811"/>
            </a:xfrm>
            <a:prstGeom prst="straightConnector1">
              <a:avLst/>
            </a:prstGeom>
            <a:noFill/>
            <a:ln w="9525">
              <a:solidFill>
                <a:schemeClr val="accent6"/>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267440" y="436561"/>
              <a:ext cx="473335" cy="0"/>
            </a:xfrm>
            <a:prstGeom prst="straightConnector1">
              <a:avLst/>
            </a:prstGeom>
            <a:noFill/>
            <a:ln w="25400">
              <a:solidFill>
                <a:schemeClr val="accent6"/>
              </a:solidFill>
              <a:round/>
              <a:headEnd/>
              <a:tailEnd/>
            </a:ln>
            <a:extLst>
              <a:ext uri="{909E8E84-426E-40DD-AFC4-6F175D3DCCD1}">
                <a14:hiddenFill xmlns:a14="http://schemas.microsoft.com/office/drawing/2010/main">
                  <a:noFill/>
                </a14:hiddenFill>
              </a:ext>
            </a:extLst>
          </p:spPr>
        </p:cxnSp>
      </p:grpSp>
      <p:sp>
        <p:nvSpPr>
          <p:cNvPr id="23" name="SlideBottomBar" hidden="1"/>
          <p:cNvSpPr/>
          <p:nvPr/>
        </p:nvSpPr>
        <p:spPr>
          <a:xfrm>
            <a:off x="8437547" y="6182120"/>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baseline="0" dirty="0">
              <a:solidFill>
                <a:schemeClr val="tx1"/>
              </a:solidFill>
              <a:latin typeface="+mn-lt"/>
              <a:ea typeface="+mn-ea"/>
            </a:endParaRPr>
          </a:p>
        </p:txBody>
      </p:sp>
      <p:sp>
        <p:nvSpPr>
          <p:cNvPr id="24" name="doc id" hidden="1"/>
          <p:cNvSpPr txBox="1">
            <a:spLocks noChangeArrowheads="1"/>
          </p:cNvSpPr>
          <p:nvPr/>
        </p:nvSpPr>
        <p:spPr bwMode="white">
          <a:xfrm>
            <a:off x="8104473" y="36513"/>
            <a:ext cx="634716"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algn="r" eaLnBrk="1" hangingPunct="1">
              <a:defRPr lang="x-none"/>
            </a:pPr>
            <a:endParaRPr lang="en-US" sz="800" baseline="0" dirty="0">
              <a:solidFill>
                <a:schemeClr val="accent1"/>
              </a:solidFill>
              <a:latin typeface="+mn-lt"/>
              <a:ea typeface="+mn-ea"/>
            </a:endParaRPr>
          </a:p>
        </p:txBody>
      </p:sp>
      <p:grpSp>
        <p:nvGrpSpPr>
          <p:cNvPr id="26" name="LegendBoxes" hidden="1"/>
          <p:cNvGrpSpPr/>
          <p:nvPr/>
        </p:nvGrpSpPr>
        <p:grpSpPr bwMode="gray">
          <a:xfrm>
            <a:off x="7909039" y="279400"/>
            <a:ext cx="763755" cy="997467"/>
            <a:chOff x="7835905" y="279400"/>
            <a:chExt cx="763755" cy="997467"/>
          </a:xfrm>
        </p:grpSpPr>
        <p:sp>
          <p:nvSpPr>
            <p:cNvPr id="27"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8"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29"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0"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31"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2"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3"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4"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5" name="LegendLines" hidden="1"/>
          <p:cNvGrpSpPr/>
          <p:nvPr/>
        </p:nvGrpSpPr>
        <p:grpSpPr bwMode="gray">
          <a:xfrm>
            <a:off x="7601231" y="279400"/>
            <a:ext cx="1071563" cy="730251"/>
            <a:chOff x="7540629" y="279400"/>
            <a:chExt cx="1071563" cy="730251"/>
          </a:xfrm>
        </p:grpSpPr>
        <p:sp>
          <p:nvSpPr>
            <p:cNvPr id="36"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7"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8"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endParaRPr lang="en-US" baseline="0" dirty="0">
                <a:latin typeface="+mn-lt"/>
                <a:ea typeface="+mn-ea"/>
              </a:endParaRPr>
            </a:p>
          </p:txBody>
        </p:sp>
        <p:sp>
          <p:nvSpPr>
            <p:cNvPr id="39"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0"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1"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42" name="LegendMoons" hidden="1"/>
          <p:cNvGrpSpPr/>
          <p:nvPr/>
        </p:nvGrpSpPr>
        <p:grpSpPr bwMode="gray">
          <a:xfrm>
            <a:off x="7842364" y="250825"/>
            <a:ext cx="830430" cy="1306516"/>
            <a:chOff x="7769225" y="250825"/>
            <a:chExt cx="830430" cy="1306516"/>
          </a:xfrm>
        </p:grpSpPr>
        <p:grpSp>
          <p:nvGrpSpPr>
            <p:cNvPr id="43" name="MoonLegend1"/>
            <p:cNvGrpSpPr>
              <a:grpSpLocks noChangeAspect="1"/>
            </p:cNvGrpSpPr>
            <p:nvPr>
              <p:custDataLst>
                <p:tags r:id="rId10"/>
              </p:custDataLst>
            </p:nvPr>
          </p:nvGrpSpPr>
          <p:grpSpPr bwMode="gray">
            <a:xfrm>
              <a:off x="7769225" y="250825"/>
              <a:ext cx="209550" cy="209551"/>
              <a:chOff x="4533" y="183"/>
              <a:chExt cx="144" cy="144"/>
            </a:xfrm>
          </p:grpSpPr>
          <p:sp>
            <p:nvSpPr>
              <p:cNvPr id="61" name="Oval 38"/>
              <p:cNvSpPr>
                <a:spLocks noChangeAspect="1" noChangeArrowheads="1"/>
              </p:cNvSpPr>
              <p:nvPr>
                <p:custDataLst>
                  <p:tags r:id="rId23"/>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2" name="Arc 39"/>
              <p:cNvSpPr>
                <a:spLocks noChangeAspect="1"/>
              </p:cNvSpPr>
              <p:nvPr>
                <p:custDataLst>
                  <p:tags r:id="rId24"/>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4" name="MoonLegend2"/>
            <p:cNvGrpSpPr>
              <a:grpSpLocks noChangeAspect="1"/>
            </p:cNvGrpSpPr>
            <p:nvPr>
              <p:custDataLst>
                <p:tags r:id="rId11"/>
              </p:custDataLst>
            </p:nvPr>
          </p:nvGrpSpPr>
          <p:grpSpPr bwMode="gray">
            <a:xfrm>
              <a:off x="7769225" y="525066"/>
              <a:ext cx="209550" cy="209551"/>
              <a:chOff x="1694" y="2044"/>
              <a:chExt cx="160" cy="160"/>
            </a:xfrm>
          </p:grpSpPr>
          <p:sp>
            <p:nvSpPr>
              <p:cNvPr id="59" name="Oval 41"/>
              <p:cNvSpPr>
                <a:spLocks noChangeAspect="1" noChangeArrowheads="1"/>
              </p:cNvSpPr>
              <p:nvPr>
                <p:custDataLst>
                  <p:tags r:id="rId21"/>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60" name="Arc 42"/>
              <p:cNvSpPr>
                <a:spLocks noChangeAspect="1"/>
              </p:cNvSpPr>
              <p:nvPr>
                <p:custDataLst>
                  <p:tags r:id="rId22"/>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5" name="MoonLegend4"/>
            <p:cNvGrpSpPr>
              <a:grpSpLocks noChangeAspect="1"/>
            </p:cNvGrpSpPr>
            <p:nvPr>
              <p:custDataLst>
                <p:tags r:id="rId12"/>
              </p:custDataLst>
            </p:nvPr>
          </p:nvGrpSpPr>
          <p:grpSpPr bwMode="gray">
            <a:xfrm>
              <a:off x="7769225" y="1073548"/>
              <a:ext cx="209550" cy="209551"/>
              <a:chOff x="4495" y="1198"/>
              <a:chExt cx="160" cy="160"/>
            </a:xfrm>
          </p:grpSpPr>
          <p:sp>
            <p:nvSpPr>
              <p:cNvPr id="57" name="Oval 47"/>
              <p:cNvSpPr>
                <a:spLocks noChangeAspect="1" noChangeArrowheads="1"/>
              </p:cNvSpPr>
              <p:nvPr>
                <p:custDataLst>
                  <p:tags r:id="rId19"/>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8" name="Arc 48"/>
              <p:cNvSpPr>
                <a:spLocks noChangeAspect="1"/>
              </p:cNvSpPr>
              <p:nvPr>
                <p:custDataLst>
                  <p:tags r:id="rId20"/>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6" name="MoonLegend5"/>
            <p:cNvGrpSpPr>
              <a:grpSpLocks noChangeAspect="1"/>
            </p:cNvGrpSpPr>
            <p:nvPr>
              <p:custDataLst>
                <p:tags r:id="rId13"/>
              </p:custDataLst>
            </p:nvPr>
          </p:nvGrpSpPr>
          <p:grpSpPr bwMode="gray">
            <a:xfrm>
              <a:off x="7769225" y="1347790"/>
              <a:ext cx="209550" cy="209551"/>
              <a:chOff x="4495" y="1440"/>
              <a:chExt cx="160" cy="160"/>
            </a:xfrm>
          </p:grpSpPr>
          <p:sp>
            <p:nvSpPr>
              <p:cNvPr id="55" name="Oval 50"/>
              <p:cNvSpPr>
                <a:spLocks noChangeAspect="1" noChangeArrowheads="1"/>
              </p:cNvSpPr>
              <p:nvPr>
                <p:custDataLst>
                  <p:tags r:id="rId17"/>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6" name="Oval 51"/>
              <p:cNvSpPr>
                <a:spLocks noChangeAspect="1" noChangeArrowheads="1"/>
              </p:cNvSpPr>
              <p:nvPr>
                <p:custDataLst>
                  <p:tags r:id="rId18"/>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grpSp>
          <p:nvGrpSpPr>
            <p:cNvPr id="47" name="MoonLegend3"/>
            <p:cNvGrpSpPr>
              <a:grpSpLocks noChangeAspect="1"/>
            </p:cNvGrpSpPr>
            <p:nvPr>
              <p:custDataLst>
                <p:tags r:id="rId14"/>
              </p:custDataLst>
            </p:nvPr>
          </p:nvGrpSpPr>
          <p:grpSpPr bwMode="gray">
            <a:xfrm>
              <a:off x="7769225" y="799307"/>
              <a:ext cx="209550" cy="209551"/>
              <a:chOff x="4495" y="1198"/>
              <a:chExt cx="160" cy="160"/>
            </a:xfrm>
          </p:grpSpPr>
          <p:sp>
            <p:nvSpPr>
              <p:cNvPr id="53" name="Oval 47"/>
              <p:cNvSpPr>
                <a:spLocks noChangeAspect="1" noChangeArrowheads="1"/>
              </p:cNvSpPr>
              <p:nvPr>
                <p:custDataLst>
                  <p:tags r:id="rId15"/>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sp>
            <p:nvSpPr>
              <p:cNvPr id="54" name="Arc 48"/>
              <p:cNvSpPr>
                <a:spLocks noChangeAspect="1"/>
              </p:cNvSpPr>
              <p:nvPr>
                <p:custDataLst>
                  <p:tags r:id="rId16"/>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endParaRPr lang="en-US" baseline="0" dirty="0">
                  <a:latin typeface="+mn-lt"/>
                  <a:ea typeface="+mn-ea"/>
                </a:endParaRPr>
              </a:p>
            </p:txBody>
          </p:sp>
        </p:grpSp>
        <p:sp>
          <p:nvSpPr>
            <p:cNvPr id="48"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0"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1"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52"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Tree>
    <p:extLst>
      <p:ext uri="{BB962C8B-B14F-4D97-AF65-F5344CB8AC3E}">
        <p14:creationId xmlns:p14="http://schemas.microsoft.com/office/powerpoint/2010/main" val="412739092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xStyles>
    <p:titleStyle>
      <a:lvl1pPr algn="l" defTabSz="895350" rtl="0" eaLnBrk="1" fontAlgn="base" hangingPunct="1">
        <a:spcBef>
          <a:spcPct val="0"/>
        </a:spcBef>
        <a:spcAft>
          <a:spcPct val="0"/>
        </a:spcAft>
        <a:tabLst>
          <a:tab pos="269875" algn="l"/>
        </a:tabLst>
        <a:defRPr lang="x-none" sz="2000" b="0" baseline="0">
          <a:solidFill>
            <a:schemeClr val="tx2"/>
          </a:solidFill>
          <a:latin typeface="+mj-lt"/>
          <a:ea typeface="+mj-ea"/>
          <a:cs typeface="+mj-cs"/>
        </a:defRPr>
      </a:lvl1pPr>
      <a:lvl2pPr algn="l" defTabSz="895350" rtl="0" eaLnBrk="1" fontAlgn="base" hangingPunct="1">
        <a:spcBef>
          <a:spcPct val="0"/>
        </a:spcBef>
        <a:spcAft>
          <a:spcPct val="0"/>
        </a:spcAft>
        <a:defRPr lang="x-none" sz="1900" b="1">
          <a:solidFill>
            <a:schemeClr val="tx2"/>
          </a:solidFill>
          <a:latin typeface="Arial" charset="0"/>
        </a:defRPr>
      </a:lvl2pPr>
      <a:lvl3pPr algn="l" defTabSz="895350" rtl="0" eaLnBrk="1" fontAlgn="base" hangingPunct="1">
        <a:spcBef>
          <a:spcPct val="0"/>
        </a:spcBef>
        <a:spcAft>
          <a:spcPct val="0"/>
        </a:spcAft>
        <a:defRPr lang="x-none" sz="1900" b="1">
          <a:solidFill>
            <a:schemeClr val="tx2"/>
          </a:solidFill>
          <a:latin typeface="Arial" charset="0"/>
        </a:defRPr>
      </a:lvl3pPr>
      <a:lvl4pPr algn="l" defTabSz="895350" rtl="0" eaLnBrk="1" fontAlgn="base" hangingPunct="1">
        <a:spcBef>
          <a:spcPct val="0"/>
        </a:spcBef>
        <a:spcAft>
          <a:spcPct val="0"/>
        </a:spcAft>
        <a:defRPr lang="x-none" sz="1900" b="1">
          <a:solidFill>
            <a:schemeClr val="tx2"/>
          </a:solidFill>
          <a:latin typeface="Arial" charset="0"/>
        </a:defRPr>
      </a:lvl4pPr>
      <a:lvl5pPr algn="l" defTabSz="895350" rtl="0" eaLnBrk="1" fontAlgn="base" hangingPunct="1">
        <a:spcBef>
          <a:spcPct val="0"/>
        </a:spcBef>
        <a:spcAft>
          <a:spcPct val="0"/>
        </a:spcAft>
        <a:defRPr lang="x-none" sz="1900" b="1">
          <a:solidFill>
            <a:schemeClr val="tx2"/>
          </a:solidFill>
          <a:latin typeface="Arial" charset="0"/>
        </a:defRPr>
      </a:lvl5pPr>
      <a:lvl6pPr marL="457200" algn="l" defTabSz="895350" rtl="0" eaLnBrk="1" fontAlgn="base" hangingPunct="1">
        <a:spcBef>
          <a:spcPct val="0"/>
        </a:spcBef>
        <a:spcAft>
          <a:spcPct val="0"/>
        </a:spcAft>
        <a:defRPr lang="x-none" sz="1900" b="1">
          <a:solidFill>
            <a:schemeClr val="tx2"/>
          </a:solidFill>
          <a:latin typeface="Arial" charset="0"/>
        </a:defRPr>
      </a:lvl6pPr>
      <a:lvl7pPr marL="914400" algn="l" defTabSz="895350" rtl="0" eaLnBrk="1" fontAlgn="base" hangingPunct="1">
        <a:spcBef>
          <a:spcPct val="0"/>
        </a:spcBef>
        <a:spcAft>
          <a:spcPct val="0"/>
        </a:spcAft>
        <a:defRPr lang="x-none" sz="1900" b="1">
          <a:solidFill>
            <a:schemeClr val="tx2"/>
          </a:solidFill>
          <a:latin typeface="Arial" charset="0"/>
        </a:defRPr>
      </a:lvl7pPr>
      <a:lvl8pPr marL="1371600" algn="l" defTabSz="895350" rtl="0" eaLnBrk="1" fontAlgn="base" hangingPunct="1">
        <a:spcBef>
          <a:spcPct val="0"/>
        </a:spcBef>
        <a:spcAft>
          <a:spcPct val="0"/>
        </a:spcAft>
        <a:defRPr lang="x-none" sz="1900" b="1">
          <a:solidFill>
            <a:schemeClr val="tx2"/>
          </a:solidFill>
          <a:latin typeface="Arial" charset="0"/>
        </a:defRPr>
      </a:lvl8pPr>
      <a:lvl9pPr marL="1828800" algn="l" defTabSz="895350" rtl="0" eaLnBrk="1" fontAlgn="base" hangingPunct="1">
        <a:spcBef>
          <a:spcPct val="0"/>
        </a:spcBef>
        <a:spcAft>
          <a:spcPct val="0"/>
        </a:spcAft>
        <a:defRPr lang="x-none" sz="1900" b="1">
          <a:solidFill>
            <a:schemeClr val="tx2"/>
          </a:solidFill>
          <a:latin typeface="Arial" charset="0"/>
        </a:defRPr>
      </a:lvl9pPr>
    </p:titleStyle>
    <p:body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p:bodyStyle>
    <p:otherStyle>
      <a:defPPr>
        <a:defRPr lang="x-none"/>
      </a:defPPr>
      <a:lvl1pPr marL="0" algn="l" defTabSz="914400" rtl="0" eaLnBrk="1" latinLnBrk="0" hangingPunct="1">
        <a:defRPr lang="x-none" sz="1800" kern="1200">
          <a:solidFill>
            <a:schemeClr val="tx1"/>
          </a:solidFill>
          <a:latin typeface="+mn-lt"/>
          <a:ea typeface="+mn-ea"/>
          <a:cs typeface="+mn-cs"/>
        </a:defRPr>
      </a:lvl1pPr>
      <a:lvl2pPr marL="457200" algn="l" defTabSz="914400" rtl="0" eaLnBrk="1" latinLnBrk="0" hangingPunct="1">
        <a:defRPr lang="x-none" sz="1800" kern="1200">
          <a:solidFill>
            <a:schemeClr val="tx1"/>
          </a:solidFill>
          <a:latin typeface="+mn-lt"/>
          <a:ea typeface="+mn-ea"/>
          <a:cs typeface="+mn-cs"/>
        </a:defRPr>
      </a:lvl2pPr>
      <a:lvl3pPr marL="914400" algn="l" defTabSz="914400" rtl="0" eaLnBrk="1" latinLnBrk="0" hangingPunct="1">
        <a:defRPr lang="x-none" sz="1800" kern="1200">
          <a:solidFill>
            <a:schemeClr val="tx1"/>
          </a:solidFill>
          <a:latin typeface="+mn-lt"/>
          <a:ea typeface="+mn-ea"/>
          <a:cs typeface="+mn-cs"/>
        </a:defRPr>
      </a:lvl3pPr>
      <a:lvl4pPr marL="1371600" algn="l" defTabSz="914400" rtl="0" eaLnBrk="1" latinLnBrk="0" hangingPunct="1">
        <a:defRPr lang="x-none" sz="1800" kern="1200">
          <a:solidFill>
            <a:schemeClr val="tx1"/>
          </a:solidFill>
          <a:latin typeface="+mn-lt"/>
          <a:ea typeface="+mn-ea"/>
          <a:cs typeface="+mn-cs"/>
        </a:defRPr>
      </a:lvl4pPr>
      <a:lvl5pPr marL="1828800" algn="l" defTabSz="914400" rtl="0" eaLnBrk="1" latinLnBrk="0" hangingPunct="1">
        <a:defRPr lang="x-none" sz="1800" kern="1200">
          <a:solidFill>
            <a:schemeClr val="tx1"/>
          </a:solidFill>
          <a:latin typeface="+mn-lt"/>
          <a:ea typeface="+mn-ea"/>
          <a:cs typeface="+mn-cs"/>
        </a:defRPr>
      </a:lvl5pPr>
      <a:lvl6pPr marL="2286000" algn="l" defTabSz="914400" rtl="0" eaLnBrk="1" latinLnBrk="0" hangingPunct="1">
        <a:defRPr lang="x-none" sz="1800" kern="1200">
          <a:solidFill>
            <a:schemeClr val="tx1"/>
          </a:solidFill>
          <a:latin typeface="+mn-lt"/>
          <a:ea typeface="+mn-ea"/>
          <a:cs typeface="+mn-cs"/>
        </a:defRPr>
      </a:lvl6pPr>
      <a:lvl7pPr marL="2743200" algn="l" defTabSz="914400" rtl="0" eaLnBrk="1" latinLnBrk="0" hangingPunct="1">
        <a:defRPr lang="x-none" sz="1800" kern="1200">
          <a:solidFill>
            <a:schemeClr val="tx1"/>
          </a:solidFill>
          <a:latin typeface="+mn-lt"/>
          <a:ea typeface="+mn-ea"/>
          <a:cs typeface="+mn-cs"/>
        </a:defRPr>
      </a:lvl7pPr>
      <a:lvl8pPr marL="3200400" algn="l" defTabSz="914400" rtl="0" eaLnBrk="1" latinLnBrk="0" hangingPunct="1">
        <a:defRPr lang="x-none" sz="1800" kern="1200">
          <a:solidFill>
            <a:schemeClr val="tx1"/>
          </a:solidFill>
          <a:latin typeface="+mn-lt"/>
          <a:ea typeface="+mn-ea"/>
          <a:cs typeface="+mn-cs"/>
        </a:defRPr>
      </a:lvl8pPr>
      <a:lvl9pPr marL="3657600" algn="l" defTabSz="914400" rtl="0" eaLnBrk="1" latinLnBrk="0" hangingPunct="1">
        <a:defRPr lang="x-none"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tags" Target="../tags/tag453.xml"/><Relationship Id="rId13" Type="http://schemas.openxmlformats.org/officeDocument/2006/relationships/tags" Target="../tags/tag458.xml"/><Relationship Id="rId18" Type="http://schemas.openxmlformats.org/officeDocument/2006/relationships/tags" Target="../tags/tag463.xml"/><Relationship Id="rId26" Type="http://schemas.openxmlformats.org/officeDocument/2006/relationships/image" Target="../media/image55.emf"/><Relationship Id="rId3" Type="http://schemas.openxmlformats.org/officeDocument/2006/relationships/tags" Target="../tags/tag448.xml"/><Relationship Id="rId21" Type="http://schemas.openxmlformats.org/officeDocument/2006/relationships/oleObject" Target="../embeddings/oleObject87.bin"/><Relationship Id="rId7" Type="http://schemas.openxmlformats.org/officeDocument/2006/relationships/tags" Target="../tags/tag452.xml"/><Relationship Id="rId12" Type="http://schemas.openxmlformats.org/officeDocument/2006/relationships/tags" Target="../tags/tag457.xml"/><Relationship Id="rId17" Type="http://schemas.openxmlformats.org/officeDocument/2006/relationships/tags" Target="../tags/tag462.xml"/><Relationship Id="rId25" Type="http://schemas.openxmlformats.org/officeDocument/2006/relationships/oleObject" Target="../embeddings/oleObject89.bin"/><Relationship Id="rId2" Type="http://schemas.openxmlformats.org/officeDocument/2006/relationships/tags" Target="../tags/tag447.xml"/><Relationship Id="rId16" Type="http://schemas.openxmlformats.org/officeDocument/2006/relationships/tags" Target="../tags/tag461.xml"/><Relationship Id="rId20" Type="http://schemas.openxmlformats.org/officeDocument/2006/relationships/notesSlide" Target="../notesSlides/notesSlide7.xml"/><Relationship Id="rId29" Type="http://schemas.openxmlformats.org/officeDocument/2006/relationships/oleObject" Target="../embeddings/oleObject91.bin"/><Relationship Id="rId1" Type="http://schemas.openxmlformats.org/officeDocument/2006/relationships/vmlDrawing" Target="../drawings/vmlDrawing87.vml"/><Relationship Id="rId6" Type="http://schemas.openxmlformats.org/officeDocument/2006/relationships/tags" Target="../tags/tag451.xml"/><Relationship Id="rId11" Type="http://schemas.openxmlformats.org/officeDocument/2006/relationships/tags" Target="../tags/tag456.xml"/><Relationship Id="rId24" Type="http://schemas.openxmlformats.org/officeDocument/2006/relationships/image" Target="../media/image54.emf"/><Relationship Id="rId5" Type="http://schemas.openxmlformats.org/officeDocument/2006/relationships/tags" Target="../tags/tag450.xml"/><Relationship Id="rId15" Type="http://schemas.openxmlformats.org/officeDocument/2006/relationships/tags" Target="../tags/tag460.xml"/><Relationship Id="rId23" Type="http://schemas.openxmlformats.org/officeDocument/2006/relationships/oleObject" Target="../embeddings/oleObject88.bin"/><Relationship Id="rId28" Type="http://schemas.openxmlformats.org/officeDocument/2006/relationships/image" Target="../media/image56.emf"/><Relationship Id="rId10" Type="http://schemas.openxmlformats.org/officeDocument/2006/relationships/tags" Target="../tags/tag455.xml"/><Relationship Id="rId19" Type="http://schemas.openxmlformats.org/officeDocument/2006/relationships/slideLayout" Target="../slideLayouts/slideLayout53.xml"/><Relationship Id="rId4" Type="http://schemas.openxmlformats.org/officeDocument/2006/relationships/tags" Target="../tags/tag449.xml"/><Relationship Id="rId9" Type="http://schemas.openxmlformats.org/officeDocument/2006/relationships/tags" Target="../tags/tag454.xml"/><Relationship Id="rId14" Type="http://schemas.openxmlformats.org/officeDocument/2006/relationships/tags" Target="../tags/tag459.xml"/><Relationship Id="rId22" Type="http://schemas.openxmlformats.org/officeDocument/2006/relationships/image" Target="../media/image47.emf"/><Relationship Id="rId27" Type="http://schemas.openxmlformats.org/officeDocument/2006/relationships/oleObject" Target="../embeddings/oleObject90.bin"/><Relationship Id="rId30" Type="http://schemas.openxmlformats.org/officeDocument/2006/relationships/image" Target="../media/image57.emf"/></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0.jpg"/><Relationship Id="rId11" Type="http://schemas.openxmlformats.org/officeDocument/2006/relationships/image" Target="../media/image75.jpeg"/><Relationship Id="rId5" Type="http://schemas.openxmlformats.org/officeDocument/2006/relationships/image" Target="../media/image69.jpg"/><Relationship Id="rId10" Type="http://schemas.openxmlformats.org/officeDocument/2006/relationships/image" Target="../media/image74.png"/><Relationship Id="rId4" Type="http://schemas.openxmlformats.org/officeDocument/2006/relationships/image" Target="../media/image68.jpg"/><Relationship Id="rId9"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67.png"/><Relationship Id="rId7"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465.xml"/><Relationship Id="rId7" Type="http://schemas.openxmlformats.org/officeDocument/2006/relationships/image" Target="../media/image39.emf"/><Relationship Id="rId12" Type="http://schemas.openxmlformats.org/officeDocument/2006/relationships/image" Target="../media/image89.png"/><Relationship Id="rId2" Type="http://schemas.openxmlformats.org/officeDocument/2006/relationships/tags" Target="../tags/tag464.xml"/><Relationship Id="rId1" Type="http://schemas.openxmlformats.org/officeDocument/2006/relationships/vmlDrawing" Target="../drawings/vmlDrawing88.vml"/><Relationship Id="rId6" Type="http://schemas.openxmlformats.org/officeDocument/2006/relationships/oleObject" Target="../embeddings/oleObject92.bin"/><Relationship Id="rId11" Type="http://schemas.openxmlformats.org/officeDocument/2006/relationships/image" Target="../media/image88.png"/><Relationship Id="rId5" Type="http://schemas.openxmlformats.org/officeDocument/2006/relationships/notesSlide" Target="../notesSlides/notesSlide11.xml"/><Relationship Id="rId10" Type="http://schemas.openxmlformats.org/officeDocument/2006/relationships/image" Target="../media/image87.png"/><Relationship Id="rId4" Type="http://schemas.openxmlformats.org/officeDocument/2006/relationships/slideLayout" Target="../slideLayouts/slideLayout2.xml"/><Relationship Id="rId9"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6" Type="http://schemas.openxmlformats.org/officeDocument/2006/relationships/tags" Target="../tags/tag416.xml"/><Relationship Id="rId21" Type="http://schemas.openxmlformats.org/officeDocument/2006/relationships/tags" Target="../tags/tag411.xml"/><Relationship Id="rId34" Type="http://schemas.openxmlformats.org/officeDocument/2006/relationships/tags" Target="../tags/tag424.xml"/><Relationship Id="rId42" Type="http://schemas.openxmlformats.org/officeDocument/2006/relationships/tags" Target="../tags/tag432.xml"/><Relationship Id="rId47" Type="http://schemas.openxmlformats.org/officeDocument/2006/relationships/tags" Target="../tags/tag437.xml"/><Relationship Id="rId50" Type="http://schemas.openxmlformats.org/officeDocument/2006/relationships/tags" Target="../tags/tag440.xml"/><Relationship Id="rId55" Type="http://schemas.openxmlformats.org/officeDocument/2006/relationships/hyperlink" Target="http://www.siemens.com/press/pool/de/pp_pg/2006/sc_upload_file_sopg200603_01_72dpi_1387042.jpg" TargetMode="External"/><Relationship Id="rId63" Type="http://schemas.openxmlformats.org/officeDocument/2006/relationships/image" Target="../media/image19.jpeg"/><Relationship Id="rId7" Type="http://schemas.openxmlformats.org/officeDocument/2006/relationships/tags" Target="../tags/tag397.xml"/><Relationship Id="rId2" Type="http://schemas.openxmlformats.org/officeDocument/2006/relationships/tags" Target="../tags/tag392.xml"/><Relationship Id="rId16" Type="http://schemas.openxmlformats.org/officeDocument/2006/relationships/tags" Target="../tags/tag406.xml"/><Relationship Id="rId29" Type="http://schemas.openxmlformats.org/officeDocument/2006/relationships/tags" Target="../tags/tag419.xml"/><Relationship Id="rId11" Type="http://schemas.openxmlformats.org/officeDocument/2006/relationships/tags" Target="../tags/tag401.xml"/><Relationship Id="rId24" Type="http://schemas.openxmlformats.org/officeDocument/2006/relationships/tags" Target="../tags/tag414.xml"/><Relationship Id="rId32" Type="http://schemas.openxmlformats.org/officeDocument/2006/relationships/tags" Target="../tags/tag422.xml"/><Relationship Id="rId37" Type="http://schemas.openxmlformats.org/officeDocument/2006/relationships/tags" Target="../tags/tag427.xml"/><Relationship Id="rId40" Type="http://schemas.openxmlformats.org/officeDocument/2006/relationships/tags" Target="../tags/tag430.xml"/><Relationship Id="rId45" Type="http://schemas.openxmlformats.org/officeDocument/2006/relationships/tags" Target="../tags/tag435.xml"/><Relationship Id="rId53" Type="http://schemas.openxmlformats.org/officeDocument/2006/relationships/image" Target="../media/image10.jpeg"/><Relationship Id="rId58" Type="http://schemas.openxmlformats.org/officeDocument/2006/relationships/image" Target="../media/image14.jpeg"/><Relationship Id="rId5" Type="http://schemas.openxmlformats.org/officeDocument/2006/relationships/tags" Target="../tags/tag395.xml"/><Relationship Id="rId61" Type="http://schemas.openxmlformats.org/officeDocument/2006/relationships/image" Target="../media/image17.jpeg"/><Relationship Id="rId19" Type="http://schemas.openxmlformats.org/officeDocument/2006/relationships/tags" Target="../tags/tag409.xml"/><Relationship Id="rId14" Type="http://schemas.openxmlformats.org/officeDocument/2006/relationships/tags" Target="../tags/tag404.xml"/><Relationship Id="rId22" Type="http://schemas.openxmlformats.org/officeDocument/2006/relationships/tags" Target="../tags/tag412.xml"/><Relationship Id="rId27" Type="http://schemas.openxmlformats.org/officeDocument/2006/relationships/tags" Target="../tags/tag417.xml"/><Relationship Id="rId30" Type="http://schemas.openxmlformats.org/officeDocument/2006/relationships/tags" Target="../tags/tag420.xml"/><Relationship Id="rId35" Type="http://schemas.openxmlformats.org/officeDocument/2006/relationships/tags" Target="../tags/tag425.xml"/><Relationship Id="rId43" Type="http://schemas.openxmlformats.org/officeDocument/2006/relationships/tags" Target="../tags/tag433.xml"/><Relationship Id="rId48" Type="http://schemas.openxmlformats.org/officeDocument/2006/relationships/tags" Target="../tags/tag438.xml"/><Relationship Id="rId56" Type="http://schemas.openxmlformats.org/officeDocument/2006/relationships/image" Target="../media/image12.jpeg"/><Relationship Id="rId64" Type="http://schemas.openxmlformats.org/officeDocument/2006/relationships/image" Target="../media/image7.jpeg"/><Relationship Id="rId8" Type="http://schemas.openxmlformats.org/officeDocument/2006/relationships/tags" Target="../tags/tag398.xml"/><Relationship Id="rId51" Type="http://schemas.openxmlformats.org/officeDocument/2006/relationships/tags" Target="../tags/tag441.xml"/><Relationship Id="rId3" Type="http://schemas.openxmlformats.org/officeDocument/2006/relationships/tags" Target="../tags/tag393.xml"/><Relationship Id="rId12" Type="http://schemas.openxmlformats.org/officeDocument/2006/relationships/tags" Target="../tags/tag402.xml"/><Relationship Id="rId17" Type="http://schemas.openxmlformats.org/officeDocument/2006/relationships/tags" Target="../tags/tag407.xml"/><Relationship Id="rId25" Type="http://schemas.openxmlformats.org/officeDocument/2006/relationships/tags" Target="../tags/tag415.xml"/><Relationship Id="rId33" Type="http://schemas.openxmlformats.org/officeDocument/2006/relationships/tags" Target="../tags/tag423.xml"/><Relationship Id="rId38" Type="http://schemas.openxmlformats.org/officeDocument/2006/relationships/tags" Target="../tags/tag428.xml"/><Relationship Id="rId46" Type="http://schemas.openxmlformats.org/officeDocument/2006/relationships/tags" Target="../tags/tag436.xml"/><Relationship Id="rId59" Type="http://schemas.openxmlformats.org/officeDocument/2006/relationships/image" Target="../media/image15.png"/><Relationship Id="rId20" Type="http://schemas.openxmlformats.org/officeDocument/2006/relationships/tags" Target="../tags/tag410.xml"/><Relationship Id="rId41" Type="http://schemas.openxmlformats.org/officeDocument/2006/relationships/tags" Target="../tags/tag431.xml"/><Relationship Id="rId54" Type="http://schemas.openxmlformats.org/officeDocument/2006/relationships/image" Target="../media/image11.gif"/><Relationship Id="rId62" Type="http://schemas.openxmlformats.org/officeDocument/2006/relationships/image" Target="../media/image18.jpeg"/><Relationship Id="rId1" Type="http://schemas.openxmlformats.org/officeDocument/2006/relationships/tags" Target="../tags/tag391.xml"/><Relationship Id="rId6" Type="http://schemas.openxmlformats.org/officeDocument/2006/relationships/tags" Target="../tags/tag396.xml"/><Relationship Id="rId15" Type="http://schemas.openxmlformats.org/officeDocument/2006/relationships/tags" Target="../tags/tag405.xml"/><Relationship Id="rId23" Type="http://schemas.openxmlformats.org/officeDocument/2006/relationships/tags" Target="../tags/tag413.xml"/><Relationship Id="rId28" Type="http://schemas.openxmlformats.org/officeDocument/2006/relationships/tags" Target="../tags/tag418.xml"/><Relationship Id="rId36" Type="http://schemas.openxmlformats.org/officeDocument/2006/relationships/tags" Target="../tags/tag426.xml"/><Relationship Id="rId49" Type="http://schemas.openxmlformats.org/officeDocument/2006/relationships/tags" Target="../tags/tag439.xml"/><Relationship Id="rId57" Type="http://schemas.openxmlformats.org/officeDocument/2006/relationships/image" Target="../media/image13.png"/><Relationship Id="rId10" Type="http://schemas.openxmlformats.org/officeDocument/2006/relationships/tags" Target="../tags/tag400.xml"/><Relationship Id="rId31" Type="http://schemas.openxmlformats.org/officeDocument/2006/relationships/tags" Target="../tags/tag421.xml"/><Relationship Id="rId44" Type="http://schemas.openxmlformats.org/officeDocument/2006/relationships/tags" Target="../tags/tag434.xml"/><Relationship Id="rId52" Type="http://schemas.openxmlformats.org/officeDocument/2006/relationships/slideLayout" Target="../slideLayouts/slideLayout4.xml"/><Relationship Id="rId60" Type="http://schemas.openxmlformats.org/officeDocument/2006/relationships/image" Target="../media/image16.png"/><Relationship Id="rId65" Type="http://schemas.openxmlformats.org/officeDocument/2006/relationships/image" Target="../media/image20.png"/><Relationship Id="rId4" Type="http://schemas.openxmlformats.org/officeDocument/2006/relationships/tags" Target="../tags/tag394.xml"/><Relationship Id="rId9" Type="http://schemas.openxmlformats.org/officeDocument/2006/relationships/tags" Target="../tags/tag399.xml"/><Relationship Id="rId13" Type="http://schemas.openxmlformats.org/officeDocument/2006/relationships/tags" Target="../tags/tag403.xml"/><Relationship Id="rId18" Type="http://schemas.openxmlformats.org/officeDocument/2006/relationships/tags" Target="../tags/tag408.xml"/><Relationship Id="rId39" Type="http://schemas.openxmlformats.org/officeDocument/2006/relationships/tags" Target="../tags/tag429.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tags" Target="../tags/tag442.xml"/><Relationship Id="rId16" Type="http://schemas.openxmlformats.org/officeDocument/2006/relationships/image" Target="../media/image35.png"/><Relationship Id="rId20" Type="http://schemas.openxmlformats.org/officeDocument/2006/relationships/image" Target="../media/image7.jpeg"/><Relationship Id="rId1" Type="http://schemas.openxmlformats.org/officeDocument/2006/relationships/vmlDrawing" Target="../drawings/vmlDrawing84.v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oleObject" Target="../embeddings/oleObject84.bin"/><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notesSlide" Target="../notesSlides/notesSlide4.xml"/><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tags" Target="../tags/tag443.xml"/><Relationship Id="rId1" Type="http://schemas.openxmlformats.org/officeDocument/2006/relationships/vmlDrawing" Target="../drawings/vmlDrawing85.vml"/><Relationship Id="rId6" Type="http://schemas.openxmlformats.org/officeDocument/2006/relationships/image" Target="../media/image39.emf"/><Relationship Id="rId11" Type="http://schemas.openxmlformats.org/officeDocument/2006/relationships/image" Target="../media/image44.png"/><Relationship Id="rId5" Type="http://schemas.openxmlformats.org/officeDocument/2006/relationships/oleObject" Target="../embeddings/oleObject85.bin"/><Relationship Id="rId10" Type="http://schemas.openxmlformats.org/officeDocument/2006/relationships/image" Target="../media/image43.png"/><Relationship Id="rId4" Type="http://schemas.openxmlformats.org/officeDocument/2006/relationships/notesSlide" Target="../notesSlides/notesSlide5.xml"/><Relationship Id="rId9" Type="http://schemas.openxmlformats.org/officeDocument/2006/relationships/image" Target="../media/image42.png"/><Relationship Id="rId1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2.jpeg"/><Relationship Id="rId3" Type="http://schemas.openxmlformats.org/officeDocument/2006/relationships/tags" Target="../tags/tag445.xml"/><Relationship Id="rId7" Type="http://schemas.openxmlformats.org/officeDocument/2006/relationships/oleObject" Target="../embeddings/oleObject86.bin"/><Relationship Id="rId12" Type="http://schemas.openxmlformats.org/officeDocument/2006/relationships/image" Target="../media/image51.jpeg"/><Relationship Id="rId2" Type="http://schemas.openxmlformats.org/officeDocument/2006/relationships/tags" Target="../tags/tag444.xml"/><Relationship Id="rId1" Type="http://schemas.openxmlformats.org/officeDocument/2006/relationships/vmlDrawing" Target="../drawings/vmlDrawing86.vml"/><Relationship Id="rId6" Type="http://schemas.openxmlformats.org/officeDocument/2006/relationships/notesSlide" Target="../notesSlides/notesSlide6.xml"/><Relationship Id="rId11" Type="http://schemas.openxmlformats.org/officeDocument/2006/relationships/image" Target="../media/image50.jpeg"/><Relationship Id="rId5" Type="http://schemas.openxmlformats.org/officeDocument/2006/relationships/slideLayout" Target="../slideLayouts/slideLayout2.xml"/><Relationship Id="rId10" Type="http://schemas.openxmlformats.org/officeDocument/2006/relationships/image" Target="../media/image49.jpeg"/><Relationship Id="rId4" Type="http://schemas.openxmlformats.org/officeDocument/2006/relationships/tags" Target="../tags/tag446.xml"/><Relationship Id="rId9" Type="http://schemas.openxmlformats.org/officeDocument/2006/relationships/image" Target="../media/image48.jpeg"/><Relationship Id="rId1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3"/>
          <a:stretch>
            <a:fillRect/>
          </a:stretch>
        </p:blipFill>
        <p:spPr>
          <a:xfrm>
            <a:off x="1" y="-29826"/>
            <a:ext cx="5744074" cy="6624370"/>
          </a:xfrm>
          <a:prstGeom prst="rect">
            <a:avLst/>
          </a:prstGeom>
        </p:spPr>
      </p:pic>
      <p:sp>
        <p:nvSpPr>
          <p:cNvPr id="4" name="ZoneTexte 3"/>
          <p:cNvSpPr txBox="1"/>
          <p:nvPr/>
        </p:nvSpPr>
        <p:spPr>
          <a:xfrm>
            <a:off x="3066881" y="3717114"/>
            <a:ext cx="5219363" cy="1938992"/>
          </a:xfrm>
          <a:prstGeom prst="rect">
            <a:avLst/>
          </a:prstGeom>
          <a:noFill/>
        </p:spPr>
        <p:txBody>
          <a:bodyPr wrap="square" rtlCol="0">
            <a:spAutoFit/>
          </a:bodyPr>
          <a:lstStyle/>
          <a:p>
            <a:pPr algn="ctr"/>
            <a:r>
              <a:rPr lang="fr-FR" sz="2000" b="1" dirty="0">
                <a:solidFill>
                  <a:schemeClr val="accent3"/>
                </a:solidFill>
              </a:rPr>
              <a:t>L’hydrogène : accélérateur d’innovation sur les territoires</a:t>
            </a:r>
          </a:p>
          <a:p>
            <a:pPr algn="ctr"/>
            <a:endParaRPr lang="fr-FR" sz="2000" b="1" dirty="0">
              <a:solidFill>
                <a:schemeClr val="accent3"/>
              </a:solidFill>
            </a:endParaRPr>
          </a:p>
          <a:p>
            <a:pPr algn="ctr"/>
            <a:r>
              <a:rPr lang="fr-FR" sz="2000" b="1" dirty="0">
                <a:solidFill>
                  <a:schemeClr val="accent3"/>
                </a:solidFill>
              </a:rPr>
              <a:t>Technoparc </a:t>
            </a:r>
            <a:r>
              <a:rPr lang="fr-FR" sz="2000" b="1" dirty="0" err="1">
                <a:solidFill>
                  <a:schemeClr val="accent3"/>
                </a:solidFill>
              </a:rPr>
              <a:t>Krysalide</a:t>
            </a:r>
            <a:r>
              <a:rPr lang="fr-FR" sz="2000" b="1" dirty="0">
                <a:solidFill>
                  <a:schemeClr val="accent3"/>
                </a:solidFill>
              </a:rPr>
              <a:t>, 18 Février 2020 </a:t>
            </a:r>
          </a:p>
          <a:p>
            <a:pPr algn="ctr"/>
            <a:endParaRPr lang="fr-FR" sz="2000" b="1" dirty="0">
              <a:solidFill>
                <a:schemeClr val="accent3"/>
              </a:solidFill>
            </a:endParaRPr>
          </a:p>
          <a:p>
            <a:pPr algn="ctr"/>
            <a:r>
              <a:rPr lang="fr-FR" sz="2000" b="1" dirty="0">
                <a:solidFill>
                  <a:schemeClr val="accent3"/>
                </a:solidFill>
              </a:rPr>
              <a:t>Philippe BOUCLY, Président</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988" y="5571893"/>
            <a:ext cx="2666610" cy="1149582"/>
          </a:xfrm>
          <a:prstGeom prst="rect">
            <a:avLst/>
          </a:prstGeom>
        </p:spPr>
      </p:pic>
      <p:pic>
        <p:nvPicPr>
          <p:cNvPr id="5" name="Image 4"/>
          <p:cNvPicPr>
            <a:picLocks noChangeAspect="1"/>
          </p:cNvPicPr>
          <p:nvPr/>
        </p:nvPicPr>
        <p:blipFill>
          <a:blip r:embed="rId5"/>
          <a:stretch>
            <a:fillRect/>
          </a:stretch>
        </p:blipFill>
        <p:spPr>
          <a:xfrm>
            <a:off x="2768576" y="1551742"/>
            <a:ext cx="5517668" cy="2073614"/>
          </a:xfrm>
          <a:prstGeom prst="rect">
            <a:avLst/>
          </a:prstGeom>
        </p:spPr>
      </p:pic>
      <p:sp>
        <p:nvSpPr>
          <p:cNvPr id="7" name="Rectangle 6"/>
          <p:cNvSpPr/>
          <p:nvPr/>
        </p:nvSpPr>
        <p:spPr>
          <a:xfrm>
            <a:off x="2945500" y="1764064"/>
            <a:ext cx="5398399" cy="1953050"/>
          </a:xfrm>
          <a:prstGeom prst="rect">
            <a:avLst/>
          </a:prstGeom>
          <a:solidFill>
            <a:schemeClr val="accent2">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4000" b="1" dirty="0">
                <a:solidFill>
                  <a:srgbClr val="0070C0"/>
                </a:solidFill>
              </a:rPr>
              <a:t>Hydrogène, </a:t>
            </a:r>
          </a:p>
          <a:p>
            <a:pPr algn="r"/>
            <a:r>
              <a:rPr lang="fr-FR" sz="4000" b="1" dirty="0">
                <a:solidFill>
                  <a:srgbClr val="0070C0"/>
                </a:solidFill>
              </a:rPr>
              <a:t>l’heure est venue</a:t>
            </a:r>
          </a:p>
        </p:txBody>
      </p:sp>
      <p:pic>
        <p:nvPicPr>
          <p:cNvPr id="130050" name="Picture 2" descr="https://gallery.mailchimp.com/d076bb4fbdc3272f1159ac40b/images/d0251466-d641-4d95-bc2e-8801f564c9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725" y="84138"/>
            <a:ext cx="1143000" cy="19050"/>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https://gallery.mailchimp.com/d076bb4fbdc3272f1159ac40b/images/d0251466-d641-4d95-bc2e-8801f564c9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125" y="236538"/>
            <a:ext cx="1143000" cy="19050"/>
          </a:xfrm>
          <a:prstGeom prst="rect">
            <a:avLst/>
          </a:prstGeom>
          <a:noFill/>
          <a:extLst>
            <a:ext uri="{909E8E84-426E-40DD-AFC4-6F175D3DCCD1}">
              <a14:hiddenFill xmlns:a14="http://schemas.microsoft.com/office/drawing/2010/main">
                <a:solidFill>
                  <a:srgbClr val="FFFFFF"/>
                </a:solidFill>
              </a14:hiddenFill>
            </a:ext>
          </a:extLst>
        </p:spPr>
      </p:pic>
      <p:pic>
        <p:nvPicPr>
          <p:cNvPr id="130054" name="Picture 6" descr="https://gallery.mailchimp.com/d076bb4fbdc3272f1159ac40b/images/d0251466-d641-4d95-bc2e-8801f564c97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525" y="388938"/>
            <a:ext cx="1143000" cy="1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902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31110" name="think-cell Slide" r:id="rId21" imgW="270" imgH="270" progId="TCLayout.ActiveDocument.1">
                  <p:embed/>
                </p:oleObj>
              </mc:Choice>
              <mc:Fallback>
                <p:oleObj name="think-cell Slide" r:id="rId21" imgW="270" imgH="270" progId="TCLayout.ActiveDocument.1">
                  <p:embed/>
                  <p:pic>
                    <p:nvPicPr>
                      <p:cNvPr id="15" name="Object 14" hidden="1"/>
                      <p:cNvPicPr/>
                      <p:nvPr/>
                    </p:nvPicPr>
                    <p:blipFill>
                      <a:blip r:embed="rId22"/>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de-DE" sz="1400" dirty="0" err="1">
              <a:solidFill>
                <a:schemeClr val="tx1"/>
              </a:solidFill>
              <a:latin typeface="Arial" panose="020B0604020202020204" pitchFamily="34" charset="0"/>
              <a:sym typeface="Arial" panose="020B0604020202020204" pitchFamily="34" charset="0"/>
            </a:endParaRPr>
          </a:p>
        </p:txBody>
      </p:sp>
      <p:sp>
        <p:nvSpPr>
          <p:cNvPr id="133" name="Oval 132">
            <a:extLst>
              <a:ext uri="{FF2B5EF4-FFF2-40B4-BE49-F238E27FC236}">
                <a16:creationId xmlns:a16="http://schemas.microsoft.com/office/drawing/2014/main" id="{79F4C7F2-43B4-4C71-B928-E27BB22D888E}"/>
              </a:ext>
            </a:extLst>
          </p:cNvPr>
          <p:cNvSpPr>
            <a:spLocks/>
          </p:cNvSpPr>
          <p:nvPr/>
        </p:nvSpPr>
        <p:spPr>
          <a:xfrm>
            <a:off x="3545719" y="1281959"/>
            <a:ext cx="5040000" cy="5040000"/>
          </a:xfrm>
          <a:prstGeom prst="ellipse">
            <a:avLst/>
          </a:prstGeom>
          <a:solidFill>
            <a:schemeClr val="accent4">
              <a:lumMod val="10000"/>
              <a:lumOff val="90000"/>
              <a:alpha val="73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34" name="Oval 33">
            <a:extLst>
              <a:ext uri="{FF2B5EF4-FFF2-40B4-BE49-F238E27FC236}">
                <a16:creationId xmlns:a16="http://schemas.microsoft.com/office/drawing/2014/main" id="{4F78007D-3A64-44B7-8A80-4A8A579A6E39}"/>
              </a:ext>
            </a:extLst>
          </p:cNvPr>
          <p:cNvSpPr>
            <a:spLocks/>
          </p:cNvSpPr>
          <p:nvPr/>
        </p:nvSpPr>
        <p:spPr>
          <a:xfrm>
            <a:off x="4019657" y="1780927"/>
            <a:ext cx="3959999" cy="3959999"/>
          </a:xfrm>
          <a:prstGeom prst="ellipse">
            <a:avLst/>
          </a:prstGeom>
          <a:solidFill>
            <a:schemeClr val="accent3">
              <a:alpha val="73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39" name="Oval 38">
            <a:extLst>
              <a:ext uri="{FF2B5EF4-FFF2-40B4-BE49-F238E27FC236}">
                <a16:creationId xmlns:a16="http://schemas.microsoft.com/office/drawing/2014/main" id="{ADB0D34E-40C7-4F79-AE83-49802169AF9E}"/>
              </a:ext>
            </a:extLst>
          </p:cNvPr>
          <p:cNvSpPr/>
          <p:nvPr/>
        </p:nvSpPr>
        <p:spPr>
          <a:xfrm>
            <a:off x="2813486" y="2089901"/>
            <a:ext cx="3240000" cy="3240000"/>
          </a:xfrm>
          <a:prstGeom prst="ellipse">
            <a:avLst/>
          </a:prstGeom>
          <a:solidFill>
            <a:schemeClr val="accent4">
              <a:alpha val="73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42" name="TextBox 41">
            <a:extLst>
              <a:ext uri="{FF2B5EF4-FFF2-40B4-BE49-F238E27FC236}">
                <a16:creationId xmlns:a16="http://schemas.microsoft.com/office/drawing/2014/main" id="{786CEE38-BDD4-4BCD-8D20-57BAF1423A61}"/>
              </a:ext>
            </a:extLst>
          </p:cNvPr>
          <p:cNvSpPr txBox="1">
            <a:spLocks/>
          </p:cNvSpPr>
          <p:nvPr/>
        </p:nvSpPr>
        <p:spPr>
          <a:xfrm>
            <a:off x="6045200" y="3028119"/>
            <a:ext cx="1599287" cy="2154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710326" eaLnBrk="1" hangingPunct="1">
              <a:buClr>
                <a:schemeClr val="tx2"/>
              </a:buClr>
              <a:defRPr sz="1600" baseline="0">
                <a:latin typeface="+mn-lt"/>
                <a:ea typeface="Arial Unicode MS" pitchFamily="34" charset="-128"/>
                <a:cs typeface="Arial Unicode MS" pitchFamily="34" charset="-128"/>
              </a:defRPr>
            </a:lvl1pPr>
            <a:lvl2pPr marL="153652" lvl="1" indent="-152393" defTabSz="710326" eaLnBrk="1" hangingPunct="1">
              <a:buClr>
                <a:schemeClr val="tx2"/>
              </a:buClr>
              <a:buSzPct val="125000"/>
              <a:buFont typeface="Arial" pitchFamily="34" charset="0"/>
              <a:buChar char="•"/>
              <a:defRPr sz="1600" baseline="0">
                <a:latin typeface="+mn-lt"/>
                <a:ea typeface="Arial Unicode MS" pitchFamily="34" charset="-128"/>
                <a:cs typeface="Arial Unicode MS" pitchFamily="34" charset="-128"/>
              </a:defRPr>
            </a:lvl2pPr>
            <a:lvl3pPr marL="362720" lvl="2" indent="-207809" defTabSz="710326" eaLnBrk="1" hangingPunct="1">
              <a:buClr>
                <a:schemeClr val="tx2"/>
              </a:buClr>
              <a:buSzPct val="120000"/>
              <a:buFont typeface="Arial" charset="0"/>
              <a:buChar char="–"/>
              <a:defRPr sz="1600" baseline="0">
                <a:latin typeface="+mn-lt"/>
                <a:ea typeface="Arial Unicode MS" pitchFamily="34" charset="-128"/>
                <a:cs typeface="Arial Unicode MS" pitchFamily="34" charset="-128"/>
              </a:defRPr>
            </a:lvl3pPr>
            <a:lvl4pPr marL="487405" lvl="3" indent="-123425" defTabSz="710326" eaLnBrk="1" hangingPunct="1">
              <a:buClr>
                <a:schemeClr val="tx2"/>
              </a:buClr>
              <a:buSzPct val="100000"/>
              <a:buFont typeface="Arial" pitchFamily="34" charset="0"/>
              <a:buChar char="•"/>
              <a:defRPr sz="1600" baseline="0">
                <a:latin typeface="+mn-lt"/>
                <a:ea typeface="Arial Unicode MS" pitchFamily="34" charset="-128"/>
                <a:cs typeface="Arial Unicode MS" pitchFamily="34" charset="-128"/>
              </a:defRPr>
            </a:lvl4pPr>
            <a:lvl5pPr marL="594860" lvl="4" indent="-103274" defTabSz="710326" eaLnBrk="1" hangingPunct="1">
              <a:buClr>
                <a:schemeClr val="tx2"/>
              </a:buClr>
              <a:buSzPct val="89000"/>
              <a:buFont typeface="Arial" charset="0"/>
              <a:buChar char="-"/>
              <a:defRPr sz="1600" baseline="0">
                <a:latin typeface="+mn-lt"/>
                <a:ea typeface="Arial Unicode MS" pitchFamily="34" charset="-128"/>
                <a:cs typeface="Arial Unicode MS" pitchFamily="34" charset="-128"/>
              </a:defRPr>
            </a:lvl5pPr>
            <a:lvl6pPr marL="594860" indent="-103274" defTabSz="710326" fontAlgn="base">
              <a:spcBef>
                <a:spcPct val="0"/>
              </a:spcBef>
              <a:spcAft>
                <a:spcPct val="0"/>
              </a:spcAft>
              <a:buClr>
                <a:schemeClr val="tx2"/>
              </a:buClr>
              <a:buSzPct val="89000"/>
              <a:buFont typeface="Arial" charset="0"/>
              <a:buChar char="-"/>
              <a:defRPr sz="1269" baseline="0">
                <a:latin typeface="+mn-lt"/>
              </a:defRPr>
            </a:lvl6pPr>
            <a:lvl7pPr marL="594860" indent="-103274" defTabSz="710326" fontAlgn="base">
              <a:spcBef>
                <a:spcPct val="0"/>
              </a:spcBef>
              <a:spcAft>
                <a:spcPct val="0"/>
              </a:spcAft>
              <a:buClr>
                <a:schemeClr val="tx2"/>
              </a:buClr>
              <a:buSzPct val="89000"/>
              <a:buFont typeface="Arial" charset="0"/>
              <a:buChar char="-"/>
              <a:defRPr sz="1269" baseline="0">
                <a:latin typeface="+mn-lt"/>
              </a:defRPr>
            </a:lvl7pPr>
            <a:lvl8pPr marL="594860" indent="-103274" defTabSz="710326" fontAlgn="base">
              <a:spcBef>
                <a:spcPct val="0"/>
              </a:spcBef>
              <a:spcAft>
                <a:spcPct val="0"/>
              </a:spcAft>
              <a:buClr>
                <a:schemeClr val="tx2"/>
              </a:buClr>
              <a:buSzPct val="89000"/>
              <a:buFont typeface="Arial" charset="0"/>
              <a:buChar char="-"/>
              <a:defRPr sz="1269" baseline="0">
                <a:latin typeface="+mn-lt"/>
              </a:defRPr>
            </a:lvl8pPr>
            <a:lvl9pPr marL="594860" indent="-103274" defTabSz="710326" fontAlgn="base">
              <a:spcBef>
                <a:spcPct val="0"/>
              </a:spcBef>
              <a:spcAft>
                <a:spcPct val="0"/>
              </a:spcAft>
              <a:buClr>
                <a:schemeClr val="tx2"/>
              </a:buClr>
              <a:buSzPct val="89000"/>
              <a:buFont typeface="Arial" charset="0"/>
              <a:buChar char="-"/>
              <a:defRPr sz="1269" baseline="0">
                <a:latin typeface="+mn-lt"/>
              </a:defRPr>
            </a:lvl9pPr>
          </a:lstStyle>
          <a:p>
            <a:pPr algn="ctr"/>
            <a:r>
              <a:rPr lang="fr-FR" sz="1400" b="1" dirty="0">
                <a:solidFill>
                  <a:schemeClr val="bg1"/>
                </a:solidFill>
              </a:rPr>
              <a:t> Exportations</a:t>
            </a:r>
            <a:endParaRPr lang="fr-FR" sz="1400" dirty="0">
              <a:solidFill>
                <a:schemeClr val="bg1"/>
              </a:solidFill>
            </a:endParaRPr>
          </a:p>
        </p:txBody>
      </p:sp>
      <p:sp>
        <p:nvSpPr>
          <p:cNvPr id="46" name="TextBox 45">
            <a:extLst>
              <a:ext uri="{FF2B5EF4-FFF2-40B4-BE49-F238E27FC236}">
                <a16:creationId xmlns:a16="http://schemas.microsoft.com/office/drawing/2014/main" id="{FAB9E638-C90B-4C2D-971C-52B78979246C}"/>
              </a:ext>
            </a:extLst>
          </p:cNvPr>
          <p:cNvSpPr txBox="1">
            <a:spLocks/>
          </p:cNvSpPr>
          <p:nvPr/>
        </p:nvSpPr>
        <p:spPr>
          <a:xfrm>
            <a:off x="3219648" y="1422539"/>
            <a:ext cx="1849701" cy="2154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710326" eaLnBrk="1" hangingPunct="1">
              <a:buClr>
                <a:schemeClr val="tx2"/>
              </a:buClr>
              <a:defRPr sz="1600" baseline="0">
                <a:latin typeface="+mn-lt"/>
                <a:ea typeface="Arial Unicode MS" pitchFamily="34" charset="-128"/>
                <a:cs typeface="Arial Unicode MS" pitchFamily="34" charset="-128"/>
              </a:defRPr>
            </a:lvl1pPr>
            <a:lvl2pPr marL="153652" lvl="1" indent="-152393" defTabSz="710326" eaLnBrk="1" hangingPunct="1">
              <a:buClr>
                <a:schemeClr val="tx2"/>
              </a:buClr>
              <a:buSzPct val="125000"/>
              <a:buFont typeface="Arial" pitchFamily="34" charset="0"/>
              <a:buChar char="•"/>
              <a:defRPr sz="1600" baseline="0">
                <a:latin typeface="+mn-lt"/>
                <a:ea typeface="Arial Unicode MS" pitchFamily="34" charset="-128"/>
                <a:cs typeface="Arial Unicode MS" pitchFamily="34" charset="-128"/>
              </a:defRPr>
            </a:lvl2pPr>
            <a:lvl3pPr marL="362720" lvl="2" indent="-207809" defTabSz="710326" eaLnBrk="1" hangingPunct="1">
              <a:buClr>
                <a:schemeClr val="tx2"/>
              </a:buClr>
              <a:buSzPct val="120000"/>
              <a:buFont typeface="Arial" charset="0"/>
              <a:buChar char="–"/>
              <a:defRPr sz="1600" baseline="0">
                <a:latin typeface="+mn-lt"/>
                <a:ea typeface="Arial Unicode MS" pitchFamily="34" charset="-128"/>
                <a:cs typeface="Arial Unicode MS" pitchFamily="34" charset="-128"/>
              </a:defRPr>
            </a:lvl3pPr>
            <a:lvl4pPr marL="487405" lvl="3" indent="-123425" defTabSz="710326" eaLnBrk="1" hangingPunct="1">
              <a:buClr>
                <a:schemeClr val="tx2"/>
              </a:buClr>
              <a:buSzPct val="100000"/>
              <a:buFont typeface="Arial" pitchFamily="34" charset="0"/>
              <a:buChar char="•"/>
              <a:defRPr sz="1600" baseline="0">
                <a:latin typeface="+mn-lt"/>
                <a:ea typeface="Arial Unicode MS" pitchFamily="34" charset="-128"/>
                <a:cs typeface="Arial Unicode MS" pitchFamily="34" charset="-128"/>
              </a:defRPr>
            </a:lvl4pPr>
            <a:lvl5pPr marL="594860" lvl="4" indent="-103274" defTabSz="710326" eaLnBrk="1" hangingPunct="1">
              <a:buClr>
                <a:schemeClr val="tx2"/>
              </a:buClr>
              <a:buSzPct val="89000"/>
              <a:buFont typeface="Arial" charset="0"/>
              <a:buChar char="-"/>
              <a:defRPr sz="1600" baseline="0">
                <a:latin typeface="+mn-lt"/>
                <a:ea typeface="Arial Unicode MS" pitchFamily="34" charset="-128"/>
                <a:cs typeface="Arial Unicode MS" pitchFamily="34" charset="-128"/>
              </a:defRPr>
            </a:lvl5pPr>
            <a:lvl6pPr marL="594860" indent="-103274" defTabSz="710326" fontAlgn="base">
              <a:spcBef>
                <a:spcPct val="0"/>
              </a:spcBef>
              <a:spcAft>
                <a:spcPct val="0"/>
              </a:spcAft>
              <a:buClr>
                <a:schemeClr val="tx2"/>
              </a:buClr>
              <a:buSzPct val="89000"/>
              <a:buFont typeface="Arial" charset="0"/>
              <a:buChar char="-"/>
              <a:defRPr sz="1269" baseline="0">
                <a:latin typeface="+mn-lt"/>
              </a:defRPr>
            </a:lvl6pPr>
            <a:lvl7pPr marL="594860" indent="-103274" defTabSz="710326" fontAlgn="base">
              <a:spcBef>
                <a:spcPct val="0"/>
              </a:spcBef>
              <a:spcAft>
                <a:spcPct val="0"/>
              </a:spcAft>
              <a:buClr>
                <a:schemeClr val="tx2"/>
              </a:buClr>
              <a:buSzPct val="89000"/>
              <a:buFont typeface="Arial" charset="0"/>
              <a:buChar char="-"/>
              <a:defRPr sz="1269" baseline="0">
                <a:latin typeface="+mn-lt"/>
              </a:defRPr>
            </a:lvl7pPr>
            <a:lvl8pPr marL="594860" indent="-103274" defTabSz="710326" fontAlgn="base">
              <a:spcBef>
                <a:spcPct val="0"/>
              </a:spcBef>
              <a:spcAft>
                <a:spcPct val="0"/>
              </a:spcAft>
              <a:buClr>
                <a:schemeClr val="tx2"/>
              </a:buClr>
              <a:buSzPct val="89000"/>
              <a:buFont typeface="Arial" charset="0"/>
              <a:buChar char="-"/>
              <a:defRPr sz="1269" baseline="0">
                <a:latin typeface="+mn-lt"/>
              </a:defRPr>
            </a:lvl8pPr>
            <a:lvl9pPr marL="594860" indent="-103274" defTabSz="710326" fontAlgn="base">
              <a:spcBef>
                <a:spcPct val="0"/>
              </a:spcBef>
              <a:spcAft>
                <a:spcPct val="0"/>
              </a:spcAft>
              <a:buClr>
                <a:schemeClr val="tx2"/>
              </a:buClr>
              <a:buSzPct val="89000"/>
              <a:buFont typeface="Arial" charset="0"/>
              <a:buChar char="-"/>
              <a:defRPr sz="1269" baseline="0">
                <a:latin typeface="+mn-lt"/>
              </a:defRPr>
            </a:lvl9pPr>
          </a:lstStyle>
          <a:p>
            <a:pPr algn="ctr"/>
            <a:r>
              <a:rPr lang="fr-FR" sz="1400" b="1" dirty="0">
                <a:solidFill>
                  <a:schemeClr val="tx2"/>
                </a:solidFill>
              </a:rPr>
              <a:t>Marché français</a:t>
            </a:r>
          </a:p>
        </p:txBody>
      </p:sp>
      <p:sp>
        <p:nvSpPr>
          <p:cNvPr id="47" name="TextBox 46">
            <a:extLst>
              <a:ext uri="{FF2B5EF4-FFF2-40B4-BE49-F238E27FC236}">
                <a16:creationId xmlns:a16="http://schemas.microsoft.com/office/drawing/2014/main" id="{99086152-BC73-483A-9CA3-B8D4C99331A5}"/>
              </a:ext>
            </a:extLst>
          </p:cNvPr>
          <p:cNvSpPr txBox="1">
            <a:spLocks/>
          </p:cNvSpPr>
          <p:nvPr/>
        </p:nvSpPr>
        <p:spPr>
          <a:xfrm>
            <a:off x="2974783" y="3028119"/>
            <a:ext cx="1083630" cy="2154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marL="0" lvl="0" indent="0" defTabSz="710326" eaLnBrk="1" hangingPunct="1">
              <a:buClr>
                <a:schemeClr val="tx2"/>
              </a:buClr>
              <a:defRPr sz="1600" baseline="0">
                <a:latin typeface="+mn-lt"/>
                <a:ea typeface="Arial Unicode MS" pitchFamily="34" charset="-128"/>
                <a:cs typeface="Arial Unicode MS" pitchFamily="34" charset="-128"/>
              </a:defRPr>
            </a:lvl1pPr>
            <a:lvl2pPr marL="153652" lvl="1" indent="-152393" defTabSz="710326" eaLnBrk="1" hangingPunct="1">
              <a:buClr>
                <a:schemeClr val="tx2"/>
              </a:buClr>
              <a:buSzPct val="125000"/>
              <a:buFont typeface="Arial" pitchFamily="34" charset="0"/>
              <a:buChar char="•"/>
              <a:defRPr sz="1600" baseline="0">
                <a:latin typeface="+mn-lt"/>
                <a:ea typeface="Arial Unicode MS" pitchFamily="34" charset="-128"/>
                <a:cs typeface="Arial Unicode MS" pitchFamily="34" charset="-128"/>
              </a:defRPr>
            </a:lvl2pPr>
            <a:lvl3pPr marL="362720" lvl="2" indent="-207809" defTabSz="710326" eaLnBrk="1" hangingPunct="1">
              <a:buClr>
                <a:schemeClr val="tx2"/>
              </a:buClr>
              <a:buSzPct val="120000"/>
              <a:buFont typeface="Arial" charset="0"/>
              <a:buChar char="–"/>
              <a:defRPr sz="1600" baseline="0">
                <a:latin typeface="+mn-lt"/>
                <a:ea typeface="Arial Unicode MS" pitchFamily="34" charset="-128"/>
                <a:cs typeface="Arial Unicode MS" pitchFamily="34" charset="-128"/>
              </a:defRPr>
            </a:lvl3pPr>
            <a:lvl4pPr marL="487405" lvl="3" indent="-123425" defTabSz="710326" eaLnBrk="1" hangingPunct="1">
              <a:buClr>
                <a:schemeClr val="tx2"/>
              </a:buClr>
              <a:buSzPct val="100000"/>
              <a:buFont typeface="Arial" pitchFamily="34" charset="0"/>
              <a:buChar char="•"/>
              <a:defRPr sz="1600" baseline="0">
                <a:latin typeface="+mn-lt"/>
                <a:ea typeface="Arial Unicode MS" pitchFamily="34" charset="-128"/>
                <a:cs typeface="Arial Unicode MS" pitchFamily="34" charset="-128"/>
              </a:defRPr>
            </a:lvl4pPr>
            <a:lvl5pPr marL="594860" lvl="4" indent="-103274" defTabSz="710326" eaLnBrk="1" hangingPunct="1">
              <a:buClr>
                <a:schemeClr val="tx2"/>
              </a:buClr>
              <a:buSzPct val="89000"/>
              <a:buFont typeface="Arial" charset="0"/>
              <a:buChar char="-"/>
              <a:defRPr sz="1600" baseline="0">
                <a:latin typeface="+mn-lt"/>
                <a:ea typeface="Arial Unicode MS" pitchFamily="34" charset="-128"/>
                <a:cs typeface="Arial Unicode MS" pitchFamily="34" charset="-128"/>
              </a:defRPr>
            </a:lvl5pPr>
            <a:lvl6pPr marL="594860" indent="-103274" defTabSz="710326" fontAlgn="base">
              <a:spcBef>
                <a:spcPct val="0"/>
              </a:spcBef>
              <a:spcAft>
                <a:spcPct val="0"/>
              </a:spcAft>
              <a:buClr>
                <a:schemeClr val="tx2"/>
              </a:buClr>
              <a:buSzPct val="89000"/>
              <a:buFont typeface="Arial" charset="0"/>
              <a:buChar char="-"/>
              <a:defRPr sz="1269" baseline="0">
                <a:latin typeface="+mn-lt"/>
              </a:defRPr>
            </a:lvl6pPr>
            <a:lvl7pPr marL="594860" indent="-103274" defTabSz="710326" fontAlgn="base">
              <a:spcBef>
                <a:spcPct val="0"/>
              </a:spcBef>
              <a:spcAft>
                <a:spcPct val="0"/>
              </a:spcAft>
              <a:buClr>
                <a:schemeClr val="tx2"/>
              </a:buClr>
              <a:buSzPct val="89000"/>
              <a:buFont typeface="Arial" charset="0"/>
              <a:buChar char="-"/>
              <a:defRPr sz="1269" baseline="0">
                <a:latin typeface="+mn-lt"/>
              </a:defRPr>
            </a:lvl7pPr>
            <a:lvl8pPr marL="594860" indent="-103274" defTabSz="710326" fontAlgn="base">
              <a:spcBef>
                <a:spcPct val="0"/>
              </a:spcBef>
              <a:spcAft>
                <a:spcPct val="0"/>
              </a:spcAft>
              <a:buClr>
                <a:schemeClr val="tx2"/>
              </a:buClr>
              <a:buSzPct val="89000"/>
              <a:buFont typeface="Arial" charset="0"/>
              <a:buChar char="-"/>
              <a:defRPr sz="1269" baseline="0">
                <a:latin typeface="+mn-lt"/>
              </a:defRPr>
            </a:lvl8pPr>
            <a:lvl9pPr marL="594860" indent="-103274" defTabSz="710326" fontAlgn="base">
              <a:spcBef>
                <a:spcPct val="0"/>
              </a:spcBef>
              <a:spcAft>
                <a:spcPct val="0"/>
              </a:spcAft>
              <a:buClr>
                <a:schemeClr val="tx2"/>
              </a:buClr>
              <a:buSzPct val="89000"/>
              <a:buFont typeface="Arial" charset="0"/>
              <a:buChar char="-"/>
              <a:defRPr sz="1269" baseline="0">
                <a:latin typeface="+mn-lt"/>
              </a:defRPr>
            </a:lvl9pPr>
          </a:lstStyle>
          <a:p>
            <a:r>
              <a:rPr lang="fr-FR" sz="1400" b="1" dirty="0">
                <a:solidFill>
                  <a:schemeClr val="bg1"/>
                </a:solidFill>
              </a:rPr>
              <a:t>Importations</a:t>
            </a:r>
          </a:p>
        </p:txBody>
      </p:sp>
      <p:sp>
        <p:nvSpPr>
          <p:cNvPr id="48" name="TextBox 47">
            <a:extLst>
              <a:ext uri="{FF2B5EF4-FFF2-40B4-BE49-F238E27FC236}">
                <a16:creationId xmlns:a16="http://schemas.microsoft.com/office/drawing/2014/main" id="{173E64CB-022E-48CC-951F-D1B75A6C655A}"/>
              </a:ext>
            </a:extLst>
          </p:cNvPr>
          <p:cNvSpPr txBox="1"/>
          <p:nvPr/>
        </p:nvSpPr>
        <p:spPr>
          <a:xfrm>
            <a:off x="4135405" y="3028119"/>
            <a:ext cx="1810703" cy="2154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710326" eaLnBrk="1" hangingPunct="1">
              <a:buClr>
                <a:schemeClr val="tx2"/>
              </a:buClr>
              <a:defRPr sz="1600" baseline="0">
                <a:latin typeface="+mn-lt"/>
                <a:ea typeface="Arial Unicode MS" pitchFamily="34" charset="-128"/>
                <a:cs typeface="Arial Unicode MS" pitchFamily="34" charset="-128"/>
              </a:defRPr>
            </a:lvl1pPr>
            <a:lvl2pPr marL="153652" lvl="1" indent="-152393" defTabSz="710326" eaLnBrk="1" hangingPunct="1">
              <a:buClr>
                <a:schemeClr val="tx2"/>
              </a:buClr>
              <a:buSzPct val="125000"/>
              <a:buFont typeface="Arial" pitchFamily="34" charset="0"/>
              <a:buChar char="•"/>
              <a:defRPr sz="1600" baseline="0">
                <a:latin typeface="+mn-lt"/>
                <a:ea typeface="Arial Unicode MS" pitchFamily="34" charset="-128"/>
                <a:cs typeface="Arial Unicode MS" pitchFamily="34" charset="-128"/>
              </a:defRPr>
            </a:lvl2pPr>
            <a:lvl3pPr marL="362720" lvl="2" indent="-207809" defTabSz="710326" eaLnBrk="1" hangingPunct="1">
              <a:buClr>
                <a:schemeClr val="tx2"/>
              </a:buClr>
              <a:buSzPct val="120000"/>
              <a:buFont typeface="Arial" charset="0"/>
              <a:buChar char="–"/>
              <a:defRPr sz="1600" baseline="0">
                <a:latin typeface="+mn-lt"/>
                <a:ea typeface="Arial Unicode MS" pitchFamily="34" charset="-128"/>
                <a:cs typeface="Arial Unicode MS" pitchFamily="34" charset="-128"/>
              </a:defRPr>
            </a:lvl3pPr>
            <a:lvl4pPr marL="487405" lvl="3" indent="-123425" defTabSz="710326" eaLnBrk="1" hangingPunct="1">
              <a:buClr>
                <a:schemeClr val="tx2"/>
              </a:buClr>
              <a:buSzPct val="100000"/>
              <a:buFont typeface="Arial" pitchFamily="34" charset="0"/>
              <a:buChar char="•"/>
              <a:defRPr sz="1600" baseline="0">
                <a:latin typeface="+mn-lt"/>
                <a:ea typeface="Arial Unicode MS" pitchFamily="34" charset="-128"/>
                <a:cs typeface="Arial Unicode MS" pitchFamily="34" charset="-128"/>
              </a:defRPr>
            </a:lvl4pPr>
            <a:lvl5pPr marL="594860" lvl="4" indent="-103274" defTabSz="710326" eaLnBrk="1" hangingPunct="1">
              <a:buClr>
                <a:schemeClr val="tx2"/>
              </a:buClr>
              <a:buSzPct val="89000"/>
              <a:buFont typeface="Arial" charset="0"/>
              <a:buChar char="-"/>
              <a:defRPr sz="1600" baseline="0">
                <a:latin typeface="+mn-lt"/>
                <a:ea typeface="Arial Unicode MS" pitchFamily="34" charset="-128"/>
                <a:cs typeface="Arial Unicode MS" pitchFamily="34" charset="-128"/>
              </a:defRPr>
            </a:lvl5pPr>
            <a:lvl6pPr marL="594860" indent="-103274" defTabSz="710326" fontAlgn="base">
              <a:spcBef>
                <a:spcPct val="0"/>
              </a:spcBef>
              <a:spcAft>
                <a:spcPct val="0"/>
              </a:spcAft>
              <a:buClr>
                <a:schemeClr val="tx2"/>
              </a:buClr>
              <a:buSzPct val="89000"/>
              <a:buFont typeface="Arial" charset="0"/>
              <a:buChar char="-"/>
              <a:defRPr sz="1269" baseline="0">
                <a:latin typeface="+mn-lt"/>
              </a:defRPr>
            </a:lvl6pPr>
            <a:lvl7pPr marL="594860" indent="-103274" defTabSz="710326" fontAlgn="base">
              <a:spcBef>
                <a:spcPct val="0"/>
              </a:spcBef>
              <a:spcAft>
                <a:spcPct val="0"/>
              </a:spcAft>
              <a:buClr>
                <a:schemeClr val="tx2"/>
              </a:buClr>
              <a:buSzPct val="89000"/>
              <a:buFont typeface="Arial" charset="0"/>
              <a:buChar char="-"/>
              <a:defRPr sz="1269" baseline="0">
                <a:latin typeface="+mn-lt"/>
              </a:defRPr>
            </a:lvl7pPr>
            <a:lvl8pPr marL="594860" indent="-103274" defTabSz="710326" fontAlgn="base">
              <a:spcBef>
                <a:spcPct val="0"/>
              </a:spcBef>
              <a:spcAft>
                <a:spcPct val="0"/>
              </a:spcAft>
              <a:buClr>
                <a:schemeClr val="tx2"/>
              </a:buClr>
              <a:buSzPct val="89000"/>
              <a:buFont typeface="Arial" charset="0"/>
              <a:buChar char="-"/>
              <a:defRPr sz="1269" baseline="0">
                <a:latin typeface="+mn-lt"/>
              </a:defRPr>
            </a:lvl8pPr>
            <a:lvl9pPr marL="594860" indent="-103274" defTabSz="710326" fontAlgn="base">
              <a:spcBef>
                <a:spcPct val="0"/>
              </a:spcBef>
              <a:spcAft>
                <a:spcPct val="0"/>
              </a:spcAft>
              <a:buClr>
                <a:schemeClr val="tx2"/>
              </a:buClr>
              <a:buSzPct val="89000"/>
              <a:buFont typeface="Arial" charset="0"/>
              <a:buChar char="-"/>
              <a:defRPr sz="1269" baseline="0">
                <a:latin typeface="+mn-lt"/>
              </a:defRPr>
            </a:lvl9pPr>
          </a:lstStyle>
          <a:p>
            <a:pPr algn="ctr"/>
            <a:r>
              <a:rPr lang="fr-FR" sz="1400" b="1" dirty="0">
                <a:solidFill>
                  <a:schemeClr val="bg1"/>
                </a:solidFill>
              </a:rPr>
              <a:t>Marché domestique</a:t>
            </a:r>
          </a:p>
        </p:txBody>
      </p:sp>
      <p:sp>
        <p:nvSpPr>
          <p:cNvPr id="49" name="TextBox 48">
            <a:extLst>
              <a:ext uri="{FF2B5EF4-FFF2-40B4-BE49-F238E27FC236}">
                <a16:creationId xmlns:a16="http://schemas.microsoft.com/office/drawing/2014/main" id="{2873123A-B5D1-43AE-AC4C-6C450CA0E762}"/>
              </a:ext>
            </a:extLst>
          </p:cNvPr>
          <p:cNvSpPr txBox="1">
            <a:spLocks/>
          </p:cNvSpPr>
          <p:nvPr/>
        </p:nvSpPr>
        <p:spPr>
          <a:xfrm>
            <a:off x="5310993" y="1422538"/>
            <a:ext cx="1849701" cy="2154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710326" eaLnBrk="1" hangingPunct="1">
              <a:buClr>
                <a:schemeClr val="tx2"/>
              </a:buClr>
              <a:defRPr sz="1600" baseline="0">
                <a:latin typeface="+mn-lt"/>
                <a:ea typeface="Arial Unicode MS" pitchFamily="34" charset="-128"/>
                <a:cs typeface="Arial Unicode MS" pitchFamily="34" charset="-128"/>
              </a:defRPr>
            </a:lvl1pPr>
            <a:lvl2pPr marL="153652" lvl="1" indent="-152393" defTabSz="710326" eaLnBrk="1" hangingPunct="1">
              <a:buClr>
                <a:schemeClr val="tx2"/>
              </a:buClr>
              <a:buSzPct val="125000"/>
              <a:buFont typeface="Arial" pitchFamily="34" charset="0"/>
              <a:buChar char="•"/>
              <a:defRPr sz="1600" baseline="0">
                <a:latin typeface="+mn-lt"/>
                <a:ea typeface="Arial Unicode MS" pitchFamily="34" charset="-128"/>
                <a:cs typeface="Arial Unicode MS" pitchFamily="34" charset="-128"/>
              </a:defRPr>
            </a:lvl2pPr>
            <a:lvl3pPr marL="362720" lvl="2" indent="-207809" defTabSz="710326" eaLnBrk="1" hangingPunct="1">
              <a:buClr>
                <a:schemeClr val="tx2"/>
              </a:buClr>
              <a:buSzPct val="120000"/>
              <a:buFont typeface="Arial" charset="0"/>
              <a:buChar char="–"/>
              <a:defRPr sz="1600" baseline="0">
                <a:latin typeface="+mn-lt"/>
                <a:ea typeface="Arial Unicode MS" pitchFamily="34" charset="-128"/>
                <a:cs typeface="Arial Unicode MS" pitchFamily="34" charset="-128"/>
              </a:defRPr>
            </a:lvl3pPr>
            <a:lvl4pPr marL="487405" lvl="3" indent="-123425" defTabSz="710326" eaLnBrk="1" hangingPunct="1">
              <a:buClr>
                <a:schemeClr val="tx2"/>
              </a:buClr>
              <a:buSzPct val="100000"/>
              <a:buFont typeface="Arial" pitchFamily="34" charset="0"/>
              <a:buChar char="•"/>
              <a:defRPr sz="1600" baseline="0">
                <a:latin typeface="+mn-lt"/>
                <a:ea typeface="Arial Unicode MS" pitchFamily="34" charset="-128"/>
                <a:cs typeface="Arial Unicode MS" pitchFamily="34" charset="-128"/>
              </a:defRPr>
            </a:lvl4pPr>
            <a:lvl5pPr marL="594860" lvl="4" indent="-103274" defTabSz="710326" eaLnBrk="1" hangingPunct="1">
              <a:buClr>
                <a:schemeClr val="tx2"/>
              </a:buClr>
              <a:buSzPct val="89000"/>
              <a:buFont typeface="Arial" charset="0"/>
              <a:buChar char="-"/>
              <a:defRPr sz="1600" baseline="0">
                <a:latin typeface="+mn-lt"/>
                <a:ea typeface="Arial Unicode MS" pitchFamily="34" charset="-128"/>
                <a:cs typeface="Arial Unicode MS" pitchFamily="34" charset="-128"/>
              </a:defRPr>
            </a:lvl5pPr>
            <a:lvl6pPr marL="594860" indent="-103274" defTabSz="710326" fontAlgn="base">
              <a:spcBef>
                <a:spcPct val="0"/>
              </a:spcBef>
              <a:spcAft>
                <a:spcPct val="0"/>
              </a:spcAft>
              <a:buClr>
                <a:schemeClr val="tx2"/>
              </a:buClr>
              <a:buSzPct val="89000"/>
              <a:buFont typeface="Arial" charset="0"/>
              <a:buChar char="-"/>
              <a:defRPr sz="1269" baseline="0">
                <a:latin typeface="+mn-lt"/>
              </a:defRPr>
            </a:lvl6pPr>
            <a:lvl7pPr marL="594860" indent="-103274" defTabSz="710326" fontAlgn="base">
              <a:spcBef>
                <a:spcPct val="0"/>
              </a:spcBef>
              <a:spcAft>
                <a:spcPct val="0"/>
              </a:spcAft>
              <a:buClr>
                <a:schemeClr val="tx2"/>
              </a:buClr>
              <a:buSzPct val="89000"/>
              <a:buFont typeface="Arial" charset="0"/>
              <a:buChar char="-"/>
              <a:defRPr sz="1269" baseline="0">
                <a:latin typeface="+mn-lt"/>
              </a:defRPr>
            </a:lvl7pPr>
            <a:lvl8pPr marL="594860" indent="-103274" defTabSz="710326" fontAlgn="base">
              <a:spcBef>
                <a:spcPct val="0"/>
              </a:spcBef>
              <a:spcAft>
                <a:spcPct val="0"/>
              </a:spcAft>
              <a:buClr>
                <a:schemeClr val="tx2"/>
              </a:buClr>
              <a:buSzPct val="89000"/>
              <a:buFont typeface="Arial" charset="0"/>
              <a:buChar char="-"/>
              <a:defRPr sz="1269" baseline="0">
                <a:latin typeface="+mn-lt"/>
              </a:defRPr>
            </a:lvl8pPr>
            <a:lvl9pPr marL="594860" indent="-103274" defTabSz="710326" fontAlgn="base">
              <a:spcBef>
                <a:spcPct val="0"/>
              </a:spcBef>
              <a:spcAft>
                <a:spcPct val="0"/>
              </a:spcAft>
              <a:buClr>
                <a:schemeClr val="tx2"/>
              </a:buClr>
              <a:buSzPct val="89000"/>
              <a:buFont typeface="Arial" charset="0"/>
              <a:buChar char="-"/>
              <a:defRPr sz="1269" baseline="0">
                <a:latin typeface="+mn-lt"/>
              </a:defRPr>
            </a:lvl9pPr>
          </a:lstStyle>
          <a:p>
            <a:pPr algn="ctr"/>
            <a:r>
              <a:rPr lang="fr-FR" sz="1400" b="1" dirty="0">
                <a:solidFill>
                  <a:schemeClr val="accent2"/>
                </a:solidFill>
              </a:rPr>
              <a:t>Industrie française</a:t>
            </a:r>
          </a:p>
        </p:txBody>
      </p:sp>
      <p:sp>
        <p:nvSpPr>
          <p:cNvPr id="2" name="Title 1"/>
          <p:cNvSpPr>
            <a:spLocks noGrp="1"/>
          </p:cNvSpPr>
          <p:nvPr>
            <p:ph type="title"/>
            <p:custDataLst>
              <p:tags r:id="rId4"/>
            </p:custDataLst>
          </p:nvPr>
        </p:nvSpPr>
        <p:spPr>
          <a:xfrm>
            <a:off x="126206" y="148122"/>
            <a:ext cx="8776955" cy="92333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fr-FR" dirty="0">
                <a:solidFill>
                  <a:schemeClr val="accent3"/>
                </a:solidFill>
              </a:rPr>
              <a:t>A l’horizon </a:t>
            </a:r>
            <a:r>
              <a:rPr lang="fr-FR" b="1" dirty="0">
                <a:solidFill>
                  <a:schemeClr val="accent3"/>
                </a:solidFill>
              </a:rPr>
              <a:t>2030</a:t>
            </a:r>
            <a:r>
              <a:rPr lang="fr-FR" dirty="0">
                <a:solidFill>
                  <a:schemeClr val="accent3"/>
                </a:solidFill>
              </a:rPr>
              <a:t>, stimulée par les exportations d’équipements et de composants, la production de l’industrie française pourrait dépasser la taille du marché intérieur</a:t>
            </a:r>
          </a:p>
        </p:txBody>
      </p:sp>
      <p:graphicFrame>
        <p:nvGraphicFramePr>
          <p:cNvPr id="9" name="Object 8">
            <a:extLst>
              <a:ext uri="{FF2B5EF4-FFF2-40B4-BE49-F238E27FC236}">
                <a16:creationId xmlns:a16="http://schemas.microsoft.com/office/drawing/2014/main" id="{FDE3E688-8EED-439D-82DC-A391116FB781}"/>
              </a:ext>
            </a:extLst>
          </p:cNvPr>
          <p:cNvGraphicFramePr>
            <a:graphicFrameLocks/>
          </p:cNvGraphicFramePr>
          <p:nvPr>
            <p:custDataLst>
              <p:tags r:id="rId5"/>
            </p:custDataLst>
          </p:nvPr>
        </p:nvGraphicFramePr>
        <p:xfrm>
          <a:off x="3314700" y="3429000"/>
          <a:ext cx="1380971" cy="914400"/>
        </p:xfrm>
        <a:graphic>
          <a:graphicData uri="http://schemas.openxmlformats.org/presentationml/2006/ole">
            <mc:AlternateContent xmlns:mc="http://schemas.openxmlformats.org/markup-compatibility/2006">
              <mc:Choice xmlns:v="urn:schemas-microsoft-com:vml" Requires="v">
                <p:oleObj spid="_x0000_s131111" name="Chart" r:id="rId23" imgW="1380971" imgH="914400" progId="MSGraph.Chart.8">
                  <p:embed followColorScheme="full"/>
                </p:oleObj>
              </mc:Choice>
              <mc:Fallback>
                <p:oleObj name="Chart" r:id="rId23" imgW="1380971" imgH="914400" progId="MSGraph.Chart.8">
                  <p:embed followColorScheme="full"/>
                  <p:pic>
                    <p:nvPicPr>
                      <p:cNvPr id="9" name="Object 8">
                        <a:extLst>
                          <a:ext uri="{FF2B5EF4-FFF2-40B4-BE49-F238E27FC236}">
                            <a16:creationId xmlns:a16="http://schemas.microsoft.com/office/drawing/2014/main" id="{FDE3E688-8EED-439D-82DC-A391116FB781}"/>
                          </a:ext>
                        </a:extLst>
                      </p:cNvPr>
                      <p:cNvPicPr/>
                      <p:nvPr/>
                    </p:nvPicPr>
                    <p:blipFill>
                      <a:blip r:embed="rId24"/>
                      <a:stretch>
                        <a:fillRect/>
                      </a:stretch>
                    </p:blipFill>
                    <p:spPr>
                      <a:xfrm>
                        <a:off x="3314700" y="3429000"/>
                        <a:ext cx="1380971" cy="914400"/>
                      </a:xfrm>
                      <a:prstGeom prst="rect">
                        <a:avLst/>
                      </a:prstGeom>
                    </p:spPr>
                  </p:pic>
                </p:oleObj>
              </mc:Fallback>
            </mc:AlternateContent>
          </a:graphicData>
        </a:graphic>
      </p:graphicFrame>
      <p:sp>
        <p:nvSpPr>
          <p:cNvPr id="65" name="Text Placeholder 2">
            <a:extLst>
              <a:ext uri="{FF2B5EF4-FFF2-40B4-BE49-F238E27FC236}">
                <a16:creationId xmlns:a16="http://schemas.microsoft.com/office/drawing/2014/main" id="{AF3FA7D7-8763-48B0-9CE3-BD0C73441760}"/>
              </a:ext>
            </a:extLst>
          </p:cNvPr>
          <p:cNvSpPr>
            <a:spLocks noGrp="1"/>
          </p:cNvSpPr>
          <p:nvPr>
            <p:custDataLst>
              <p:tags r:id="rId6"/>
            </p:custDataLst>
          </p:nvPr>
        </p:nvSpPr>
        <p:spPr bwMode="gray">
          <a:xfrm>
            <a:off x="3579813" y="3529013"/>
            <a:ext cx="29051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ctr"/>
            <a:r>
              <a:rPr lang="fr-FR" altLang="en-US" dirty="0">
                <a:solidFill>
                  <a:schemeClr val="bg1"/>
                </a:solidFill>
                <a:sym typeface="+mn-lt"/>
              </a:rPr>
              <a:t>3,0</a:t>
            </a:r>
            <a:endParaRPr lang="fr-FR" dirty="0">
              <a:solidFill>
                <a:schemeClr val="bg1"/>
              </a:solidFill>
              <a:sym typeface="+mn-lt"/>
            </a:endParaRPr>
          </a:p>
        </p:txBody>
      </p:sp>
      <p:graphicFrame>
        <p:nvGraphicFramePr>
          <p:cNvPr id="67" name="Object 66">
            <a:extLst>
              <a:ext uri="{FF2B5EF4-FFF2-40B4-BE49-F238E27FC236}">
                <a16:creationId xmlns:a16="http://schemas.microsoft.com/office/drawing/2014/main" id="{8F66A599-7E92-4544-9A6F-2F54B4377B42}"/>
              </a:ext>
            </a:extLst>
          </p:cNvPr>
          <p:cNvGraphicFramePr>
            <a:graphicFrameLocks/>
          </p:cNvGraphicFramePr>
          <p:nvPr>
            <p:custDataLst>
              <p:tags r:id="rId7"/>
            </p:custDataLst>
          </p:nvPr>
        </p:nvGraphicFramePr>
        <p:xfrm>
          <a:off x="4800600" y="3429000"/>
          <a:ext cx="1380971" cy="914400"/>
        </p:xfrm>
        <a:graphic>
          <a:graphicData uri="http://schemas.openxmlformats.org/presentationml/2006/ole">
            <mc:AlternateContent xmlns:mc="http://schemas.openxmlformats.org/markup-compatibility/2006">
              <mc:Choice xmlns:v="urn:schemas-microsoft-com:vml" Requires="v">
                <p:oleObj spid="_x0000_s131112" name="Chart" r:id="rId25" imgW="1380971" imgH="914400" progId="MSGraph.Chart.8">
                  <p:embed followColorScheme="full"/>
                </p:oleObj>
              </mc:Choice>
              <mc:Fallback>
                <p:oleObj name="Chart" r:id="rId25" imgW="1380971" imgH="914400" progId="MSGraph.Chart.8">
                  <p:embed followColorScheme="full"/>
                  <p:pic>
                    <p:nvPicPr>
                      <p:cNvPr id="67" name="Object 66">
                        <a:extLst>
                          <a:ext uri="{FF2B5EF4-FFF2-40B4-BE49-F238E27FC236}">
                            <a16:creationId xmlns:a16="http://schemas.microsoft.com/office/drawing/2014/main" id="{8F66A599-7E92-4544-9A6F-2F54B4377B42}"/>
                          </a:ext>
                        </a:extLst>
                      </p:cNvPr>
                      <p:cNvPicPr/>
                      <p:nvPr/>
                    </p:nvPicPr>
                    <p:blipFill>
                      <a:blip r:embed="rId26"/>
                      <a:stretch>
                        <a:fillRect/>
                      </a:stretch>
                    </p:blipFill>
                    <p:spPr>
                      <a:xfrm>
                        <a:off x="4800600" y="3429000"/>
                        <a:ext cx="1380971" cy="914400"/>
                      </a:xfrm>
                      <a:prstGeom prst="rect">
                        <a:avLst/>
                      </a:prstGeom>
                    </p:spPr>
                  </p:pic>
                </p:oleObj>
              </mc:Fallback>
            </mc:AlternateContent>
          </a:graphicData>
        </a:graphic>
      </p:graphicFrame>
      <p:sp>
        <p:nvSpPr>
          <p:cNvPr id="69" name="Text Placeholder 2">
            <a:extLst>
              <a:ext uri="{FF2B5EF4-FFF2-40B4-BE49-F238E27FC236}">
                <a16:creationId xmlns:a16="http://schemas.microsoft.com/office/drawing/2014/main" id="{82328514-EB1D-4565-BA26-ACCD68B7358C}"/>
              </a:ext>
            </a:extLst>
          </p:cNvPr>
          <p:cNvSpPr>
            <a:spLocks noGrp="1"/>
          </p:cNvSpPr>
          <p:nvPr>
            <p:custDataLst>
              <p:tags r:id="rId8"/>
            </p:custDataLst>
          </p:nvPr>
        </p:nvSpPr>
        <p:spPr bwMode="gray">
          <a:xfrm>
            <a:off x="5051425" y="3362325"/>
            <a:ext cx="29051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ctr"/>
            <a:r>
              <a:rPr lang="fr-FR" altLang="en-US" dirty="0">
                <a:solidFill>
                  <a:schemeClr val="bg1"/>
                </a:solidFill>
                <a:sym typeface="+mn-lt"/>
              </a:rPr>
              <a:t>5,5</a:t>
            </a:r>
            <a:endParaRPr lang="fr-FR" dirty="0">
              <a:solidFill>
                <a:schemeClr val="bg1"/>
              </a:solidFill>
              <a:sym typeface="+mn-lt"/>
            </a:endParaRPr>
          </a:p>
        </p:txBody>
      </p:sp>
      <p:graphicFrame>
        <p:nvGraphicFramePr>
          <p:cNvPr id="74" name="Object 73">
            <a:extLst>
              <a:ext uri="{FF2B5EF4-FFF2-40B4-BE49-F238E27FC236}">
                <a16:creationId xmlns:a16="http://schemas.microsoft.com/office/drawing/2014/main" id="{EF6AC9BF-BCF4-4146-AB2A-BFC051119E5C}"/>
              </a:ext>
            </a:extLst>
          </p:cNvPr>
          <p:cNvGraphicFramePr>
            <a:graphicFrameLocks/>
          </p:cNvGraphicFramePr>
          <p:nvPr>
            <p:custDataLst>
              <p:tags r:id="rId9"/>
            </p:custDataLst>
          </p:nvPr>
        </p:nvGraphicFramePr>
        <p:xfrm>
          <a:off x="6438900" y="3429000"/>
          <a:ext cx="1380971" cy="914400"/>
        </p:xfrm>
        <a:graphic>
          <a:graphicData uri="http://schemas.openxmlformats.org/presentationml/2006/ole">
            <mc:AlternateContent xmlns:mc="http://schemas.openxmlformats.org/markup-compatibility/2006">
              <mc:Choice xmlns:v="urn:schemas-microsoft-com:vml" Requires="v">
                <p:oleObj spid="_x0000_s131113" name="Chart" r:id="rId27" imgW="1380971" imgH="914400" progId="MSGraph.Chart.8">
                  <p:embed followColorScheme="full"/>
                </p:oleObj>
              </mc:Choice>
              <mc:Fallback>
                <p:oleObj name="Chart" r:id="rId27" imgW="1380971" imgH="914400" progId="MSGraph.Chart.8">
                  <p:embed followColorScheme="full"/>
                  <p:pic>
                    <p:nvPicPr>
                      <p:cNvPr id="74" name="Object 73">
                        <a:extLst>
                          <a:ext uri="{FF2B5EF4-FFF2-40B4-BE49-F238E27FC236}">
                            <a16:creationId xmlns:a16="http://schemas.microsoft.com/office/drawing/2014/main" id="{EF6AC9BF-BCF4-4146-AB2A-BFC051119E5C}"/>
                          </a:ext>
                        </a:extLst>
                      </p:cNvPr>
                      <p:cNvPicPr/>
                      <p:nvPr/>
                    </p:nvPicPr>
                    <p:blipFill>
                      <a:blip r:embed="rId28"/>
                      <a:stretch>
                        <a:fillRect/>
                      </a:stretch>
                    </p:blipFill>
                    <p:spPr>
                      <a:xfrm>
                        <a:off x="6438900" y="3429000"/>
                        <a:ext cx="1380971" cy="914400"/>
                      </a:xfrm>
                      <a:prstGeom prst="rect">
                        <a:avLst/>
                      </a:prstGeom>
                    </p:spPr>
                  </p:pic>
                </p:oleObj>
              </mc:Fallback>
            </mc:AlternateContent>
          </a:graphicData>
        </a:graphic>
      </p:graphicFrame>
      <p:sp>
        <p:nvSpPr>
          <p:cNvPr id="78" name="Text Placeholder 2">
            <a:extLst>
              <a:ext uri="{FF2B5EF4-FFF2-40B4-BE49-F238E27FC236}">
                <a16:creationId xmlns:a16="http://schemas.microsoft.com/office/drawing/2014/main" id="{A8F82B5B-9B54-4BAD-B63B-30C762F42C4D}"/>
              </a:ext>
            </a:extLst>
          </p:cNvPr>
          <p:cNvSpPr>
            <a:spLocks noGrp="1"/>
          </p:cNvSpPr>
          <p:nvPr>
            <p:custDataLst>
              <p:tags r:id="rId10"/>
            </p:custDataLst>
          </p:nvPr>
        </p:nvSpPr>
        <p:spPr bwMode="gray">
          <a:xfrm>
            <a:off x="6704013" y="3295650"/>
            <a:ext cx="290513"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ctr"/>
            <a:r>
              <a:rPr lang="fr-FR" altLang="en-US" dirty="0">
                <a:solidFill>
                  <a:schemeClr val="bg1"/>
                </a:solidFill>
                <a:sym typeface="+mn-lt"/>
              </a:rPr>
              <a:t>6,5</a:t>
            </a:r>
            <a:endParaRPr lang="fr-FR" dirty="0">
              <a:solidFill>
                <a:schemeClr val="bg1"/>
              </a:solidFill>
              <a:sym typeface="+mn-lt"/>
            </a:endParaRPr>
          </a:p>
        </p:txBody>
      </p:sp>
      <p:grpSp>
        <p:nvGrpSpPr>
          <p:cNvPr id="82" name="CustomIcon">
            <a:extLst>
              <a:ext uri="{FF2B5EF4-FFF2-40B4-BE49-F238E27FC236}">
                <a16:creationId xmlns:a16="http://schemas.microsoft.com/office/drawing/2014/main" id="{FAB30814-81F6-486B-9581-1BC14189330E}"/>
              </a:ext>
            </a:extLst>
          </p:cNvPr>
          <p:cNvGrpSpPr>
            <a:grpSpLocks noChangeAspect="1"/>
          </p:cNvGrpSpPr>
          <p:nvPr>
            <p:custDataLst>
              <p:tags r:id="rId11"/>
            </p:custDataLst>
          </p:nvPr>
        </p:nvGrpSpPr>
        <p:grpSpPr>
          <a:xfrm>
            <a:off x="3076300" y="3680588"/>
            <a:ext cx="246657" cy="246066"/>
            <a:chOff x="0" y="0"/>
            <a:chExt cx="4638675" cy="4627563"/>
          </a:xfrm>
          <a:solidFill>
            <a:schemeClr val="bg1"/>
          </a:solidFill>
        </p:grpSpPr>
        <p:sp>
          <p:nvSpPr>
            <p:cNvPr id="21" name="Freeform 11">
              <a:extLst>
                <a:ext uri="{FF2B5EF4-FFF2-40B4-BE49-F238E27FC236}">
                  <a16:creationId xmlns:a16="http://schemas.microsoft.com/office/drawing/2014/main" id="{4B2EBA88-C141-4B19-BD3C-23A7D5014D38}"/>
                </a:ext>
              </a:extLst>
            </p:cNvPr>
            <p:cNvSpPr>
              <a:spLocks/>
            </p:cNvSpPr>
            <p:nvPr/>
          </p:nvSpPr>
          <p:spPr bwMode="auto">
            <a:xfrm>
              <a:off x="1797050" y="0"/>
              <a:ext cx="2841625" cy="2849563"/>
            </a:xfrm>
            <a:custGeom>
              <a:avLst/>
              <a:gdLst>
                <a:gd name="T0" fmla="*/ 1673 w 1960"/>
                <a:gd name="T1" fmla="*/ 287 h 1963"/>
                <a:gd name="T2" fmla="*/ 978 w 1960"/>
                <a:gd name="T3" fmla="*/ 0 h 1963"/>
                <a:gd name="T4" fmla="*/ 531 w 1960"/>
                <a:gd name="T5" fmla="*/ 107 h 1963"/>
                <a:gd name="T6" fmla="*/ 500 w 1960"/>
                <a:gd name="T7" fmla="*/ 202 h 1963"/>
                <a:gd name="T8" fmla="*/ 595 w 1960"/>
                <a:gd name="T9" fmla="*/ 232 h 1963"/>
                <a:gd name="T10" fmla="*/ 978 w 1960"/>
                <a:gd name="T11" fmla="*/ 140 h 1963"/>
                <a:gd name="T12" fmla="*/ 1820 w 1960"/>
                <a:gd name="T13" fmla="*/ 981 h 1963"/>
                <a:gd name="T14" fmla="*/ 978 w 1960"/>
                <a:gd name="T15" fmla="*/ 1823 h 1963"/>
                <a:gd name="T16" fmla="*/ 143 w 1960"/>
                <a:gd name="T17" fmla="*/ 1085 h 1963"/>
                <a:gd name="T18" fmla="*/ 65 w 1960"/>
                <a:gd name="T19" fmla="*/ 1024 h 1963"/>
                <a:gd name="T20" fmla="*/ 4 w 1960"/>
                <a:gd name="T21" fmla="*/ 1102 h 1963"/>
                <a:gd name="T22" fmla="*/ 978 w 1960"/>
                <a:gd name="T23" fmla="*/ 1963 h 1963"/>
                <a:gd name="T24" fmla="*/ 1673 w 1960"/>
                <a:gd name="T25" fmla="*/ 1675 h 1963"/>
                <a:gd name="T26" fmla="*/ 1960 w 1960"/>
                <a:gd name="T27" fmla="*/ 981 h 1963"/>
                <a:gd name="T28" fmla="*/ 1673 w 1960"/>
                <a:gd name="T29" fmla="*/ 287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0" h="1963">
                  <a:moveTo>
                    <a:pt x="1673" y="287"/>
                  </a:moveTo>
                  <a:cubicBezTo>
                    <a:pt x="1487" y="102"/>
                    <a:pt x="1241" y="0"/>
                    <a:pt x="978" y="0"/>
                  </a:cubicBezTo>
                  <a:cubicBezTo>
                    <a:pt x="823" y="0"/>
                    <a:pt x="668" y="37"/>
                    <a:pt x="531" y="107"/>
                  </a:cubicBezTo>
                  <a:cubicBezTo>
                    <a:pt x="496" y="125"/>
                    <a:pt x="483" y="167"/>
                    <a:pt x="500" y="202"/>
                  </a:cubicBezTo>
                  <a:cubicBezTo>
                    <a:pt x="518" y="236"/>
                    <a:pt x="560" y="250"/>
                    <a:pt x="595" y="232"/>
                  </a:cubicBezTo>
                  <a:cubicBezTo>
                    <a:pt x="714" y="171"/>
                    <a:pt x="843" y="140"/>
                    <a:pt x="978" y="140"/>
                  </a:cubicBezTo>
                  <a:cubicBezTo>
                    <a:pt x="1442" y="140"/>
                    <a:pt x="1820" y="517"/>
                    <a:pt x="1820" y="981"/>
                  </a:cubicBezTo>
                  <a:cubicBezTo>
                    <a:pt x="1820" y="1445"/>
                    <a:pt x="1442" y="1823"/>
                    <a:pt x="978" y="1823"/>
                  </a:cubicBezTo>
                  <a:cubicBezTo>
                    <a:pt x="554" y="1823"/>
                    <a:pt x="195" y="1505"/>
                    <a:pt x="143" y="1085"/>
                  </a:cubicBezTo>
                  <a:cubicBezTo>
                    <a:pt x="139" y="1046"/>
                    <a:pt x="104" y="1019"/>
                    <a:pt x="65" y="1024"/>
                  </a:cubicBezTo>
                  <a:cubicBezTo>
                    <a:pt x="27" y="1028"/>
                    <a:pt x="0" y="1063"/>
                    <a:pt x="4" y="1102"/>
                  </a:cubicBezTo>
                  <a:cubicBezTo>
                    <a:pt x="64" y="1593"/>
                    <a:pt x="483" y="1963"/>
                    <a:pt x="978" y="1963"/>
                  </a:cubicBezTo>
                  <a:cubicBezTo>
                    <a:pt x="1241" y="1963"/>
                    <a:pt x="1487" y="1861"/>
                    <a:pt x="1673" y="1675"/>
                  </a:cubicBezTo>
                  <a:cubicBezTo>
                    <a:pt x="1858" y="1490"/>
                    <a:pt x="1960" y="1243"/>
                    <a:pt x="1960" y="981"/>
                  </a:cubicBezTo>
                  <a:cubicBezTo>
                    <a:pt x="1960" y="719"/>
                    <a:pt x="1858" y="472"/>
                    <a:pt x="1673" y="287"/>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2" name="Freeform 12">
              <a:extLst>
                <a:ext uri="{FF2B5EF4-FFF2-40B4-BE49-F238E27FC236}">
                  <a16:creationId xmlns:a16="http://schemas.microsoft.com/office/drawing/2014/main" id="{B95611A3-8CB8-460F-AAAE-4F659005BD61}"/>
                </a:ext>
              </a:extLst>
            </p:cNvPr>
            <p:cNvSpPr>
              <a:spLocks/>
            </p:cNvSpPr>
            <p:nvPr/>
          </p:nvSpPr>
          <p:spPr bwMode="auto">
            <a:xfrm>
              <a:off x="1770063" y="120650"/>
              <a:ext cx="203200" cy="400050"/>
            </a:xfrm>
            <a:custGeom>
              <a:avLst/>
              <a:gdLst>
                <a:gd name="T0" fmla="*/ 70 w 140"/>
                <a:gd name="T1" fmla="*/ 276 h 276"/>
                <a:gd name="T2" fmla="*/ 140 w 140"/>
                <a:gd name="T3" fmla="*/ 206 h 276"/>
                <a:gd name="T4" fmla="*/ 140 w 140"/>
                <a:gd name="T5" fmla="*/ 70 h 276"/>
                <a:gd name="T6" fmla="*/ 70 w 140"/>
                <a:gd name="T7" fmla="*/ 0 h 276"/>
                <a:gd name="T8" fmla="*/ 0 w 140"/>
                <a:gd name="T9" fmla="*/ 70 h 276"/>
                <a:gd name="T10" fmla="*/ 0 w 140"/>
                <a:gd name="T11" fmla="*/ 206 h 276"/>
                <a:gd name="T12" fmla="*/ 70 w 140"/>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40" h="276">
                  <a:moveTo>
                    <a:pt x="70" y="276"/>
                  </a:moveTo>
                  <a:cubicBezTo>
                    <a:pt x="109" y="276"/>
                    <a:pt x="140" y="244"/>
                    <a:pt x="140" y="206"/>
                  </a:cubicBezTo>
                  <a:cubicBezTo>
                    <a:pt x="140" y="70"/>
                    <a:pt x="140" y="70"/>
                    <a:pt x="140" y="70"/>
                  </a:cubicBezTo>
                  <a:cubicBezTo>
                    <a:pt x="140" y="31"/>
                    <a:pt x="109" y="0"/>
                    <a:pt x="70" y="0"/>
                  </a:cubicBezTo>
                  <a:cubicBezTo>
                    <a:pt x="31" y="0"/>
                    <a:pt x="0" y="31"/>
                    <a:pt x="0" y="70"/>
                  </a:cubicBezTo>
                  <a:cubicBezTo>
                    <a:pt x="0" y="206"/>
                    <a:pt x="0" y="206"/>
                    <a:pt x="0" y="206"/>
                  </a:cubicBezTo>
                  <a:cubicBezTo>
                    <a:pt x="0" y="244"/>
                    <a:pt x="31" y="276"/>
                    <a:pt x="70" y="27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3" name="Freeform 13">
              <a:extLst>
                <a:ext uri="{FF2B5EF4-FFF2-40B4-BE49-F238E27FC236}">
                  <a16:creationId xmlns:a16="http://schemas.microsoft.com/office/drawing/2014/main" id="{7EAD44DC-9590-4218-B348-AB4D9E677DC3}"/>
                </a:ext>
              </a:extLst>
            </p:cNvPr>
            <p:cNvSpPr>
              <a:spLocks/>
            </p:cNvSpPr>
            <p:nvPr/>
          </p:nvSpPr>
          <p:spPr bwMode="auto">
            <a:xfrm>
              <a:off x="1770063" y="852488"/>
              <a:ext cx="203200" cy="400050"/>
            </a:xfrm>
            <a:custGeom>
              <a:avLst/>
              <a:gdLst>
                <a:gd name="T0" fmla="*/ 70 w 140"/>
                <a:gd name="T1" fmla="*/ 276 h 276"/>
                <a:gd name="T2" fmla="*/ 140 w 140"/>
                <a:gd name="T3" fmla="*/ 206 h 276"/>
                <a:gd name="T4" fmla="*/ 140 w 140"/>
                <a:gd name="T5" fmla="*/ 70 h 276"/>
                <a:gd name="T6" fmla="*/ 70 w 140"/>
                <a:gd name="T7" fmla="*/ 0 h 276"/>
                <a:gd name="T8" fmla="*/ 0 w 140"/>
                <a:gd name="T9" fmla="*/ 70 h 276"/>
                <a:gd name="T10" fmla="*/ 0 w 140"/>
                <a:gd name="T11" fmla="*/ 206 h 276"/>
                <a:gd name="T12" fmla="*/ 70 w 140"/>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40" h="276">
                  <a:moveTo>
                    <a:pt x="70" y="276"/>
                  </a:moveTo>
                  <a:cubicBezTo>
                    <a:pt x="109" y="276"/>
                    <a:pt x="140" y="245"/>
                    <a:pt x="140" y="206"/>
                  </a:cubicBezTo>
                  <a:cubicBezTo>
                    <a:pt x="140" y="70"/>
                    <a:pt x="140" y="70"/>
                    <a:pt x="140" y="70"/>
                  </a:cubicBezTo>
                  <a:cubicBezTo>
                    <a:pt x="140" y="31"/>
                    <a:pt x="109" y="0"/>
                    <a:pt x="70" y="0"/>
                  </a:cubicBezTo>
                  <a:cubicBezTo>
                    <a:pt x="31" y="0"/>
                    <a:pt x="0" y="31"/>
                    <a:pt x="0" y="70"/>
                  </a:cubicBezTo>
                  <a:cubicBezTo>
                    <a:pt x="0" y="206"/>
                    <a:pt x="0" y="206"/>
                    <a:pt x="0" y="206"/>
                  </a:cubicBezTo>
                  <a:cubicBezTo>
                    <a:pt x="0" y="245"/>
                    <a:pt x="31" y="276"/>
                    <a:pt x="70" y="27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4" name="Freeform 14">
              <a:extLst>
                <a:ext uri="{FF2B5EF4-FFF2-40B4-BE49-F238E27FC236}">
                  <a16:creationId xmlns:a16="http://schemas.microsoft.com/office/drawing/2014/main" id="{D3889CD8-1488-4186-B8A5-AEC993D13A90}"/>
                </a:ext>
              </a:extLst>
            </p:cNvPr>
            <p:cNvSpPr>
              <a:spLocks/>
            </p:cNvSpPr>
            <p:nvPr/>
          </p:nvSpPr>
          <p:spPr bwMode="auto">
            <a:xfrm>
              <a:off x="2046288" y="592138"/>
              <a:ext cx="377825" cy="203200"/>
            </a:xfrm>
            <a:custGeom>
              <a:avLst/>
              <a:gdLst>
                <a:gd name="T0" fmla="*/ 70 w 260"/>
                <a:gd name="T1" fmla="*/ 140 h 140"/>
                <a:gd name="T2" fmla="*/ 190 w 260"/>
                <a:gd name="T3" fmla="*/ 140 h 140"/>
                <a:gd name="T4" fmla="*/ 260 w 260"/>
                <a:gd name="T5" fmla="*/ 70 h 140"/>
                <a:gd name="T6" fmla="*/ 190 w 260"/>
                <a:gd name="T7" fmla="*/ 0 h 140"/>
                <a:gd name="T8" fmla="*/ 70 w 260"/>
                <a:gd name="T9" fmla="*/ 0 h 140"/>
                <a:gd name="T10" fmla="*/ 0 w 260"/>
                <a:gd name="T11" fmla="*/ 70 h 140"/>
                <a:gd name="T12" fmla="*/ 70 w 260"/>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260" h="140">
                  <a:moveTo>
                    <a:pt x="70" y="140"/>
                  </a:moveTo>
                  <a:cubicBezTo>
                    <a:pt x="190" y="140"/>
                    <a:pt x="190" y="140"/>
                    <a:pt x="190" y="140"/>
                  </a:cubicBezTo>
                  <a:cubicBezTo>
                    <a:pt x="228" y="140"/>
                    <a:pt x="260" y="109"/>
                    <a:pt x="260" y="70"/>
                  </a:cubicBezTo>
                  <a:cubicBezTo>
                    <a:pt x="260" y="32"/>
                    <a:pt x="228" y="0"/>
                    <a:pt x="190" y="0"/>
                  </a:cubicBezTo>
                  <a:cubicBezTo>
                    <a:pt x="70" y="0"/>
                    <a:pt x="70" y="0"/>
                    <a:pt x="70" y="0"/>
                  </a:cubicBezTo>
                  <a:cubicBezTo>
                    <a:pt x="31" y="0"/>
                    <a:pt x="0" y="32"/>
                    <a:pt x="0" y="70"/>
                  </a:cubicBezTo>
                  <a:cubicBezTo>
                    <a:pt x="0" y="109"/>
                    <a:pt x="31" y="140"/>
                    <a:pt x="70"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6" name="Freeform 15">
              <a:extLst>
                <a:ext uri="{FF2B5EF4-FFF2-40B4-BE49-F238E27FC236}">
                  <a16:creationId xmlns:a16="http://schemas.microsoft.com/office/drawing/2014/main" id="{35ADCE86-4194-4CAD-A817-112B540562B9}"/>
                </a:ext>
              </a:extLst>
            </p:cNvPr>
            <p:cNvSpPr>
              <a:spLocks/>
            </p:cNvSpPr>
            <p:nvPr/>
          </p:nvSpPr>
          <p:spPr bwMode="auto">
            <a:xfrm>
              <a:off x="1298575" y="592138"/>
              <a:ext cx="376238" cy="203200"/>
            </a:xfrm>
            <a:custGeom>
              <a:avLst/>
              <a:gdLst>
                <a:gd name="T0" fmla="*/ 70 w 259"/>
                <a:gd name="T1" fmla="*/ 140 h 140"/>
                <a:gd name="T2" fmla="*/ 189 w 259"/>
                <a:gd name="T3" fmla="*/ 140 h 140"/>
                <a:gd name="T4" fmla="*/ 259 w 259"/>
                <a:gd name="T5" fmla="*/ 70 h 140"/>
                <a:gd name="T6" fmla="*/ 189 w 259"/>
                <a:gd name="T7" fmla="*/ 0 h 140"/>
                <a:gd name="T8" fmla="*/ 70 w 259"/>
                <a:gd name="T9" fmla="*/ 0 h 140"/>
                <a:gd name="T10" fmla="*/ 0 w 259"/>
                <a:gd name="T11" fmla="*/ 70 h 140"/>
                <a:gd name="T12" fmla="*/ 70 w 259"/>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259" h="140">
                  <a:moveTo>
                    <a:pt x="70" y="140"/>
                  </a:moveTo>
                  <a:cubicBezTo>
                    <a:pt x="189" y="140"/>
                    <a:pt x="189" y="140"/>
                    <a:pt x="189" y="140"/>
                  </a:cubicBezTo>
                  <a:cubicBezTo>
                    <a:pt x="228" y="140"/>
                    <a:pt x="259" y="109"/>
                    <a:pt x="259" y="70"/>
                  </a:cubicBezTo>
                  <a:cubicBezTo>
                    <a:pt x="259" y="32"/>
                    <a:pt x="228" y="0"/>
                    <a:pt x="189" y="0"/>
                  </a:cubicBezTo>
                  <a:cubicBezTo>
                    <a:pt x="70" y="0"/>
                    <a:pt x="70" y="0"/>
                    <a:pt x="70" y="0"/>
                  </a:cubicBezTo>
                  <a:cubicBezTo>
                    <a:pt x="31" y="0"/>
                    <a:pt x="0" y="32"/>
                    <a:pt x="0" y="70"/>
                  </a:cubicBezTo>
                  <a:cubicBezTo>
                    <a:pt x="0" y="109"/>
                    <a:pt x="31" y="140"/>
                    <a:pt x="70"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80" name="Freeform 16">
              <a:extLst>
                <a:ext uri="{FF2B5EF4-FFF2-40B4-BE49-F238E27FC236}">
                  <a16:creationId xmlns:a16="http://schemas.microsoft.com/office/drawing/2014/main" id="{C6CEF7E9-7CF8-4E6C-B859-4E6D6AF0271F}"/>
                </a:ext>
              </a:extLst>
            </p:cNvPr>
            <p:cNvSpPr>
              <a:spLocks noEditPoints="1"/>
            </p:cNvSpPr>
            <p:nvPr/>
          </p:nvSpPr>
          <p:spPr bwMode="auto">
            <a:xfrm>
              <a:off x="0" y="2084388"/>
              <a:ext cx="4035425" cy="2543175"/>
            </a:xfrm>
            <a:custGeom>
              <a:avLst/>
              <a:gdLst>
                <a:gd name="T0" fmla="*/ 2564 w 2784"/>
                <a:gd name="T1" fmla="*/ 1312 h 1752"/>
                <a:gd name="T2" fmla="*/ 1742 w 2784"/>
                <a:gd name="T3" fmla="*/ 1310 h 1752"/>
                <a:gd name="T4" fmla="*/ 1662 w 2784"/>
                <a:gd name="T5" fmla="*/ 1229 h 1752"/>
                <a:gd name="T6" fmla="*/ 1762 w 2784"/>
                <a:gd name="T7" fmla="*/ 1129 h 1752"/>
                <a:gd name="T8" fmla="*/ 1763 w 2784"/>
                <a:gd name="T9" fmla="*/ 1129 h 1752"/>
                <a:gd name="T10" fmla="*/ 1769 w 2784"/>
                <a:gd name="T11" fmla="*/ 835 h 1752"/>
                <a:gd name="T12" fmla="*/ 1767 w 2784"/>
                <a:gd name="T13" fmla="*/ 833 h 1752"/>
                <a:gd name="T14" fmla="*/ 1764 w 2784"/>
                <a:gd name="T15" fmla="*/ 830 h 1752"/>
                <a:gd name="T16" fmla="*/ 1764 w 2784"/>
                <a:gd name="T17" fmla="*/ 830 h 1752"/>
                <a:gd name="T18" fmla="*/ 1164 w 2784"/>
                <a:gd name="T19" fmla="*/ 227 h 1752"/>
                <a:gd name="T20" fmla="*/ 1115 w 2784"/>
                <a:gd name="T21" fmla="*/ 207 h 1752"/>
                <a:gd name="T22" fmla="*/ 556 w 2784"/>
                <a:gd name="T23" fmla="*/ 205 h 1752"/>
                <a:gd name="T24" fmla="*/ 556 w 2784"/>
                <a:gd name="T25" fmla="*/ 70 h 1752"/>
                <a:gd name="T26" fmla="*/ 486 w 2784"/>
                <a:gd name="T27" fmla="*/ 0 h 1752"/>
                <a:gd name="T28" fmla="*/ 70 w 2784"/>
                <a:gd name="T29" fmla="*/ 0 h 1752"/>
                <a:gd name="T30" fmla="*/ 0 w 2784"/>
                <a:gd name="T31" fmla="*/ 70 h 1752"/>
                <a:gd name="T32" fmla="*/ 0 w 2784"/>
                <a:gd name="T33" fmla="*/ 1313 h 1752"/>
                <a:gd name="T34" fmla="*/ 70 w 2784"/>
                <a:gd name="T35" fmla="*/ 1383 h 1752"/>
                <a:gd name="T36" fmla="*/ 486 w 2784"/>
                <a:gd name="T37" fmla="*/ 1383 h 1752"/>
                <a:gd name="T38" fmla="*/ 556 w 2784"/>
                <a:gd name="T39" fmla="*/ 1313 h 1752"/>
                <a:gd name="T40" fmla="*/ 556 w 2784"/>
                <a:gd name="T41" fmla="*/ 1185 h 1752"/>
                <a:gd name="T42" fmla="*/ 1476 w 2784"/>
                <a:gd name="T43" fmla="*/ 1740 h 1752"/>
                <a:gd name="T44" fmla="*/ 1513 w 2784"/>
                <a:gd name="T45" fmla="*/ 1750 h 1752"/>
                <a:gd name="T46" fmla="*/ 2713 w 2784"/>
                <a:gd name="T47" fmla="*/ 1752 h 1752"/>
                <a:gd name="T48" fmla="*/ 2714 w 2784"/>
                <a:gd name="T49" fmla="*/ 1752 h 1752"/>
                <a:gd name="T50" fmla="*/ 2784 w 2784"/>
                <a:gd name="T51" fmla="*/ 1683 h 1752"/>
                <a:gd name="T52" fmla="*/ 2784 w 2784"/>
                <a:gd name="T53" fmla="*/ 1532 h 1752"/>
                <a:gd name="T54" fmla="*/ 2720 w 2784"/>
                <a:gd name="T55" fmla="*/ 1377 h 1752"/>
                <a:gd name="T56" fmla="*/ 2564 w 2784"/>
                <a:gd name="T57" fmla="*/ 1312 h 1752"/>
                <a:gd name="T58" fmla="*/ 416 w 2784"/>
                <a:gd name="T59" fmla="*/ 1243 h 1752"/>
                <a:gd name="T60" fmla="*/ 140 w 2784"/>
                <a:gd name="T61" fmla="*/ 1243 h 1752"/>
                <a:gd name="T62" fmla="*/ 140 w 2784"/>
                <a:gd name="T63" fmla="*/ 140 h 1752"/>
                <a:gd name="T64" fmla="*/ 416 w 2784"/>
                <a:gd name="T65" fmla="*/ 140 h 1752"/>
                <a:gd name="T66" fmla="*/ 416 w 2784"/>
                <a:gd name="T67" fmla="*/ 1243 h 1752"/>
                <a:gd name="T68" fmla="*/ 2644 w 2784"/>
                <a:gd name="T69" fmla="*/ 1612 h 1752"/>
                <a:gd name="T70" fmla="*/ 1531 w 2784"/>
                <a:gd name="T71" fmla="*/ 1610 h 1752"/>
                <a:gd name="T72" fmla="*/ 556 w 2784"/>
                <a:gd name="T73" fmla="*/ 1021 h 1752"/>
                <a:gd name="T74" fmla="*/ 556 w 2784"/>
                <a:gd name="T75" fmla="*/ 345 h 1752"/>
                <a:gd name="T76" fmla="*/ 1085 w 2784"/>
                <a:gd name="T77" fmla="*/ 347 h 1752"/>
                <a:gd name="T78" fmla="*/ 1664 w 2784"/>
                <a:gd name="T79" fmla="*/ 928 h 1752"/>
                <a:gd name="T80" fmla="*/ 1664 w 2784"/>
                <a:gd name="T81" fmla="*/ 928 h 1752"/>
                <a:gd name="T82" fmla="*/ 1665 w 2784"/>
                <a:gd name="T83" fmla="*/ 929 h 1752"/>
                <a:gd name="T84" fmla="*/ 1664 w 2784"/>
                <a:gd name="T85" fmla="*/ 1029 h 1752"/>
                <a:gd name="T86" fmla="*/ 1664 w 2784"/>
                <a:gd name="T87" fmla="*/ 1030 h 1752"/>
                <a:gd name="T88" fmla="*/ 1563 w 2784"/>
                <a:gd name="T89" fmla="*/ 1130 h 1752"/>
                <a:gd name="T90" fmla="*/ 1263 w 2784"/>
                <a:gd name="T91" fmla="*/ 828 h 1752"/>
                <a:gd name="T92" fmla="*/ 1164 w 2784"/>
                <a:gd name="T93" fmla="*/ 828 h 1752"/>
                <a:gd name="T94" fmla="*/ 1164 w 2784"/>
                <a:gd name="T95" fmla="*/ 927 h 1752"/>
                <a:gd name="T96" fmla="*/ 1513 w 2784"/>
                <a:gd name="T97" fmla="*/ 1278 h 1752"/>
                <a:gd name="T98" fmla="*/ 1515 w 2784"/>
                <a:gd name="T99" fmla="*/ 1280 h 1752"/>
                <a:gd name="T100" fmla="*/ 1663 w 2784"/>
                <a:gd name="T101" fmla="*/ 1429 h 1752"/>
                <a:gd name="T102" fmla="*/ 1713 w 2784"/>
                <a:gd name="T103" fmla="*/ 1450 h 1752"/>
                <a:gd name="T104" fmla="*/ 2564 w 2784"/>
                <a:gd name="T105" fmla="*/ 1452 h 1752"/>
                <a:gd name="T106" fmla="*/ 2621 w 2784"/>
                <a:gd name="T107" fmla="*/ 1475 h 1752"/>
                <a:gd name="T108" fmla="*/ 2644 w 2784"/>
                <a:gd name="T109" fmla="*/ 1532 h 1752"/>
                <a:gd name="T110" fmla="*/ 2644 w 2784"/>
                <a:gd name="T111" fmla="*/ 1612 h 1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4" h="1752">
                  <a:moveTo>
                    <a:pt x="2564" y="1312"/>
                  </a:moveTo>
                  <a:cubicBezTo>
                    <a:pt x="1742" y="1310"/>
                    <a:pt x="1742" y="1310"/>
                    <a:pt x="1742" y="1310"/>
                  </a:cubicBezTo>
                  <a:cubicBezTo>
                    <a:pt x="1662" y="1229"/>
                    <a:pt x="1662" y="1229"/>
                    <a:pt x="1662" y="1229"/>
                  </a:cubicBezTo>
                  <a:cubicBezTo>
                    <a:pt x="1762" y="1129"/>
                    <a:pt x="1762" y="1129"/>
                    <a:pt x="1762" y="1129"/>
                  </a:cubicBezTo>
                  <a:cubicBezTo>
                    <a:pt x="1763" y="1129"/>
                    <a:pt x="1763" y="1129"/>
                    <a:pt x="1763" y="1129"/>
                  </a:cubicBezTo>
                  <a:cubicBezTo>
                    <a:pt x="1844" y="1048"/>
                    <a:pt x="1846" y="918"/>
                    <a:pt x="1769" y="835"/>
                  </a:cubicBezTo>
                  <a:cubicBezTo>
                    <a:pt x="1768" y="834"/>
                    <a:pt x="1768" y="834"/>
                    <a:pt x="1767" y="833"/>
                  </a:cubicBezTo>
                  <a:cubicBezTo>
                    <a:pt x="1766" y="832"/>
                    <a:pt x="1765" y="831"/>
                    <a:pt x="1764" y="830"/>
                  </a:cubicBezTo>
                  <a:cubicBezTo>
                    <a:pt x="1764" y="830"/>
                    <a:pt x="1764" y="830"/>
                    <a:pt x="1764" y="830"/>
                  </a:cubicBezTo>
                  <a:cubicBezTo>
                    <a:pt x="1164" y="227"/>
                    <a:pt x="1164" y="227"/>
                    <a:pt x="1164" y="227"/>
                  </a:cubicBezTo>
                  <a:cubicBezTo>
                    <a:pt x="1151" y="214"/>
                    <a:pt x="1133" y="207"/>
                    <a:pt x="1115" y="207"/>
                  </a:cubicBezTo>
                  <a:cubicBezTo>
                    <a:pt x="556" y="205"/>
                    <a:pt x="556" y="205"/>
                    <a:pt x="556" y="205"/>
                  </a:cubicBezTo>
                  <a:cubicBezTo>
                    <a:pt x="556" y="70"/>
                    <a:pt x="556" y="70"/>
                    <a:pt x="556" y="70"/>
                  </a:cubicBezTo>
                  <a:cubicBezTo>
                    <a:pt x="556" y="31"/>
                    <a:pt x="525" y="0"/>
                    <a:pt x="486" y="0"/>
                  </a:cubicBezTo>
                  <a:cubicBezTo>
                    <a:pt x="70" y="0"/>
                    <a:pt x="70" y="0"/>
                    <a:pt x="70" y="0"/>
                  </a:cubicBezTo>
                  <a:cubicBezTo>
                    <a:pt x="31" y="0"/>
                    <a:pt x="0" y="31"/>
                    <a:pt x="0" y="70"/>
                  </a:cubicBezTo>
                  <a:cubicBezTo>
                    <a:pt x="0" y="1313"/>
                    <a:pt x="0" y="1313"/>
                    <a:pt x="0" y="1313"/>
                  </a:cubicBezTo>
                  <a:cubicBezTo>
                    <a:pt x="0" y="1351"/>
                    <a:pt x="31" y="1383"/>
                    <a:pt x="70" y="1383"/>
                  </a:cubicBezTo>
                  <a:cubicBezTo>
                    <a:pt x="486" y="1383"/>
                    <a:pt x="486" y="1383"/>
                    <a:pt x="486" y="1383"/>
                  </a:cubicBezTo>
                  <a:cubicBezTo>
                    <a:pt x="525" y="1383"/>
                    <a:pt x="556" y="1351"/>
                    <a:pt x="556" y="1313"/>
                  </a:cubicBezTo>
                  <a:cubicBezTo>
                    <a:pt x="556" y="1185"/>
                    <a:pt x="556" y="1185"/>
                    <a:pt x="556" y="1185"/>
                  </a:cubicBezTo>
                  <a:cubicBezTo>
                    <a:pt x="1476" y="1740"/>
                    <a:pt x="1476" y="1740"/>
                    <a:pt x="1476" y="1740"/>
                  </a:cubicBezTo>
                  <a:cubicBezTo>
                    <a:pt x="1487" y="1746"/>
                    <a:pt x="1500" y="1750"/>
                    <a:pt x="1513" y="1750"/>
                  </a:cubicBezTo>
                  <a:cubicBezTo>
                    <a:pt x="2713" y="1752"/>
                    <a:pt x="2713" y="1752"/>
                    <a:pt x="2713" y="1752"/>
                  </a:cubicBezTo>
                  <a:cubicBezTo>
                    <a:pt x="2713" y="1752"/>
                    <a:pt x="2713" y="1752"/>
                    <a:pt x="2714" y="1752"/>
                  </a:cubicBezTo>
                  <a:cubicBezTo>
                    <a:pt x="2752" y="1752"/>
                    <a:pt x="2783" y="1721"/>
                    <a:pt x="2784" y="1683"/>
                  </a:cubicBezTo>
                  <a:cubicBezTo>
                    <a:pt x="2784" y="1532"/>
                    <a:pt x="2784" y="1532"/>
                    <a:pt x="2784" y="1532"/>
                  </a:cubicBezTo>
                  <a:cubicBezTo>
                    <a:pt x="2784" y="1474"/>
                    <a:pt x="2761" y="1418"/>
                    <a:pt x="2720" y="1377"/>
                  </a:cubicBezTo>
                  <a:cubicBezTo>
                    <a:pt x="2678" y="1335"/>
                    <a:pt x="2623" y="1312"/>
                    <a:pt x="2564" y="1312"/>
                  </a:cubicBezTo>
                  <a:close/>
                  <a:moveTo>
                    <a:pt x="416" y="1243"/>
                  </a:moveTo>
                  <a:cubicBezTo>
                    <a:pt x="140" y="1243"/>
                    <a:pt x="140" y="1243"/>
                    <a:pt x="140" y="1243"/>
                  </a:cubicBezTo>
                  <a:cubicBezTo>
                    <a:pt x="140" y="140"/>
                    <a:pt x="140" y="140"/>
                    <a:pt x="140" y="140"/>
                  </a:cubicBezTo>
                  <a:cubicBezTo>
                    <a:pt x="416" y="140"/>
                    <a:pt x="416" y="140"/>
                    <a:pt x="416" y="140"/>
                  </a:cubicBezTo>
                  <a:lnTo>
                    <a:pt x="416" y="1243"/>
                  </a:lnTo>
                  <a:close/>
                  <a:moveTo>
                    <a:pt x="2644" y="1612"/>
                  </a:moveTo>
                  <a:cubicBezTo>
                    <a:pt x="1531" y="1610"/>
                    <a:pt x="1531" y="1610"/>
                    <a:pt x="1531" y="1610"/>
                  </a:cubicBezTo>
                  <a:cubicBezTo>
                    <a:pt x="556" y="1021"/>
                    <a:pt x="556" y="1021"/>
                    <a:pt x="556" y="1021"/>
                  </a:cubicBezTo>
                  <a:cubicBezTo>
                    <a:pt x="556" y="345"/>
                    <a:pt x="556" y="345"/>
                    <a:pt x="556" y="345"/>
                  </a:cubicBezTo>
                  <a:cubicBezTo>
                    <a:pt x="1085" y="347"/>
                    <a:pt x="1085" y="347"/>
                    <a:pt x="1085" y="347"/>
                  </a:cubicBezTo>
                  <a:cubicBezTo>
                    <a:pt x="1664" y="928"/>
                    <a:pt x="1664" y="928"/>
                    <a:pt x="1664" y="928"/>
                  </a:cubicBezTo>
                  <a:cubicBezTo>
                    <a:pt x="1664" y="928"/>
                    <a:pt x="1664" y="928"/>
                    <a:pt x="1664" y="928"/>
                  </a:cubicBezTo>
                  <a:cubicBezTo>
                    <a:pt x="1665" y="929"/>
                    <a:pt x="1665" y="929"/>
                    <a:pt x="1665" y="929"/>
                  </a:cubicBezTo>
                  <a:cubicBezTo>
                    <a:pt x="1692" y="957"/>
                    <a:pt x="1692" y="1002"/>
                    <a:pt x="1664" y="1029"/>
                  </a:cubicBezTo>
                  <a:cubicBezTo>
                    <a:pt x="1664" y="1029"/>
                    <a:pt x="1664" y="1029"/>
                    <a:pt x="1664" y="1030"/>
                  </a:cubicBezTo>
                  <a:cubicBezTo>
                    <a:pt x="1563" y="1130"/>
                    <a:pt x="1563" y="1130"/>
                    <a:pt x="1563" y="1130"/>
                  </a:cubicBezTo>
                  <a:cubicBezTo>
                    <a:pt x="1263" y="828"/>
                    <a:pt x="1263" y="828"/>
                    <a:pt x="1263" y="828"/>
                  </a:cubicBezTo>
                  <a:cubicBezTo>
                    <a:pt x="1236" y="801"/>
                    <a:pt x="1191" y="801"/>
                    <a:pt x="1164" y="828"/>
                  </a:cubicBezTo>
                  <a:cubicBezTo>
                    <a:pt x="1136" y="855"/>
                    <a:pt x="1136" y="900"/>
                    <a:pt x="1164" y="927"/>
                  </a:cubicBezTo>
                  <a:cubicBezTo>
                    <a:pt x="1513" y="1278"/>
                    <a:pt x="1513" y="1278"/>
                    <a:pt x="1513" y="1278"/>
                  </a:cubicBezTo>
                  <a:cubicBezTo>
                    <a:pt x="1514" y="1279"/>
                    <a:pt x="1514" y="1279"/>
                    <a:pt x="1515" y="1280"/>
                  </a:cubicBezTo>
                  <a:cubicBezTo>
                    <a:pt x="1663" y="1429"/>
                    <a:pt x="1663" y="1429"/>
                    <a:pt x="1663" y="1429"/>
                  </a:cubicBezTo>
                  <a:cubicBezTo>
                    <a:pt x="1676" y="1442"/>
                    <a:pt x="1694" y="1450"/>
                    <a:pt x="1713" y="1450"/>
                  </a:cubicBezTo>
                  <a:cubicBezTo>
                    <a:pt x="2564" y="1452"/>
                    <a:pt x="2564" y="1452"/>
                    <a:pt x="2564" y="1452"/>
                  </a:cubicBezTo>
                  <a:cubicBezTo>
                    <a:pt x="2585" y="1452"/>
                    <a:pt x="2605" y="1460"/>
                    <a:pt x="2621" y="1475"/>
                  </a:cubicBezTo>
                  <a:cubicBezTo>
                    <a:pt x="2636" y="1490"/>
                    <a:pt x="2644" y="1511"/>
                    <a:pt x="2644" y="1532"/>
                  </a:cubicBezTo>
                  <a:lnTo>
                    <a:pt x="2644" y="1612"/>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81" name="Freeform 17">
              <a:extLst>
                <a:ext uri="{FF2B5EF4-FFF2-40B4-BE49-F238E27FC236}">
                  <a16:creationId xmlns:a16="http://schemas.microsoft.com/office/drawing/2014/main" id="{C2B1C617-C16E-425B-9843-39CE8F3294B7}"/>
                </a:ext>
              </a:extLst>
            </p:cNvPr>
            <p:cNvSpPr>
              <a:spLocks/>
            </p:cNvSpPr>
            <p:nvPr/>
          </p:nvSpPr>
          <p:spPr bwMode="auto">
            <a:xfrm>
              <a:off x="2771775" y="493713"/>
              <a:ext cx="863600" cy="1887538"/>
            </a:xfrm>
            <a:custGeom>
              <a:avLst/>
              <a:gdLst>
                <a:gd name="T0" fmla="*/ 308 w 596"/>
                <a:gd name="T1" fmla="*/ 995 h 1300"/>
                <a:gd name="T2" fmla="*/ 308 w 596"/>
                <a:gd name="T3" fmla="*/ 995 h 1300"/>
                <a:gd name="T4" fmla="*/ 303 w 596"/>
                <a:gd name="T5" fmla="*/ 995 h 1300"/>
                <a:gd name="T6" fmla="*/ 303 w 596"/>
                <a:gd name="T7" fmla="*/ 995 h 1300"/>
                <a:gd name="T8" fmla="*/ 294 w 596"/>
                <a:gd name="T9" fmla="*/ 995 h 1300"/>
                <a:gd name="T10" fmla="*/ 144 w 596"/>
                <a:gd name="T11" fmla="*/ 890 h 1300"/>
                <a:gd name="T12" fmla="*/ 52 w 596"/>
                <a:gd name="T13" fmla="*/ 855 h 1300"/>
                <a:gd name="T14" fmla="*/ 16 w 596"/>
                <a:gd name="T15" fmla="*/ 947 h 1300"/>
                <a:gd name="T16" fmla="*/ 233 w 596"/>
                <a:gd name="T17" fmla="*/ 1128 h 1300"/>
                <a:gd name="T18" fmla="*/ 233 w 596"/>
                <a:gd name="T19" fmla="*/ 1230 h 1300"/>
                <a:gd name="T20" fmla="*/ 303 w 596"/>
                <a:gd name="T21" fmla="*/ 1300 h 1300"/>
                <a:gd name="T22" fmla="*/ 303 w 596"/>
                <a:gd name="T23" fmla="*/ 1300 h 1300"/>
                <a:gd name="T24" fmla="*/ 373 w 596"/>
                <a:gd name="T25" fmla="*/ 1230 h 1300"/>
                <a:gd name="T26" fmla="*/ 373 w 596"/>
                <a:gd name="T27" fmla="*/ 1125 h 1300"/>
                <a:gd name="T28" fmla="*/ 497 w 596"/>
                <a:gd name="T29" fmla="*/ 1060 h 1300"/>
                <a:gd name="T30" fmla="*/ 588 w 596"/>
                <a:gd name="T31" fmla="*/ 878 h 1300"/>
                <a:gd name="T32" fmla="*/ 453 w 596"/>
                <a:gd name="T33" fmla="*/ 647 h 1300"/>
                <a:gd name="T34" fmla="*/ 450 w 596"/>
                <a:gd name="T35" fmla="*/ 646 h 1300"/>
                <a:gd name="T36" fmla="*/ 229 w 596"/>
                <a:gd name="T37" fmla="*/ 522 h 1300"/>
                <a:gd name="T38" fmla="*/ 161 w 596"/>
                <a:gd name="T39" fmla="*/ 395 h 1300"/>
                <a:gd name="T40" fmla="*/ 312 w 596"/>
                <a:gd name="T41" fmla="*/ 306 h 1300"/>
                <a:gd name="T42" fmla="*/ 446 w 596"/>
                <a:gd name="T43" fmla="*/ 409 h 1300"/>
                <a:gd name="T44" fmla="*/ 454 w 596"/>
                <a:gd name="T45" fmla="*/ 422 h 1300"/>
                <a:gd name="T46" fmla="*/ 548 w 596"/>
                <a:gd name="T47" fmla="*/ 453 h 1300"/>
                <a:gd name="T48" fmla="*/ 578 w 596"/>
                <a:gd name="T49" fmla="*/ 359 h 1300"/>
                <a:gd name="T50" fmla="*/ 566 w 596"/>
                <a:gd name="T51" fmla="*/ 336 h 1300"/>
                <a:gd name="T52" fmla="*/ 373 w 596"/>
                <a:gd name="T53" fmla="*/ 176 h 1300"/>
                <a:gd name="T54" fmla="*/ 373 w 596"/>
                <a:gd name="T55" fmla="*/ 70 h 1300"/>
                <a:gd name="T56" fmla="*/ 303 w 596"/>
                <a:gd name="T57" fmla="*/ 0 h 1300"/>
                <a:gd name="T58" fmla="*/ 303 w 596"/>
                <a:gd name="T59" fmla="*/ 0 h 1300"/>
                <a:gd name="T60" fmla="*/ 233 w 596"/>
                <a:gd name="T61" fmla="*/ 70 h 1300"/>
                <a:gd name="T62" fmla="*/ 233 w 596"/>
                <a:gd name="T63" fmla="*/ 173 h 1300"/>
                <a:gd name="T64" fmla="*/ 146 w 596"/>
                <a:gd name="T65" fmla="*/ 206 h 1300"/>
                <a:gd name="T66" fmla="*/ 23 w 596"/>
                <a:gd name="T67" fmla="*/ 370 h 1300"/>
                <a:gd name="T68" fmla="*/ 158 w 596"/>
                <a:gd name="T69" fmla="*/ 643 h 1300"/>
                <a:gd name="T70" fmla="*/ 160 w 596"/>
                <a:gd name="T71" fmla="*/ 644 h 1300"/>
                <a:gd name="T72" fmla="*/ 380 w 596"/>
                <a:gd name="T73" fmla="*/ 767 h 1300"/>
                <a:gd name="T74" fmla="*/ 448 w 596"/>
                <a:gd name="T75" fmla="*/ 875 h 1300"/>
                <a:gd name="T76" fmla="*/ 308 w 596"/>
                <a:gd name="T77" fmla="*/ 995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1300">
                  <a:moveTo>
                    <a:pt x="308" y="995"/>
                  </a:moveTo>
                  <a:cubicBezTo>
                    <a:pt x="308" y="995"/>
                    <a:pt x="308" y="995"/>
                    <a:pt x="308" y="995"/>
                  </a:cubicBezTo>
                  <a:cubicBezTo>
                    <a:pt x="306" y="995"/>
                    <a:pt x="305" y="995"/>
                    <a:pt x="303" y="995"/>
                  </a:cubicBezTo>
                  <a:cubicBezTo>
                    <a:pt x="303" y="995"/>
                    <a:pt x="303" y="995"/>
                    <a:pt x="303" y="995"/>
                  </a:cubicBezTo>
                  <a:cubicBezTo>
                    <a:pt x="300" y="995"/>
                    <a:pt x="297" y="995"/>
                    <a:pt x="294" y="995"/>
                  </a:cubicBezTo>
                  <a:cubicBezTo>
                    <a:pt x="231" y="994"/>
                    <a:pt x="172" y="954"/>
                    <a:pt x="144" y="890"/>
                  </a:cubicBezTo>
                  <a:cubicBezTo>
                    <a:pt x="128" y="855"/>
                    <a:pt x="87" y="839"/>
                    <a:pt x="52" y="855"/>
                  </a:cubicBezTo>
                  <a:cubicBezTo>
                    <a:pt x="16" y="870"/>
                    <a:pt x="0" y="912"/>
                    <a:pt x="16" y="947"/>
                  </a:cubicBezTo>
                  <a:cubicBezTo>
                    <a:pt x="58" y="1041"/>
                    <a:pt x="140" y="1108"/>
                    <a:pt x="233" y="1128"/>
                  </a:cubicBezTo>
                  <a:cubicBezTo>
                    <a:pt x="233" y="1230"/>
                    <a:pt x="233" y="1230"/>
                    <a:pt x="233" y="1230"/>
                  </a:cubicBezTo>
                  <a:cubicBezTo>
                    <a:pt x="233" y="1269"/>
                    <a:pt x="264" y="1300"/>
                    <a:pt x="303" y="1300"/>
                  </a:cubicBezTo>
                  <a:cubicBezTo>
                    <a:pt x="303" y="1300"/>
                    <a:pt x="303" y="1300"/>
                    <a:pt x="303" y="1300"/>
                  </a:cubicBezTo>
                  <a:cubicBezTo>
                    <a:pt x="342" y="1300"/>
                    <a:pt x="373" y="1269"/>
                    <a:pt x="373" y="1230"/>
                  </a:cubicBezTo>
                  <a:cubicBezTo>
                    <a:pt x="373" y="1125"/>
                    <a:pt x="373" y="1125"/>
                    <a:pt x="373" y="1125"/>
                  </a:cubicBezTo>
                  <a:cubicBezTo>
                    <a:pt x="418" y="1113"/>
                    <a:pt x="462" y="1090"/>
                    <a:pt x="497" y="1060"/>
                  </a:cubicBezTo>
                  <a:cubicBezTo>
                    <a:pt x="554" y="1011"/>
                    <a:pt x="587" y="947"/>
                    <a:pt x="588" y="878"/>
                  </a:cubicBezTo>
                  <a:cubicBezTo>
                    <a:pt x="591" y="738"/>
                    <a:pt x="467" y="656"/>
                    <a:pt x="453" y="647"/>
                  </a:cubicBezTo>
                  <a:cubicBezTo>
                    <a:pt x="452" y="647"/>
                    <a:pt x="451" y="646"/>
                    <a:pt x="450" y="646"/>
                  </a:cubicBezTo>
                  <a:cubicBezTo>
                    <a:pt x="229" y="522"/>
                    <a:pt x="229" y="522"/>
                    <a:pt x="229" y="522"/>
                  </a:cubicBezTo>
                  <a:cubicBezTo>
                    <a:pt x="181" y="492"/>
                    <a:pt x="153" y="440"/>
                    <a:pt x="161" y="395"/>
                  </a:cubicBezTo>
                  <a:cubicBezTo>
                    <a:pt x="173" y="332"/>
                    <a:pt x="259" y="300"/>
                    <a:pt x="312" y="306"/>
                  </a:cubicBezTo>
                  <a:cubicBezTo>
                    <a:pt x="385" y="314"/>
                    <a:pt x="437" y="393"/>
                    <a:pt x="446" y="409"/>
                  </a:cubicBezTo>
                  <a:cubicBezTo>
                    <a:pt x="449" y="413"/>
                    <a:pt x="451" y="418"/>
                    <a:pt x="454" y="422"/>
                  </a:cubicBezTo>
                  <a:cubicBezTo>
                    <a:pt x="471" y="457"/>
                    <a:pt x="513" y="471"/>
                    <a:pt x="548" y="453"/>
                  </a:cubicBezTo>
                  <a:cubicBezTo>
                    <a:pt x="582" y="436"/>
                    <a:pt x="596" y="393"/>
                    <a:pt x="578" y="359"/>
                  </a:cubicBezTo>
                  <a:cubicBezTo>
                    <a:pt x="575" y="351"/>
                    <a:pt x="570" y="344"/>
                    <a:pt x="566" y="336"/>
                  </a:cubicBezTo>
                  <a:cubicBezTo>
                    <a:pt x="547" y="305"/>
                    <a:pt x="481" y="209"/>
                    <a:pt x="373" y="176"/>
                  </a:cubicBezTo>
                  <a:cubicBezTo>
                    <a:pt x="373" y="70"/>
                    <a:pt x="373" y="70"/>
                    <a:pt x="373" y="70"/>
                  </a:cubicBezTo>
                  <a:cubicBezTo>
                    <a:pt x="373" y="31"/>
                    <a:pt x="342" y="0"/>
                    <a:pt x="303" y="0"/>
                  </a:cubicBezTo>
                  <a:cubicBezTo>
                    <a:pt x="303" y="0"/>
                    <a:pt x="303" y="0"/>
                    <a:pt x="303" y="0"/>
                  </a:cubicBezTo>
                  <a:cubicBezTo>
                    <a:pt x="264" y="0"/>
                    <a:pt x="233" y="31"/>
                    <a:pt x="233" y="70"/>
                  </a:cubicBezTo>
                  <a:cubicBezTo>
                    <a:pt x="233" y="173"/>
                    <a:pt x="233" y="173"/>
                    <a:pt x="233" y="173"/>
                  </a:cubicBezTo>
                  <a:cubicBezTo>
                    <a:pt x="203" y="180"/>
                    <a:pt x="173" y="191"/>
                    <a:pt x="146" y="206"/>
                  </a:cubicBezTo>
                  <a:cubicBezTo>
                    <a:pt x="80" y="243"/>
                    <a:pt x="36" y="302"/>
                    <a:pt x="23" y="370"/>
                  </a:cubicBezTo>
                  <a:cubicBezTo>
                    <a:pt x="4" y="473"/>
                    <a:pt x="58" y="582"/>
                    <a:pt x="158" y="643"/>
                  </a:cubicBezTo>
                  <a:cubicBezTo>
                    <a:pt x="158" y="643"/>
                    <a:pt x="159" y="643"/>
                    <a:pt x="160" y="644"/>
                  </a:cubicBezTo>
                  <a:cubicBezTo>
                    <a:pt x="380" y="767"/>
                    <a:pt x="380" y="767"/>
                    <a:pt x="380" y="767"/>
                  </a:cubicBezTo>
                  <a:cubicBezTo>
                    <a:pt x="389" y="773"/>
                    <a:pt x="449" y="816"/>
                    <a:pt x="448" y="875"/>
                  </a:cubicBezTo>
                  <a:cubicBezTo>
                    <a:pt x="447" y="939"/>
                    <a:pt x="373" y="989"/>
                    <a:pt x="308" y="995"/>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95" name="CustomIcon">
            <a:extLst>
              <a:ext uri="{FF2B5EF4-FFF2-40B4-BE49-F238E27FC236}">
                <a16:creationId xmlns:a16="http://schemas.microsoft.com/office/drawing/2014/main" id="{5F19946F-3A4D-4EEB-9959-EF84CD955FED}"/>
              </a:ext>
            </a:extLst>
          </p:cNvPr>
          <p:cNvGrpSpPr>
            <a:grpSpLocks noChangeAspect="1"/>
          </p:cNvGrpSpPr>
          <p:nvPr>
            <p:custDataLst>
              <p:tags r:id="rId12"/>
            </p:custDataLst>
          </p:nvPr>
        </p:nvGrpSpPr>
        <p:grpSpPr>
          <a:xfrm>
            <a:off x="3076300" y="4132965"/>
            <a:ext cx="227661" cy="227428"/>
            <a:chOff x="-9525" y="0"/>
            <a:chExt cx="4657726" cy="4652963"/>
          </a:xfrm>
          <a:solidFill>
            <a:schemeClr val="bg1"/>
          </a:solidFill>
        </p:grpSpPr>
        <p:sp>
          <p:nvSpPr>
            <p:cNvPr id="87" name="Freeform 21">
              <a:extLst>
                <a:ext uri="{FF2B5EF4-FFF2-40B4-BE49-F238E27FC236}">
                  <a16:creationId xmlns:a16="http://schemas.microsoft.com/office/drawing/2014/main" id="{7F5E4509-BED7-4C97-A9A1-829942549120}"/>
                </a:ext>
              </a:extLst>
            </p:cNvPr>
            <p:cNvSpPr>
              <a:spLocks/>
            </p:cNvSpPr>
            <p:nvPr/>
          </p:nvSpPr>
          <p:spPr bwMode="auto">
            <a:xfrm>
              <a:off x="-9525" y="1758950"/>
              <a:ext cx="1055688" cy="803275"/>
            </a:xfrm>
            <a:custGeom>
              <a:avLst/>
              <a:gdLst>
                <a:gd name="T0" fmla="*/ 246 w 729"/>
                <a:gd name="T1" fmla="*/ 350 h 553"/>
                <a:gd name="T2" fmla="*/ 659 w 729"/>
                <a:gd name="T3" fmla="*/ 350 h 553"/>
                <a:gd name="T4" fmla="*/ 729 w 729"/>
                <a:gd name="T5" fmla="*/ 280 h 553"/>
                <a:gd name="T6" fmla="*/ 659 w 729"/>
                <a:gd name="T7" fmla="*/ 210 h 553"/>
                <a:gd name="T8" fmla="*/ 246 w 729"/>
                <a:gd name="T9" fmla="*/ 210 h 553"/>
                <a:gd name="T10" fmla="*/ 330 w 729"/>
                <a:gd name="T11" fmla="*/ 126 h 553"/>
                <a:gd name="T12" fmla="*/ 330 w 729"/>
                <a:gd name="T13" fmla="*/ 27 h 553"/>
                <a:gd name="T14" fmla="*/ 231 w 729"/>
                <a:gd name="T15" fmla="*/ 27 h 553"/>
                <a:gd name="T16" fmla="*/ 28 w 729"/>
                <a:gd name="T17" fmla="*/ 231 h 553"/>
                <a:gd name="T18" fmla="*/ 28 w 729"/>
                <a:gd name="T19" fmla="*/ 330 h 553"/>
                <a:gd name="T20" fmla="*/ 231 w 729"/>
                <a:gd name="T21" fmla="*/ 533 h 553"/>
                <a:gd name="T22" fmla="*/ 280 w 729"/>
                <a:gd name="T23" fmla="*/ 553 h 553"/>
                <a:gd name="T24" fmla="*/ 330 w 729"/>
                <a:gd name="T25" fmla="*/ 533 h 553"/>
                <a:gd name="T26" fmla="*/ 330 w 729"/>
                <a:gd name="T27" fmla="*/ 434 h 553"/>
                <a:gd name="T28" fmla="*/ 246 w 729"/>
                <a:gd name="T29" fmla="*/ 35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9" h="553">
                  <a:moveTo>
                    <a:pt x="246" y="350"/>
                  </a:moveTo>
                  <a:cubicBezTo>
                    <a:pt x="659" y="350"/>
                    <a:pt x="659" y="350"/>
                    <a:pt x="659" y="350"/>
                  </a:cubicBezTo>
                  <a:cubicBezTo>
                    <a:pt x="698" y="350"/>
                    <a:pt x="729" y="319"/>
                    <a:pt x="729" y="280"/>
                  </a:cubicBezTo>
                  <a:cubicBezTo>
                    <a:pt x="729" y="241"/>
                    <a:pt x="698" y="210"/>
                    <a:pt x="659" y="210"/>
                  </a:cubicBezTo>
                  <a:cubicBezTo>
                    <a:pt x="246" y="210"/>
                    <a:pt x="246" y="210"/>
                    <a:pt x="246" y="210"/>
                  </a:cubicBezTo>
                  <a:cubicBezTo>
                    <a:pt x="330" y="126"/>
                    <a:pt x="330" y="126"/>
                    <a:pt x="330" y="126"/>
                  </a:cubicBezTo>
                  <a:cubicBezTo>
                    <a:pt x="357" y="99"/>
                    <a:pt x="357" y="55"/>
                    <a:pt x="330" y="27"/>
                  </a:cubicBezTo>
                  <a:cubicBezTo>
                    <a:pt x="302" y="0"/>
                    <a:pt x="258" y="0"/>
                    <a:pt x="231" y="27"/>
                  </a:cubicBezTo>
                  <a:cubicBezTo>
                    <a:pt x="28" y="231"/>
                    <a:pt x="28" y="231"/>
                    <a:pt x="28" y="231"/>
                  </a:cubicBezTo>
                  <a:cubicBezTo>
                    <a:pt x="0" y="258"/>
                    <a:pt x="0" y="302"/>
                    <a:pt x="28" y="330"/>
                  </a:cubicBezTo>
                  <a:cubicBezTo>
                    <a:pt x="231" y="533"/>
                    <a:pt x="231" y="533"/>
                    <a:pt x="231" y="533"/>
                  </a:cubicBezTo>
                  <a:cubicBezTo>
                    <a:pt x="244" y="547"/>
                    <a:pt x="262" y="553"/>
                    <a:pt x="280" y="553"/>
                  </a:cubicBezTo>
                  <a:cubicBezTo>
                    <a:pt x="298" y="553"/>
                    <a:pt x="316" y="547"/>
                    <a:pt x="330" y="533"/>
                  </a:cubicBezTo>
                  <a:cubicBezTo>
                    <a:pt x="357" y="506"/>
                    <a:pt x="357" y="461"/>
                    <a:pt x="330" y="434"/>
                  </a:cubicBezTo>
                  <a:lnTo>
                    <a:pt x="246" y="350"/>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88" name="Freeform 22">
              <a:extLst>
                <a:ext uri="{FF2B5EF4-FFF2-40B4-BE49-F238E27FC236}">
                  <a16:creationId xmlns:a16="http://schemas.microsoft.com/office/drawing/2014/main" id="{68419E4A-433C-4D0A-AB2E-270DA3E8408D}"/>
                </a:ext>
              </a:extLst>
            </p:cNvPr>
            <p:cNvSpPr>
              <a:spLocks/>
            </p:cNvSpPr>
            <p:nvPr/>
          </p:nvSpPr>
          <p:spPr bwMode="auto">
            <a:xfrm>
              <a:off x="3592513" y="1758950"/>
              <a:ext cx="1055688" cy="803275"/>
            </a:xfrm>
            <a:custGeom>
              <a:avLst/>
              <a:gdLst>
                <a:gd name="T0" fmla="*/ 702 w 729"/>
                <a:gd name="T1" fmla="*/ 231 h 553"/>
                <a:gd name="T2" fmla="*/ 498 w 729"/>
                <a:gd name="T3" fmla="*/ 27 h 553"/>
                <a:gd name="T4" fmla="*/ 399 w 729"/>
                <a:gd name="T5" fmla="*/ 27 h 553"/>
                <a:gd name="T6" fmla="*/ 399 w 729"/>
                <a:gd name="T7" fmla="*/ 126 h 553"/>
                <a:gd name="T8" fmla="*/ 483 w 729"/>
                <a:gd name="T9" fmla="*/ 210 h 553"/>
                <a:gd name="T10" fmla="*/ 70 w 729"/>
                <a:gd name="T11" fmla="*/ 210 h 553"/>
                <a:gd name="T12" fmla="*/ 0 w 729"/>
                <a:gd name="T13" fmla="*/ 280 h 553"/>
                <a:gd name="T14" fmla="*/ 70 w 729"/>
                <a:gd name="T15" fmla="*/ 350 h 553"/>
                <a:gd name="T16" fmla="*/ 483 w 729"/>
                <a:gd name="T17" fmla="*/ 350 h 553"/>
                <a:gd name="T18" fmla="*/ 399 w 729"/>
                <a:gd name="T19" fmla="*/ 434 h 553"/>
                <a:gd name="T20" fmla="*/ 399 w 729"/>
                <a:gd name="T21" fmla="*/ 533 h 553"/>
                <a:gd name="T22" fmla="*/ 449 w 729"/>
                <a:gd name="T23" fmla="*/ 553 h 553"/>
                <a:gd name="T24" fmla="*/ 498 w 729"/>
                <a:gd name="T25" fmla="*/ 533 h 553"/>
                <a:gd name="T26" fmla="*/ 702 w 729"/>
                <a:gd name="T27" fmla="*/ 330 h 553"/>
                <a:gd name="T28" fmla="*/ 702 w 729"/>
                <a:gd name="T29" fmla="*/ 231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9" h="553">
                  <a:moveTo>
                    <a:pt x="702" y="231"/>
                  </a:moveTo>
                  <a:cubicBezTo>
                    <a:pt x="498" y="27"/>
                    <a:pt x="498" y="27"/>
                    <a:pt x="498" y="27"/>
                  </a:cubicBezTo>
                  <a:cubicBezTo>
                    <a:pt x="471" y="0"/>
                    <a:pt x="427" y="0"/>
                    <a:pt x="399" y="27"/>
                  </a:cubicBezTo>
                  <a:cubicBezTo>
                    <a:pt x="372" y="55"/>
                    <a:pt x="372" y="99"/>
                    <a:pt x="399" y="126"/>
                  </a:cubicBezTo>
                  <a:cubicBezTo>
                    <a:pt x="483" y="210"/>
                    <a:pt x="483" y="210"/>
                    <a:pt x="483" y="210"/>
                  </a:cubicBezTo>
                  <a:cubicBezTo>
                    <a:pt x="70" y="210"/>
                    <a:pt x="70" y="210"/>
                    <a:pt x="70" y="210"/>
                  </a:cubicBezTo>
                  <a:cubicBezTo>
                    <a:pt x="31" y="210"/>
                    <a:pt x="0" y="241"/>
                    <a:pt x="0" y="280"/>
                  </a:cubicBezTo>
                  <a:cubicBezTo>
                    <a:pt x="0" y="319"/>
                    <a:pt x="31" y="350"/>
                    <a:pt x="70" y="350"/>
                  </a:cubicBezTo>
                  <a:cubicBezTo>
                    <a:pt x="483" y="350"/>
                    <a:pt x="483" y="350"/>
                    <a:pt x="483" y="350"/>
                  </a:cubicBezTo>
                  <a:cubicBezTo>
                    <a:pt x="399" y="434"/>
                    <a:pt x="399" y="434"/>
                    <a:pt x="399" y="434"/>
                  </a:cubicBezTo>
                  <a:cubicBezTo>
                    <a:pt x="372" y="461"/>
                    <a:pt x="372" y="506"/>
                    <a:pt x="399" y="533"/>
                  </a:cubicBezTo>
                  <a:cubicBezTo>
                    <a:pt x="413" y="547"/>
                    <a:pt x="431" y="553"/>
                    <a:pt x="449" y="553"/>
                  </a:cubicBezTo>
                  <a:cubicBezTo>
                    <a:pt x="467" y="553"/>
                    <a:pt x="485" y="547"/>
                    <a:pt x="498" y="533"/>
                  </a:cubicBezTo>
                  <a:cubicBezTo>
                    <a:pt x="702" y="330"/>
                    <a:pt x="702" y="330"/>
                    <a:pt x="702" y="330"/>
                  </a:cubicBezTo>
                  <a:cubicBezTo>
                    <a:pt x="729" y="302"/>
                    <a:pt x="729" y="258"/>
                    <a:pt x="702" y="231"/>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89" name="Freeform 23">
              <a:extLst>
                <a:ext uri="{FF2B5EF4-FFF2-40B4-BE49-F238E27FC236}">
                  <a16:creationId xmlns:a16="http://schemas.microsoft.com/office/drawing/2014/main" id="{0F96901A-113C-43B5-A5E9-BAF6BD599ECD}"/>
                </a:ext>
              </a:extLst>
            </p:cNvPr>
            <p:cNvSpPr>
              <a:spLocks/>
            </p:cNvSpPr>
            <p:nvPr/>
          </p:nvSpPr>
          <p:spPr bwMode="auto">
            <a:xfrm>
              <a:off x="576263" y="258763"/>
              <a:ext cx="893763" cy="889000"/>
            </a:xfrm>
            <a:custGeom>
              <a:avLst/>
              <a:gdLst>
                <a:gd name="T0" fmla="*/ 0 w 616"/>
                <a:gd name="T1" fmla="*/ 81 h 613"/>
                <a:gd name="T2" fmla="*/ 0 w 616"/>
                <a:gd name="T3" fmla="*/ 375 h 613"/>
                <a:gd name="T4" fmla="*/ 70 w 616"/>
                <a:gd name="T5" fmla="*/ 445 h 613"/>
                <a:gd name="T6" fmla="*/ 140 w 616"/>
                <a:gd name="T7" fmla="*/ 375 h 613"/>
                <a:gd name="T8" fmla="*/ 140 w 616"/>
                <a:gd name="T9" fmla="*/ 243 h 613"/>
                <a:gd name="T10" fmla="*/ 489 w 616"/>
                <a:gd name="T11" fmla="*/ 592 h 613"/>
                <a:gd name="T12" fmla="*/ 539 w 616"/>
                <a:gd name="T13" fmla="*/ 613 h 613"/>
                <a:gd name="T14" fmla="*/ 588 w 616"/>
                <a:gd name="T15" fmla="*/ 592 h 613"/>
                <a:gd name="T16" fmla="*/ 588 w 616"/>
                <a:gd name="T17" fmla="*/ 493 h 613"/>
                <a:gd name="T18" fmla="*/ 235 w 616"/>
                <a:gd name="T19" fmla="*/ 140 h 613"/>
                <a:gd name="T20" fmla="*/ 375 w 616"/>
                <a:gd name="T21" fmla="*/ 140 h 613"/>
                <a:gd name="T22" fmla="*/ 445 w 616"/>
                <a:gd name="T23" fmla="*/ 70 h 613"/>
                <a:gd name="T24" fmla="*/ 375 w 616"/>
                <a:gd name="T25" fmla="*/ 0 h 613"/>
                <a:gd name="T26" fmla="*/ 70 w 616"/>
                <a:gd name="T27" fmla="*/ 0 h 613"/>
                <a:gd name="T28" fmla="*/ 1 w 616"/>
                <a:gd name="T29" fmla="*/ 65 h 613"/>
                <a:gd name="T30" fmla="*/ 0 w 616"/>
                <a:gd name="T31" fmla="*/ 81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613">
                  <a:moveTo>
                    <a:pt x="0" y="81"/>
                  </a:moveTo>
                  <a:cubicBezTo>
                    <a:pt x="0" y="375"/>
                    <a:pt x="0" y="375"/>
                    <a:pt x="0" y="375"/>
                  </a:cubicBezTo>
                  <a:cubicBezTo>
                    <a:pt x="0" y="414"/>
                    <a:pt x="32" y="445"/>
                    <a:pt x="70" y="445"/>
                  </a:cubicBezTo>
                  <a:cubicBezTo>
                    <a:pt x="109" y="445"/>
                    <a:pt x="140" y="414"/>
                    <a:pt x="140" y="375"/>
                  </a:cubicBezTo>
                  <a:cubicBezTo>
                    <a:pt x="140" y="243"/>
                    <a:pt x="140" y="243"/>
                    <a:pt x="140" y="243"/>
                  </a:cubicBezTo>
                  <a:cubicBezTo>
                    <a:pt x="489" y="592"/>
                    <a:pt x="489" y="592"/>
                    <a:pt x="489" y="592"/>
                  </a:cubicBezTo>
                  <a:cubicBezTo>
                    <a:pt x="503" y="606"/>
                    <a:pt x="521" y="613"/>
                    <a:pt x="539" y="613"/>
                  </a:cubicBezTo>
                  <a:cubicBezTo>
                    <a:pt x="557" y="613"/>
                    <a:pt x="575" y="606"/>
                    <a:pt x="588" y="592"/>
                  </a:cubicBezTo>
                  <a:cubicBezTo>
                    <a:pt x="616" y="565"/>
                    <a:pt x="616" y="521"/>
                    <a:pt x="588" y="493"/>
                  </a:cubicBezTo>
                  <a:cubicBezTo>
                    <a:pt x="235" y="140"/>
                    <a:pt x="235" y="140"/>
                    <a:pt x="235" y="140"/>
                  </a:cubicBezTo>
                  <a:cubicBezTo>
                    <a:pt x="375" y="140"/>
                    <a:pt x="375" y="140"/>
                    <a:pt x="375" y="140"/>
                  </a:cubicBezTo>
                  <a:cubicBezTo>
                    <a:pt x="414" y="140"/>
                    <a:pt x="445" y="109"/>
                    <a:pt x="445" y="70"/>
                  </a:cubicBezTo>
                  <a:cubicBezTo>
                    <a:pt x="445" y="32"/>
                    <a:pt x="414" y="0"/>
                    <a:pt x="375" y="0"/>
                  </a:cubicBezTo>
                  <a:cubicBezTo>
                    <a:pt x="70" y="0"/>
                    <a:pt x="70" y="0"/>
                    <a:pt x="70" y="0"/>
                  </a:cubicBezTo>
                  <a:cubicBezTo>
                    <a:pt x="34" y="0"/>
                    <a:pt x="3" y="29"/>
                    <a:pt x="1" y="65"/>
                  </a:cubicBezTo>
                  <a:cubicBezTo>
                    <a:pt x="0" y="70"/>
                    <a:pt x="0" y="76"/>
                    <a:pt x="0" y="81"/>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90" name="Freeform 24">
              <a:extLst>
                <a:ext uri="{FF2B5EF4-FFF2-40B4-BE49-F238E27FC236}">
                  <a16:creationId xmlns:a16="http://schemas.microsoft.com/office/drawing/2014/main" id="{760395AF-C99E-4A80-B434-3357ED72D0AA}"/>
                </a:ext>
              </a:extLst>
            </p:cNvPr>
            <p:cNvSpPr>
              <a:spLocks/>
            </p:cNvSpPr>
            <p:nvPr/>
          </p:nvSpPr>
          <p:spPr bwMode="auto">
            <a:xfrm>
              <a:off x="3163888" y="258763"/>
              <a:ext cx="898525" cy="889000"/>
            </a:xfrm>
            <a:custGeom>
              <a:avLst/>
              <a:gdLst>
                <a:gd name="T0" fmla="*/ 77 w 620"/>
                <a:gd name="T1" fmla="*/ 613 h 613"/>
                <a:gd name="T2" fmla="*/ 127 w 620"/>
                <a:gd name="T3" fmla="*/ 592 h 613"/>
                <a:gd name="T4" fmla="*/ 480 w 620"/>
                <a:gd name="T5" fmla="*/ 239 h 613"/>
                <a:gd name="T6" fmla="*/ 480 w 620"/>
                <a:gd name="T7" fmla="*/ 375 h 613"/>
                <a:gd name="T8" fmla="*/ 550 w 620"/>
                <a:gd name="T9" fmla="*/ 445 h 613"/>
                <a:gd name="T10" fmla="*/ 620 w 620"/>
                <a:gd name="T11" fmla="*/ 375 h 613"/>
                <a:gd name="T12" fmla="*/ 620 w 620"/>
                <a:gd name="T13" fmla="*/ 70 h 613"/>
                <a:gd name="T14" fmla="*/ 550 w 620"/>
                <a:gd name="T15" fmla="*/ 0 h 613"/>
                <a:gd name="T16" fmla="*/ 245 w 620"/>
                <a:gd name="T17" fmla="*/ 0 h 613"/>
                <a:gd name="T18" fmla="*/ 175 w 620"/>
                <a:gd name="T19" fmla="*/ 70 h 613"/>
                <a:gd name="T20" fmla="*/ 245 w 620"/>
                <a:gd name="T21" fmla="*/ 140 h 613"/>
                <a:gd name="T22" fmla="*/ 381 w 620"/>
                <a:gd name="T23" fmla="*/ 140 h 613"/>
                <a:gd name="T24" fmla="*/ 28 w 620"/>
                <a:gd name="T25" fmla="*/ 493 h 613"/>
                <a:gd name="T26" fmla="*/ 28 w 620"/>
                <a:gd name="T27" fmla="*/ 592 h 613"/>
                <a:gd name="T28" fmla="*/ 77 w 620"/>
                <a:gd name="T29" fmla="*/ 61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0" h="613">
                  <a:moveTo>
                    <a:pt x="77" y="613"/>
                  </a:moveTo>
                  <a:cubicBezTo>
                    <a:pt x="95" y="613"/>
                    <a:pt x="113" y="606"/>
                    <a:pt x="127" y="592"/>
                  </a:cubicBezTo>
                  <a:cubicBezTo>
                    <a:pt x="480" y="239"/>
                    <a:pt x="480" y="239"/>
                    <a:pt x="480" y="239"/>
                  </a:cubicBezTo>
                  <a:cubicBezTo>
                    <a:pt x="480" y="375"/>
                    <a:pt x="480" y="375"/>
                    <a:pt x="480" y="375"/>
                  </a:cubicBezTo>
                  <a:cubicBezTo>
                    <a:pt x="480" y="414"/>
                    <a:pt x="511" y="445"/>
                    <a:pt x="550" y="445"/>
                  </a:cubicBezTo>
                  <a:cubicBezTo>
                    <a:pt x="588" y="445"/>
                    <a:pt x="620" y="414"/>
                    <a:pt x="620" y="375"/>
                  </a:cubicBezTo>
                  <a:cubicBezTo>
                    <a:pt x="620" y="70"/>
                    <a:pt x="620" y="70"/>
                    <a:pt x="620" y="70"/>
                  </a:cubicBezTo>
                  <a:cubicBezTo>
                    <a:pt x="620" y="32"/>
                    <a:pt x="588" y="0"/>
                    <a:pt x="550" y="0"/>
                  </a:cubicBezTo>
                  <a:cubicBezTo>
                    <a:pt x="245" y="0"/>
                    <a:pt x="245" y="0"/>
                    <a:pt x="245" y="0"/>
                  </a:cubicBezTo>
                  <a:cubicBezTo>
                    <a:pt x="206" y="0"/>
                    <a:pt x="175" y="32"/>
                    <a:pt x="175" y="70"/>
                  </a:cubicBezTo>
                  <a:cubicBezTo>
                    <a:pt x="175" y="109"/>
                    <a:pt x="206" y="140"/>
                    <a:pt x="245" y="140"/>
                  </a:cubicBezTo>
                  <a:cubicBezTo>
                    <a:pt x="381" y="140"/>
                    <a:pt x="381" y="140"/>
                    <a:pt x="381" y="140"/>
                  </a:cubicBezTo>
                  <a:cubicBezTo>
                    <a:pt x="28" y="493"/>
                    <a:pt x="28" y="493"/>
                    <a:pt x="28" y="493"/>
                  </a:cubicBezTo>
                  <a:cubicBezTo>
                    <a:pt x="0" y="521"/>
                    <a:pt x="0" y="565"/>
                    <a:pt x="28" y="592"/>
                  </a:cubicBezTo>
                  <a:cubicBezTo>
                    <a:pt x="42" y="606"/>
                    <a:pt x="59" y="613"/>
                    <a:pt x="77" y="613"/>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91" name="Freeform 25">
              <a:extLst>
                <a:ext uri="{FF2B5EF4-FFF2-40B4-BE49-F238E27FC236}">
                  <a16:creationId xmlns:a16="http://schemas.microsoft.com/office/drawing/2014/main" id="{1026FD38-E5BF-41A4-9937-4A46EBDDC98D}"/>
                </a:ext>
              </a:extLst>
            </p:cNvPr>
            <p:cNvSpPr>
              <a:spLocks/>
            </p:cNvSpPr>
            <p:nvPr/>
          </p:nvSpPr>
          <p:spPr bwMode="auto">
            <a:xfrm>
              <a:off x="3205163" y="3190875"/>
              <a:ext cx="857250" cy="858838"/>
            </a:xfrm>
            <a:custGeom>
              <a:avLst/>
              <a:gdLst>
                <a:gd name="T0" fmla="*/ 521 w 591"/>
                <a:gd name="T1" fmla="*/ 146 h 591"/>
                <a:gd name="T2" fmla="*/ 451 w 591"/>
                <a:gd name="T3" fmla="*/ 216 h 591"/>
                <a:gd name="T4" fmla="*/ 451 w 591"/>
                <a:gd name="T5" fmla="*/ 352 h 591"/>
                <a:gd name="T6" fmla="*/ 127 w 591"/>
                <a:gd name="T7" fmla="*/ 28 h 591"/>
                <a:gd name="T8" fmla="*/ 28 w 591"/>
                <a:gd name="T9" fmla="*/ 28 h 591"/>
                <a:gd name="T10" fmla="*/ 28 w 591"/>
                <a:gd name="T11" fmla="*/ 127 h 591"/>
                <a:gd name="T12" fmla="*/ 352 w 591"/>
                <a:gd name="T13" fmla="*/ 451 h 591"/>
                <a:gd name="T14" fmla="*/ 216 w 591"/>
                <a:gd name="T15" fmla="*/ 451 h 591"/>
                <a:gd name="T16" fmla="*/ 146 w 591"/>
                <a:gd name="T17" fmla="*/ 521 h 591"/>
                <a:gd name="T18" fmla="*/ 216 w 591"/>
                <a:gd name="T19" fmla="*/ 591 h 591"/>
                <a:gd name="T20" fmla="*/ 521 w 591"/>
                <a:gd name="T21" fmla="*/ 591 h 591"/>
                <a:gd name="T22" fmla="*/ 591 w 591"/>
                <a:gd name="T23" fmla="*/ 521 h 591"/>
                <a:gd name="T24" fmla="*/ 591 w 591"/>
                <a:gd name="T25" fmla="*/ 216 h 591"/>
                <a:gd name="T26" fmla="*/ 521 w 591"/>
                <a:gd name="T27" fmla="*/ 146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1" h="591">
                  <a:moveTo>
                    <a:pt x="521" y="146"/>
                  </a:moveTo>
                  <a:cubicBezTo>
                    <a:pt x="482" y="146"/>
                    <a:pt x="451" y="177"/>
                    <a:pt x="451" y="216"/>
                  </a:cubicBezTo>
                  <a:cubicBezTo>
                    <a:pt x="451" y="352"/>
                    <a:pt x="451" y="352"/>
                    <a:pt x="451" y="352"/>
                  </a:cubicBezTo>
                  <a:cubicBezTo>
                    <a:pt x="127" y="28"/>
                    <a:pt x="127" y="28"/>
                    <a:pt x="127" y="28"/>
                  </a:cubicBezTo>
                  <a:cubicBezTo>
                    <a:pt x="99" y="0"/>
                    <a:pt x="55" y="0"/>
                    <a:pt x="28" y="28"/>
                  </a:cubicBezTo>
                  <a:cubicBezTo>
                    <a:pt x="0" y="55"/>
                    <a:pt x="0" y="99"/>
                    <a:pt x="28" y="127"/>
                  </a:cubicBezTo>
                  <a:cubicBezTo>
                    <a:pt x="352" y="451"/>
                    <a:pt x="352" y="451"/>
                    <a:pt x="352" y="451"/>
                  </a:cubicBezTo>
                  <a:cubicBezTo>
                    <a:pt x="216" y="451"/>
                    <a:pt x="216" y="451"/>
                    <a:pt x="216" y="451"/>
                  </a:cubicBezTo>
                  <a:cubicBezTo>
                    <a:pt x="177" y="451"/>
                    <a:pt x="146" y="482"/>
                    <a:pt x="146" y="521"/>
                  </a:cubicBezTo>
                  <a:cubicBezTo>
                    <a:pt x="146" y="559"/>
                    <a:pt x="177" y="591"/>
                    <a:pt x="216" y="591"/>
                  </a:cubicBezTo>
                  <a:cubicBezTo>
                    <a:pt x="521" y="591"/>
                    <a:pt x="521" y="591"/>
                    <a:pt x="521" y="591"/>
                  </a:cubicBezTo>
                  <a:cubicBezTo>
                    <a:pt x="559" y="591"/>
                    <a:pt x="591" y="559"/>
                    <a:pt x="591" y="521"/>
                  </a:cubicBezTo>
                  <a:cubicBezTo>
                    <a:pt x="591" y="216"/>
                    <a:pt x="591" y="216"/>
                    <a:pt x="591" y="216"/>
                  </a:cubicBezTo>
                  <a:cubicBezTo>
                    <a:pt x="591" y="177"/>
                    <a:pt x="559" y="146"/>
                    <a:pt x="521" y="14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92" name="Freeform 26">
              <a:extLst>
                <a:ext uri="{FF2B5EF4-FFF2-40B4-BE49-F238E27FC236}">
                  <a16:creationId xmlns:a16="http://schemas.microsoft.com/office/drawing/2014/main" id="{44667BB3-D7FD-44CE-8F56-BD3B0DF6B624}"/>
                </a:ext>
              </a:extLst>
            </p:cNvPr>
            <p:cNvSpPr>
              <a:spLocks/>
            </p:cNvSpPr>
            <p:nvPr/>
          </p:nvSpPr>
          <p:spPr bwMode="auto">
            <a:xfrm>
              <a:off x="576263" y="3190875"/>
              <a:ext cx="857250" cy="858838"/>
            </a:xfrm>
            <a:custGeom>
              <a:avLst/>
              <a:gdLst>
                <a:gd name="T0" fmla="*/ 465 w 591"/>
                <a:gd name="T1" fmla="*/ 28 h 591"/>
                <a:gd name="T2" fmla="*/ 140 w 591"/>
                <a:gd name="T3" fmla="*/ 352 h 591"/>
                <a:gd name="T4" fmla="*/ 140 w 591"/>
                <a:gd name="T5" fmla="*/ 216 h 591"/>
                <a:gd name="T6" fmla="*/ 70 w 591"/>
                <a:gd name="T7" fmla="*/ 146 h 591"/>
                <a:gd name="T8" fmla="*/ 0 w 591"/>
                <a:gd name="T9" fmla="*/ 216 h 591"/>
                <a:gd name="T10" fmla="*/ 0 w 591"/>
                <a:gd name="T11" fmla="*/ 521 h 591"/>
                <a:gd name="T12" fmla="*/ 70 w 591"/>
                <a:gd name="T13" fmla="*/ 591 h 591"/>
                <a:gd name="T14" fmla="*/ 375 w 591"/>
                <a:gd name="T15" fmla="*/ 591 h 591"/>
                <a:gd name="T16" fmla="*/ 445 w 591"/>
                <a:gd name="T17" fmla="*/ 521 h 591"/>
                <a:gd name="T18" fmla="*/ 375 w 591"/>
                <a:gd name="T19" fmla="*/ 451 h 591"/>
                <a:gd name="T20" fmla="*/ 239 w 591"/>
                <a:gd name="T21" fmla="*/ 451 h 591"/>
                <a:gd name="T22" fmla="*/ 564 w 591"/>
                <a:gd name="T23" fmla="*/ 127 h 591"/>
                <a:gd name="T24" fmla="*/ 564 w 591"/>
                <a:gd name="T25" fmla="*/ 28 h 591"/>
                <a:gd name="T26" fmla="*/ 465 w 591"/>
                <a:gd name="T27" fmla="*/ 28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1" h="591">
                  <a:moveTo>
                    <a:pt x="465" y="28"/>
                  </a:moveTo>
                  <a:cubicBezTo>
                    <a:pt x="140" y="352"/>
                    <a:pt x="140" y="352"/>
                    <a:pt x="140" y="352"/>
                  </a:cubicBezTo>
                  <a:cubicBezTo>
                    <a:pt x="140" y="216"/>
                    <a:pt x="140" y="216"/>
                    <a:pt x="140" y="216"/>
                  </a:cubicBezTo>
                  <a:cubicBezTo>
                    <a:pt x="140" y="177"/>
                    <a:pt x="109" y="146"/>
                    <a:pt x="70" y="146"/>
                  </a:cubicBezTo>
                  <a:cubicBezTo>
                    <a:pt x="32" y="146"/>
                    <a:pt x="0" y="177"/>
                    <a:pt x="0" y="216"/>
                  </a:cubicBezTo>
                  <a:cubicBezTo>
                    <a:pt x="0" y="521"/>
                    <a:pt x="0" y="521"/>
                    <a:pt x="0" y="521"/>
                  </a:cubicBezTo>
                  <a:cubicBezTo>
                    <a:pt x="0" y="559"/>
                    <a:pt x="32" y="591"/>
                    <a:pt x="70" y="591"/>
                  </a:cubicBezTo>
                  <a:cubicBezTo>
                    <a:pt x="375" y="591"/>
                    <a:pt x="375" y="591"/>
                    <a:pt x="375" y="591"/>
                  </a:cubicBezTo>
                  <a:cubicBezTo>
                    <a:pt x="414" y="591"/>
                    <a:pt x="445" y="559"/>
                    <a:pt x="445" y="521"/>
                  </a:cubicBezTo>
                  <a:cubicBezTo>
                    <a:pt x="445" y="482"/>
                    <a:pt x="414" y="451"/>
                    <a:pt x="375" y="451"/>
                  </a:cubicBezTo>
                  <a:cubicBezTo>
                    <a:pt x="239" y="451"/>
                    <a:pt x="239" y="451"/>
                    <a:pt x="239" y="451"/>
                  </a:cubicBezTo>
                  <a:cubicBezTo>
                    <a:pt x="564" y="127"/>
                    <a:pt x="564" y="127"/>
                    <a:pt x="564" y="127"/>
                  </a:cubicBezTo>
                  <a:cubicBezTo>
                    <a:pt x="591" y="99"/>
                    <a:pt x="591" y="55"/>
                    <a:pt x="564" y="28"/>
                  </a:cubicBezTo>
                  <a:cubicBezTo>
                    <a:pt x="536" y="0"/>
                    <a:pt x="492" y="0"/>
                    <a:pt x="465" y="28"/>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93" name="Freeform 27">
              <a:extLst>
                <a:ext uri="{FF2B5EF4-FFF2-40B4-BE49-F238E27FC236}">
                  <a16:creationId xmlns:a16="http://schemas.microsoft.com/office/drawing/2014/main" id="{4EAC1DD7-E536-4B54-BB02-1B25FA1CFD2C}"/>
                </a:ext>
              </a:extLst>
            </p:cNvPr>
            <p:cNvSpPr>
              <a:spLocks noEditPoints="1"/>
            </p:cNvSpPr>
            <p:nvPr/>
          </p:nvSpPr>
          <p:spPr bwMode="auto">
            <a:xfrm>
              <a:off x="1262063" y="1157288"/>
              <a:ext cx="2116138" cy="3495675"/>
            </a:xfrm>
            <a:custGeom>
              <a:avLst/>
              <a:gdLst>
                <a:gd name="T0" fmla="*/ 1459 w 1459"/>
                <a:gd name="T1" fmla="*/ 1019 h 2409"/>
                <a:gd name="T2" fmla="*/ 1459 w 1459"/>
                <a:gd name="T3" fmla="*/ 540 h 2409"/>
                <a:gd name="T4" fmla="*/ 1300 w 1459"/>
                <a:gd name="T5" fmla="*/ 164 h 2409"/>
                <a:gd name="T6" fmla="*/ 970 w 1459"/>
                <a:gd name="T7" fmla="*/ 2 h 2409"/>
                <a:gd name="T8" fmla="*/ 731 w 1459"/>
                <a:gd name="T9" fmla="*/ 1 h 2409"/>
                <a:gd name="T10" fmla="*/ 566 w 1459"/>
                <a:gd name="T11" fmla="*/ 0 h 2409"/>
                <a:gd name="T12" fmla="*/ 510 w 1459"/>
                <a:gd name="T13" fmla="*/ 1 h 2409"/>
                <a:gd name="T14" fmla="*/ 485 w 1459"/>
                <a:gd name="T15" fmla="*/ 2 h 2409"/>
                <a:gd name="T16" fmla="*/ 159 w 1459"/>
                <a:gd name="T17" fmla="*/ 164 h 2409"/>
                <a:gd name="T18" fmla="*/ 0 w 1459"/>
                <a:gd name="T19" fmla="*/ 540 h 2409"/>
                <a:gd name="T20" fmla="*/ 0 w 1459"/>
                <a:gd name="T21" fmla="*/ 1019 h 2409"/>
                <a:gd name="T22" fmla="*/ 300 w 1459"/>
                <a:gd name="T23" fmla="*/ 1379 h 2409"/>
                <a:gd name="T24" fmla="*/ 300 w 1459"/>
                <a:gd name="T25" fmla="*/ 2339 h 2409"/>
                <a:gd name="T26" fmla="*/ 370 w 1459"/>
                <a:gd name="T27" fmla="*/ 2409 h 2409"/>
                <a:gd name="T28" fmla="*/ 729 w 1459"/>
                <a:gd name="T29" fmla="*/ 2409 h 2409"/>
                <a:gd name="T30" fmla="*/ 729 w 1459"/>
                <a:gd name="T31" fmla="*/ 2409 h 2409"/>
                <a:gd name="T32" fmla="*/ 730 w 1459"/>
                <a:gd name="T33" fmla="*/ 2409 h 2409"/>
                <a:gd name="T34" fmla="*/ 1089 w 1459"/>
                <a:gd name="T35" fmla="*/ 2409 h 2409"/>
                <a:gd name="T36" fmla="*/ 1159 w 1459"/>
                <a:gd name="T37" fmla="*/ 2339 h 2409"/>
                <a:gd name="T38" fmla="*/ 1159 w 1459"/>
                <a:gd name="T39" fmla="*/ 1379 h 2409"/>
                <a:gd name="T40" fmla="*/ 1459 w 1459"/>
                <a:gd name="T41" fmla="*/ 1019 h 2409"/>
                <a:gd name="T42" fmla="*/ 534 w 1459"/>
                <a:gd name="T43" fmla="*/ 126 h 2409"/>
                <a:gd name="T44" fmla="*/ 529 w 1459"/>
                <a:gd name="T45" fmla="*/ 130 h 2409"/>
                <a:gd name="T46" fmla="*/ 534 w 1459"/>
                <a:gd name="T47" fmla="*/ 126 h 2409"/>
                <a:gd name="T48" fmla="*/ 1319 w 1459"/>
                <a:gd name="T49" fmla="*/ 1019 h 2409"/>
                <a:gd name="T50" fmla="*/ 1159 w 1459"/>
                <a:gd name="T51" fmla="*/ 1230 h 2409"/>
                <a:gd name="T52" fmla="*/ 1159 w 1459"/>
                <a:gd name="T53" fmla="*/ 556 h 2409"/>
                <a:gd name="T54" fmla="*/ 1089 w 1459"/>
                <a:gd name="T55" fmla="*/ 486 h 2409"/>
                <a:gd name="T56" fmla="*/ 1019 w 1459"/>
                <a:gd name="T57" fmla="*/ 556 h 2409"/>
                <a:gd name="T58" fmla="*/ 1019 w 1459"/>
                <a:gd name="T59" fmla="*/ 2269 h 2409"/>
                <a:gd name="T60" fmla="*/ 799 w 1459"/>
                <a:gd name="T61" fmla="*/ 2269 h 2409"/>
                <a:gd name="T62" fmla="*/ 799 w 1459"/>
                <a:gd name="T63" fmla="*/ 1272 h 2409"/>
                <a:gd name="T64" fmla="*/ 729 w 1459"/>
                <a:gd name="T65" fmla="*/ 1202 h 2409"/>
                <a:gd name="T66" fmla="*/ 659 w 1459"/>
                <a:gd name="T67" fmla="*/ 1272 h 2409"/>
                <a:gd name="T68" fmla="*/ 659 w 1459"/>
                <a:gd name="T69" fmla="*/ 2269 h 2409"/>
                <a:gd name="T70" fmla="*/ 440 w 1459"/>
                <a:gd name="T71" fmla="*/ 2269 h 2409"/>
                <a:gd name="T72" fmla="*/ 440 w 1459"/>
                <a:gd name="T73" fmla="*/ 556 h 2409"/>
                <a:gd name="T74" fmla="*/ 370 w 1459"/>
                <a:gd name="T75" fmla="*/ 486 h 2409"/>
                <a:gd name="T76" fmla="*/ 300 w 1459"/>
                <a:gd name="T77" fmla="*/ 556 h 2409"/>
                <a:gd name="T78" fmla="*/ 300 w 1459"/>
                <a:gd name="T79" fmla="*/ 1230 h 2409"/>
                <a:gd name="T80" fmla="*/ 140 w 1459"/>
                <a:gd name="T81" fmla="*/ 1019 h 2409"/>
                <a:gd name="T82" fmla="*/ 140 w 1459"/>
                <a:gd name="T83" fmla="*/ 540 h 2409"/>
                <a:gd name="T84" fmla="*/ 489 w 1459"/>
                <a:gd name="T85" fmla="*/ 142 h 2409"/>
                <a:gd name="T86" fmla="*/ 500 w 1459"/>
                <a:gd name="T87" fmla="*/ 141 h 2409"/>
                <a:gd name="T88" fmla="*/ 969 w 1459"/>
                <a:gd name="T89" fmla="*/ 142 h 2409"/>
                <a:gd name="T90" fmla="*/ 970 w 1459"/>
                <a:gd name="T91" fmla="*/ 142 h 2409"/>
                <a:gd name="T92" fmla="*/ 1319 w 1459"/>
                <a:gd name="T93" fmla="*/ 540 h 2409"/>
                <a:gd name="T94" fmla="*/ 1319 w 1459"/>
                <a:gd name="T95" fmla="*/ 101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59" h="2409">
                  <a:moveTo>
                    <a:pt x="1459" y="1019"/>
                  </a:moveTo>
                  <a:cubicBezTo>
                    <a:pt x="1459" y="540"/>
                    <a:pt x="1459" y="540"/>
                    <a:pt x="1459" y="540"/>
                  </a:cubicBezTo>
                  <a:cubicBezTo>
                    <a:pt x="1459" y="407"/>
                    <a:pt x="1401" y="270"/>
                    <a:pt x="1300" y="164"/>
                  </a:cubicBezTo>
                  <a:cubicBezTo>
                    <a:pt x="1203" y="63"/>
                    <a:pt x="1080" y="2"/>
                    <a:pt x="970" y="2"/>
                  </a:cubicBezTo>
                  <a:cubicBezTo>
                    <a:pt x="963" y="2"/>
                    <a:pt x="847" y="1"/>
                    <a:pt x="731" y="1"/>
                  </a:cubicBezTo>
                  <a:cubicBezTo>
                    <a:pt x="662" y="0"/>
                    <a:pt x="606" y="0"/>
                    <a:pt x="566" y="0"/>
                  </a:cubicBezTo>
                  <a:cubicBezTo>
                    <a:pt x="542" y="1"/>
                    <a:pt x="523" y="1"/>
                    <a:pt x="510" y="1"/>
                  </a:cubicBezTo>
                  <a:cubicBezTo>
                    <a:pt x="501" y="1"/>
                    <a:pt x="493" y="1"/>
                    <a:pt x="485" y="2"/>
                  </a:cubicBezTo>
                  <a:cubicBezTo>
                    <a:pt x="376" y="3"/>
                    <a:pt x="254" y="64"/>
                    <a:pt x="159" y="164"/>
                  </a:cubicBezTo>
                  <a:cubicBezTo>
                    <a:pt x="58" y="270"/>
                    <a:pt x="0" y="407"/>
                    <a:pt x="0" y="540"/>
                  </a:cubicBezTo>
                  <a:cubicBezTo>
                    <a:pt x="0" y="1019"/>
                    <a:pt x="0" y="1019"/>
                    <a:pt x="0" y="1019"/>
                  </a:cubicBezTo>
                  <a:cubicBezTo>
                    <a:pt x="0" y="1169"/>
                    <a:pt x="148" y="1337"/>
                    <a:pt x="300" y="1379"/>
                  </a:cubicBezTo>
                  <a:cubicBezTo>
                    <a:pt x="300" y="2339"/>
                    <a:pt x="300" y="2339"/>
                    <a:pt x="300" y="2339"/>
                  </a:cubicBezTo>
                  <a:cubicBezTo>
                    <a:pt x="300" y="2377"/>
                    <a:pt x="331" y="2409"/>
                    <a:pt x="370" y="2409"/>
                  </a:cubicBezTo>
                  <a:cubicBezTo>
                    <a:pt x="729" y="2409"/>
                    <a:pt x="729" y="2409"/>
                    <a:pt x="729" y="2409"/>
                  </a:cubicBezTo>
                  <a:cubicBezTo>
                    <a:pt x="729" y="2409"/>
                    <a:pt x="729" y="2409"/>
                    <a:pt x="729" y="2409"/>
                  </a:cubicBezTo>
                  <a:cubicBezTo>
                    <a:pt x="730" y="2409"/>
                    <a:pt x="730" y="2409"/>
                    <a:pt x="730" y="2409"/>
                  </a:cubicBezTo>
                  <a:cubicBezTo>
                    <a:pt x="1089" y="2409"/>
                    <a:pt x="1089" y="2409"/>
                    <a:pt x="1089" y="2409"/>
                  </a:cubicBezTo>
                  <a:cubicBezTo>
                    <a:pt x="1128" y="2409"/>
                    <a:pt x="1159" y="2377"/>
                    <a:pt x="1159" y="2339"/>
                  </a:cubicBezTo>
                  <a:cubicBezTo>
                    <a:pt x="1159" y="1379"/>
                    <a:pt x="1159" y="1379"/>
                    <a:pt x="1159" y="1379"/>
                  </a:cubicBezTo>
                  <a:cubicBezTo>
                    <a:pt x="1311" y="1337"/>
                    <a:pt x="1459" y="1169"/>
                    <a:pt x="1459" y="1019"/>
                  </a:cubicBezTo>
                  <a:close/>
                  <a:moveTo>
                    <a:pt x="534" y="126"/>
                  </a:moveTo>
                  <a:cubicBezTo>
                    <a:pt x="533" y="127"/>
                    <a:pt x="531" y="128"/>
                    <a:pt x="529" y="130"/>
                  </a:cubicBezTo>
                  <a:cubicBezTo>
                    <a:pt x="531" y="128"/>
                    <a:pt x="533" y="127"/>
                    <a:pt x="534" y="126"/>
                  </a:cubicBezTo>
                  <a:close/>
                  <a:moveTo>
                    <a:pt x="1319" y="1019"/>
                  </a:moveTo>
                  <a:cubicBezTo>
                    <a:pt x="1319" y="1092"/>
                    <a:pt x="1239" y="1189"/>
                    <a:pt x="1159" y="1230"/>
                  </a:cubicBezTo>
                  <a:cubicBezTo>
                    <a:pt x="1159" y="556"/>
                    <a:pt x="1159" y="556"/>
                    <a:pt x="1159" y="556"/>
                  </a:cubicBezTo>
                  <a:cubicBezTo>
                    <a:pt x="1159" y="517"/>
                    <a:pt x="1128" y="486"/>
                    <a:pt x="1089" y="486"/>
                  </a:cubicBezTo>
                  <a:cubicBezTo>
                    <a:pt x="1051" y="486"/>
                    <a:pt x="1019" y="517"/>
                    <a:pt x="1019" y="556"/>
                  </a:cubicBezTo>
                  <a:cubicBezTo>
                    <a:pt x="1019" y="2269"/>
                    <a:pt x="1019" y="2269"/>
                    <a:pt x="1019" y="2269"/>
                  </a:cubicBezTo>
                  <a:cubicBezTo>
                    <a:pt x="799" y="2269"/>
                    <a:pt x="799" y="2269"/>
                    <a:pt x="799" y="2269"/>
                  </a:cubicBezTo>
                  <a:cubicBezTo>
                    <a:pt x="799" y="1272"/>
                    <a:pt x="799" y="1272"/>
                    <a:pt x="799" y="1272"/>
                  </a:cubicBezTo>
                  <a:cubicBezTo>
                    <a:pt x="799" y="1233"/>
                    <a:pt x="768" y="1202"/>
                    <a:pt x="729" y="1202"/>
                  </a:cubicBezTo>
                  <a:cubicBezTo>
                    <a:pt x="691" y="1202"/>
                    <a:pt x="659" y="1233"/>
                    <a:pt x="659" y="1272"/>
                  </a:cubicBezTo>
                  <a:cubicBezTo>
                    <a:pt x="659" y="2269"/>
                    <a:pt x="659" y="2269"/>
                    <a:pt x="659" y="2269"/>
                  </a:cubicBezTo>
                  <a:cubicBezTo>
                    <a:pt x="440" y="2269"/>
                    <a:pt x="440" y="2269"/>
                    <a:pt x="440" y="2269"/>
                  </a:cubicBezTo>
                  <a:cubicBezTo>
                    <a:pt x="440" y="556"/>
                    <a:pt x="440" y="556"/>
                    <a:pt x="440" y="556"/>
                  </a:cubicBezTo>
                  <a:cubicBezTo>
                    <a:pt x="440" y="517"/>
                    <a:pt x="408" y="486"/>
                    <a:pt x="370" y="486"/>
                  </a:cubicBezTo>
                  <a:cubicBezTo>
                    <a:pt x="331" y="486"/>
                    <a:pt x="300" y="517"/>
                    <a:pt x="300" y="556"/>
                  </a:cubicBezTo>
                  <a:cubicBezTo>
                    <a:pt x="300" y="1230"/>
                    <a:pt x="300" y="1230"/>
                    <a:pt x="300" y="1230"/>
                  </a:cubicBezTo>
                  <a:cubicBezTo>
                    <a:pt x="220" y="1189"/>
                    <a:pt x="140" y="1092"/>
                    <a:pt x="140" y="1019"/>
                  </a:cubicBezTo>
                  <a:cubicBezTo>
                    <a:pt x="140" y="540"/>
                    <a:pt x="140" y="540"/>
                    <a:pt x="140" y="540"/>
                  </a:cubicBezTo>
                  <a:cubicBezTo>
                    <a:pt x="140" y="335"/>
                    <a:pt x="337" y="142"/>
                    <a:pt x="489" y="142"/>
                  </a:cubicBezTo>
                  <a:cubicBezTo>
                    <a:pt x="493" y="142"/>
                    <a:pt x="496" y="142"/>
                    <a:pt x="500" y="141"/>
                  </a:cubicBezTo>
                  <a:cubicBezTo>
                    <a:pt x="537" y="139"/>
                    <a:pt x="805" y="141"/>
                    <a:pt x="969" y="142"/>
                  </a:cubicBezTo>
                  <a:cubicBezTo>
                    <a:pt x="969" y="142"/>
                    <a:pt x="969" y="142"/>
                    <a:pt x="970" y="142"/>
                  </a:cubicBezTo>
                  <a:cubicBezTo>
                    <a:pt x="1122" y="142"/>
                    <a:pt x="1319" y="335"/>
                    <a:pt x="1319" y="540"/>
                  </a:cubicBezTo>
                  <a:lnTo>
                    <a:pt x="1319" y="1019"/>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94" name="Freeform 28">
              <a:extLst>
                <a:ext uri="{FF2B5EF4-FFF2-40B4-BE49-F238E27FC236}">
                  <a16:creationId xmlns:a16="http://schemas.microsoft.com/office/drawing/2014/main" id="{8C509F01-5C25-4FB0-A417-A0219BC06515}"/>
                </a:ext>
              </a:extLst>
            </p:cNvPr>
            <p:cNvSpPr>
              <a:spLocks noEditPoints="1"/>
            </p:cNvSpPr>
            <p:nvPr/>
          </p:nvSpPr>
          <p:spPr bwMode="auto">
            <a:xfrm>
              <a:off x="1790700" y="0"/>
              <a:ext cx="1054100" cy="1055688"/>
            </a:xfrm>
            <a:custGeom>
              <a:avLst/>
              <a:gdLst>
                <a:gd name="T0" fmla="*/ 364 w 727"/>
                <a:gd name="T1" fmla="*/ 727 h 727"/>
                <a:gd name="T2" fmla="*/ 727 w 727"/>
                <a:gd name="T3" fmla="*/ 364 h 727"/>
                <a:gd name="T4" fmla="*/ 364 w 727"/>
                <a:gd name="T5" fmla="*/ 0 h 727"/>
                <a:gd name="T6" fmla="*/ 0 w 727"/>
                <a:gd name="T7" fmla="*/ 364 h 727"/>
                <a:gd name="T8" fmla="*/ 364 w 727"/>
                <a:gd name="T9" fmla="*/ 727 h 727"/>
                <a:gd name="T10" fmla="*/ 364 w 727"/>
                <a:gd name="T11" fmla="*/ 140 h 727"/>
                <a:gd name="T12" fmla="*/ 587 w 727"/>
                <a:gd name="T13" fmla="*/ 364 h 727"/>
                <a:gd name="T14" fmla="*/ 364 w 727"/>
                <a:gd name="T15" fmla="*/ 587 h 727"/>
                <a:gd name="T16" fmla="*/ 140 w 727"/>
                <a:gd name="T17" fmla="*/ 364 h 727"/>
                <a:gd name="T18" fmla="*/ 364 w 727"/>
                <a:gd name="T19" fmla="*/ 14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 h="727">
                  <a:moveTo>
                    <a:pt x="364" y="727"/>
                  </a:moveTo>
                  <a:cubicBezTo>
                    <a:pt x="564" y="727"/>
                    <a:pt x="727" y="564"/>
                    <a:pt x="727" y="364"/>
                  </a:cubicBezTo>
                  <a:cubicBezTo>
                    <a:pt x="727" y="163"/>
                    <a:pt x="564" y="0"/>
                    <a:pt x="364" y="0"/>
                  </a:cubicBezTo>
                  <a:cubicBezTo>
                    <a:pt x="163" y="0"/>
                    <a:pt x="0" y="163"/>
                    <a:pt x="0" y="364"/>
                  </a:cubicBezTo>
                  <a:cubicBezTo>
                    <a:pt x="0" y="564"/>
                    <a:pt x="163" y="727"/>
                    <a:pt x="364" y="727"/>
                  </a:cubicBezTo>
                  <a:close/>
                  <a:moveTo>
                    <a:pt x="364" y="140"/>
                  </a:moveTo>
                  <a:cubicBezTo>
                    <a:pt x="487" y="140"/>
                    <a:pt x="587" y="241"/>
                    <a:pt x="587" y="364"/>
                  </a:cubicBezTo>
                  <a:cubicBezTo>
                    <a:pt x="587" y="487"/>
                    <a:pt x="487" y="587"/>
                    <a:pt x="364" y="587"/>
                  </a:cubicBezTo>
                  <a:cubicBezTo>
                    <a:pt x="241" y="587"/>
                    <a:pt x="140" y="487"/>
                    <a:pt x="140" y="364"/>
                  </a:cubicBezTo>
                  <a:cubicBezTo>
                    <a:pt x="140" y="241"/>
                    <a:pt x="241" y="140"/>
                    <a:pt x="364"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83" name="Group 82">
            <a:extLst>
              <a:ext uri="{FF2B5EF4-FFF2-40B4-BE49-F238E27FC236}">
                <a16:creationId xmlns:a16="http://schemas.microsoft.com/office/drawing/2014/main" id="{AA2DA667-FE3A-4CC5-B933-F2ABE9DF31A0}"/>
              </a:ext>
            </a:extLst>
          </p:cNvPr>
          <p:cNvGrpSpPr/>
          <p:nvPr/>
        </p:nvGrpSpPr>
        <p:grpSpPr>
          <a:xfrm>
            <a:off x="2541431" y="1836538"/>
            <a:ext cx="160579" cy="253363"/>
            <a:chOff x="4005834" y="813018"/>
            <a:chExt cx="160579" cy="253363"/>
          </a:xfrm>
        </p:grpSpPr>
        <p:sp>
          <p:nvSpPr>
            <p:cNvPr id="84" name="Rectangle 83">
              <a:extLst>
                <a:ext uri="{FF2B5EF4-FFF2-40B4-BE49-F238E27FC236}">
                  <a16:creationId xmlns:a16="http://schemas.microsoft.com/office/drawing/2014/main" id="{7E5C48E5-95F7-4072-A676-709F2BD205AE}"/>
                </a:ext>
              </a:extLst>
            </p:cNvPr>
            <p:cNvSpPr>
              <a:spLocks/>
            </p:cNvSpPr>
            <p:nvPr/>
          </p:nvSpPr>
          <p:spPr>
            <a:xfrm>
              <a:off x="4005834" y="813018"/>
              <a:ext cx="160579" cy="25336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400" dirty="0">
                <a:solidFill>
                  <a:schemeClr val="tx1"/>
                </a:solidFill>
              </a:endParaRPr>
            </a:p>
          </p:txBody>
        </p:sp>
        <p:grpSp>
          <p:nvGrpSpPr>
            <p:cNvPr id="85" name="Group 84">
              <a:extLst>
                <a:ext uri="{FF2B5EF4-FFF2-40B4-BE49-F238E27FC236}">
                  <a16:creationId xmlns:a16="http://schemas.microsoft.com/office/drawing/2014/main" id="{FC37999F-D599-42DA-9D89-7EE86C78AE68}"/>
                </a:ext>
              </a:extLst>
            </p:cNvPr>
            <p:cNvGrpSpPr>
              <a:grpSpLocks/>
            </p:cNvGrpSpPr>
            <p:nvPr/>
          </p:nvGrpSpPr>
          <p:grpSpPr>
            <a:xfrm>
              <a:off x="4005834" y="813018"/>
              <a:ext cx="160579" cy="253363"/>
              <a:chOff x="2049320" y="1166747"/>
              <a:chExt cx="212875" cy="335873"/>
            </a:xfrm>
          </p:grpSpPr>
          <p:sp>
            <p:nvSpPr>
              <p:cNvPr id="86" name="Chevron 89">
                <a:extLst>
                  <a:ext uri="{FF2B5EF4-FFF2-40B4-BE49-F238E27FC236}">
                    <a16:creationId xmlns:a16="http://schemas.microsoft.com/office/drawing/2014/main" id="{9BB8ED7B-BCA1-46E9-8D8E-D90179BFBCAF}"/>
                  </a:ext>
                </a:extLst>
              </p:cNvPr>
              <p:cNvSpPr/>
              <p:nvPr/>
            </p:nvSpPr>
            <p:spPr>
              <a:xfrm>
                <a:off x="2121381" y="1166747"/>
                <a:ext cx="140814" cy="335873"/>
              </a:xfrm>
              <a:prstGeom prst="chevron">
                <a:avLst>
                  <a:gd name="adj" fmla="val 43408"/>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dirty="0">
                  <a:solidFill>
                    <a:schemeClr val="tx1"/>
                  </a:solidFill>
                </a:endParaRPr>
              </a:p>
            </p:txBody>
          </p:sp>
          <p:sp>
            <p:nvSpPr>
              <p:cNvPr id="96" name="Chevron 90">
                <a:extLst>
                  <a:ext uri="{FF2B5EF4-FFF2-40B4-BE49-F238E27FC236}">
                    <a16:creationId xmlns:a16="http://schemas.microsoft.com/office/drawing/2014/main" id="{60E5A89D-F313-4CF5-AD1F-10BCDD696010}"/>
                  </a:ext>
                </a:extLst>
              </p:cNvPr>
              <p:cNvSpPr/>
              <p:nvPr/>
            </p:nvSpPr>
            <p:spPr>
              <a:xfrm>
                <a:off x="2049320" y="1196163"/>
                <a:ext cx="107895" cy="277038"/>
              </a:xfrm>
              <a:prstGeom prst="chevron">
                <a:avLst>
                  <a:gd name="adj" fmla="val 46728"/>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dirty="0">
                  <a:solidFill>
                    <a:schemeClr val="tx1"/>
                  </a:solidFill>
                </a:endParaRPr>
              </a:p>
            </p:txBody>
          </p:sp>
        </p:grpSp>
      </p:grpSp>
      <p:sp>
        <p:nvSpPr>
          <p:cNvPr id="134" name="TextBox 133">
            <a:extLst>
              <a:ext uri="{FF2B5EF4-FFF2-40B4-BE49-F238E27FC236}">
                <a16:creationId xmlns:a16="http://schemas.microsoft.com/office/drawing/2014/main" id="{2AA10F4F-A873-43A7-AB4C-CF88587F777E}"/>
              </a:ext>
            </a:extLst>
          </p:cNvPr>
          <p:cNvSpPr txBox="1">
            <a:spLocks/>
          </p:cNvSpPr>
          <p:nvPr/>
        </p:nvSpPr>
        <p:spPr bwMode="gray">
          <a:xfrm>
            <a:off x="112870" y="1733525"/>
            <a:ext cx="2276680" cy="203133"/>
          </a:xfrm>
          <a:prstGeom prst="rect">
            <a:avLst/>
          </a:prstGeom>
        </p:spPr>
        <p:txBody>
          <a:bodyPr vert="horz" wrap="square" lIns="0" tIns="0" rIns="0" bIns="18288" rtlCol="0" anchor="b">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200" b="1" dirty="0">
                <a:solidFill>
                  <a:schemeClr val="accent2"/>
                </a:solidFill>
              </a:rPr>
              <a:t>Méthodologie d’estimation</a:t>
            </a:r>
          </a:p>
        </p:txBody>
      </p:sp>
      <p:cxnSp>
        <p:nvCxnSpPr>
          <p:cNvPr id="136" name="Straight Connector 135">
            <a:extLst>
              <a:ext uri="{FF2B5EF4-FFF2-40B4-BE49-F238E27FC236}">
                <a16:creationId xmlns:a16="http://schemas.microsoft.com/office/drawing/2014/main" id="{371DF984-0048-430C-845C-4B72E811F50B}"/>
              </a:ext>
            </a:extLst>
          </p:cNvPr>
          <p:cNvCxnSpPr>
            <a:cxnSpLocks/>
          </p:cNvCxnSpPr>
          <p:nvPr/>
        </p:nvCxnSpPr>
        <p:spPr bwMode="gray">
          <a:xfrm>
            <a:off x="32418" y="1950184"/>
            <a:ext cx="241788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9D72728-B259-4B09-9538-847A3F5F537A}"/>
              </a:ext>
            </a:extLst>
          </p:cNvPr>
          <p:cNvCxnSpPr>
            <a:cxnSpLocks/>
          </p:cNvCxnSpPr>
          <p:nvPr/>
        </p:nvCxnSpPr>
        <p:spPr bwMode="gray">
          <a:xfrm>
            <a:off x="2450306" y="1950184"/>
            <a:ext cx="0" cy="415559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9699FA-16A3-477D-A53C-86A8CE65C408}"/>
              </a:ext>
            </a:extLst>
          </p:cNvPr>
          <p:cNvSpPr txBox="1"/>
          <p:nvPr/>
        </p:nvSpPr>
        <p:spPr>
          <a:xfrm>
            <a:off x="119063" y="2035126"/>
            <a:ext cx="2178988" cy="3554819"/>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pPr lvl="1">
              <a:spcBef>
                <a:spcPts val="600"/>
              </a:spcBef>
            </a:pPr>
            <a:r>
              <a:rPr lang="fr-FR" sz="1200" dirty="0"/>
              <a:t>Potentiel des marchés français et européen d’après la vision pour l’hydrogène</a:t>
            </a:r>
          </a:p>
          <a:p>
            <a:pPr lvl="1">
              <a:spcBef>
                <a:spcPts val="600"/>
              </a:spcBef>
            </a:pPr>
            <a:r>
              <a:rPr lang="fr-FR" sz="1200" dirty="0"/>
              <a:t>Estimation de la part de l’industrie française sur les marchés français et européen, d’après les données statistiques fournies par l’industrie et les entretiens avec les industriels</a:t>
            </a:r>
          </a:p>
          <a:p>
            <a:pPr lvl="1">
              <a:spcBef>
                <a:spcPts val="600"/>
              </a:spcBef>
            </a:pPr>
            <a:r>
              <a:rPr lang="fr-FR" sz="1200" dirty="0"/>
              <a:t>Multiplicateurs de chiffre d’affaires et d’emplois estimés d’après les modèles globaux d’entrée-sortie</a:t>
            </a:r>
          </a:p>
          <a:p>
            <a:pPr lvl="1">
              <a:spcBef>
                <a:spcPts val="600"/>
              </a:spcBef>
            </a:pPr>
            <a:r>
              <a:rPr lang="fr-FR" sz="1200" dirty="0"/>
              <a:t>Participation supposée limitée des constructeurs automobiles français</a:t>
            </a:r>
          </a:p>
        </p:txBody>
      </p:sp>
      <p:cxnSp>
        <p:nvCxnSpPr>
          <p:cNvPr id="143" name="Straight Connector 142">
            <a:extLst>
              <a:ext uri="{FF2B5EF4-FFF2-40B4-BE49-F238E27FC236}">
                <a16:creationId xmlns:a16="http://schemas.microsoft.com/office/drawing/2014/main" id="{0673E811-F58C-49B8-8029-A888A066EF26}"/>
              </a:ext>
            </a:extLst>
          </p:cNvPr>
          <p:cNvCxnSpPr>
            <a:cxnSpLocks/>
          </p:cNvCxnSpPr>
          <p:nvPr/>
        </p:nvCxnSpPr>
        <p:spPr>
          <a:xfrm flipV="1">
            <a:off x="4135405" y="1668753"/>
            <a:ext cx="0" cy="797912"/>
          </a:xfrm>
          <a:prstGeom prst="line">
            <a:avLst/>
          </a:prstGeom>
          <a:ln w="190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FEB3B40-5857-4331-958F-9AA7D696B86A}"/>
              </a:ext>
            </a:extLst>
          </p:cNvPr>
          <p:cNvCxnSpPr>
            <a:cxnSpLocks/>
          </p:cNvCxnSpPr>
          <p:nvPr/>
        </p:nvCxnSpPr>
        <p:spPr>
          <a:xfrm>
            <a:off x="3503960" y="1668753"/>
            <a:ext cx="1262889" cy="0"/>
          </a:xfrm>
          <a:prstGeom prst="line">
            <a:avLst/>
          </a:prstGeom>
          <a:ln w="1905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CAAA90E-5C9E-4FBE-A842-6C31EE804F40}"/>
              </a:ext>
            </a:extLst>
          </p:cNvPr>
          <p:cNvCxnSpPr>
            <a:cxnSpLocks/>
          </p:cNvCxnSpPr>
          <p:nvPr/>
        </p:nvCxnSpPr>
        <p:spPr>
          <a:xfrm flipV="1">
            <a:off x="6237669" y="1668753"/>
            <a:ext cx="0" cy="797912"/>
          </a:xfrm>
          <a:prstGeom prst="line">
            <a:avLst/>
          </a:prstGeom>
          <a:ln w="1905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92B3962-3B6D-4969-BDA0-29D00EA159D5}"/>
              </a:ext>
            </a:extLst>
          </p:cNvPr>
          <p:cNvCxnSpPr>
            <a:cxnSpLocks/>
          </p:cNvCxnSpPr>
          <p:nvPr/>
        </p:nvCxnSpPr>
        <p:spPr>
          <a:xfrm>
            <a:off x="5606224" y="1668753"/>
            <a:ext cx="1262889" cy="0"/>
          </a:xfrm>
          <a:prstGeom prst="line">
            <a:avLst/>
          </a:prstGeom>
          <a:ln w="19050">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041E9EBD-549F-4DE5-9054-970BECFAD4BE}"/>
              </a:ext>
            </a:extLst>
          </p:cNvPr>
          <p:cNvGrpSpPr/>
          <p:nvPr/>
        </p:nvGrpSpPr>
        <p:grpSpPr>
          <a:xfrm>
            <a:off x="3744493" y="5558158"/>
            <a:ext cx="4577584" cy="858952"/>
            <a:chOff x="3630586" y="5431028"/>
            <a:chExt cx="4577584" cy="858952"/>
          </a:xfrm>
        </p:grpSpPr>
        <p:sp>
          <p:nvSpPr>
            <p:cNvPr id="139" name="TextBox 138">
              <a:extLst>
                <a:ext uri="{FF2B5EF4-FFF2-40B4-BE49-F238E27FC236}">
                  <a16:creationId xmlns:a16="http://schemas.microsoft.com/office/drawing/2014/main" id="{9E54360A-744C-484E-BC1F-F457E37C8008}"/>
                </a:ext>
              </a:extLst>
            </p:cNvPr>
            <p:cNvSpPr txBox="1">
              <a:spLocks/>
            </p:cNvSpPr>
            <p:nvPr/>
          </p:nvSpPr>
          <p:spPr>
            <a:xfrm>
              <a:off x="3630586" y="5682891"/>
              <a:ext cx="4577584" cy="607089"/>
            </a:xfrm>
            <a:prstGeom prst="rect">
              <a:avLst/>
            </a:prstGeom>
            <a:solidFill>
              <a:schemeClr val="bg1"/>
            </a:solidFill>
            <a:ln w="12700">
              <a:solidFill>
                <a:schemeClr val="accent4">
                  <a:lumMod val="25000"/>
                  <a:lumOff val="75000"/>
                </a:schemeClr>
              </a:solidFill>
              <a:miter lim="800000"/>
              <a:headEnd/>
              <a:tailEnd/>
            </a:ln>
            <a:effectLst/>
          </p:spPr>
          <p:txBody>
            <a:bodyPr vert="horz" wrap="square" lIns="72009" tIns="72009" rIns="72009" bIns="72009" numCol="1" anchor="ctr" anchorCtr="0" compatLnSpc="1">
              <a:prstTxWarp prst="textNoShape">
                <a:avLst/>
              </a:prstTxWarp>
              <a:spAutoFit/>
            </a:bodyPr>
            <a:lstStyle>
              <a:lvl1pPr marL="0" lvl="0" indent="0" defTabSz="710326" eaLnBrk="1" hangingPunct="1">
                <a:buClr>
                  <a:schemeClr val="tx2"/>
                </a:buClr>
                <a:defRPr sz="1600" baseline="0">
                  <a:latin typeface="+mn-lt"/>
                  <a:ea typeface="Arial Unicode MS" pitchFamily="34" charset="-128"/>
                  <a:cs typeface="Arial Unicode MS" pitchFamily="34" charset="-128"/>
                </a:defRPr>
              </a:lvl1pPr>
              <a:lvl2pPr marL="153652" lvl="1" indent="-152393" defTabSz="710326" eaLnBrk="1" hangingPunct="1">
                <a:buClr>
                  <a:schemeClr val="tx2"/>
                </a:buClr>
                <a:buSzPct val="125000"/>
                <a:buFont typeface="Arial" pitchFamily="34" charset="0"/>
                <a:buChar char="•"/>
                <a:defRPr sz="1600" baseline="0">
                  <a:latin typeface="+mn-lt"/>
                  <a:ea typeface="Arial Unicode MS" pitchFamily="34" charset="-128"/>
                  <a:cs typeface="Arial Unicode MS" pitchFamily="34" charset="-128"/>
                </a:defRPr>
              </a:lvl2pPr>
              <a:lvl3pPr marL="362720" lvl="2" indent="-207809" defTabSz="710326" eaLnBrk="1" hangingPunct="1">
                <a:buClr>
                  <a:schemeClr val="tx2"/>
                </a:buClr>
                <a:buSzPct val="120000"/>
                <a:buFont typeface="Arial" charset="0"/>
                <a:buChar char="–"/>
                <a:defRPr sz="1600" baseline="0">
                  <a:latin typeface="+mn-lt"/>
                  <a:ea typeface="Arial Unicode MS" pitchFamily="34" charset="-128"/>
                  <a:cs typeface="Arial Unicode MS" pitchFamily="34" charset="-128"/>
                </a:defRPr>
              </a:lvl3pPr>
              <a:lvl4pPr marL="487405" lvl="3" indent="-123425" defTabSz="710326" eaLnBrk="1" hangingPunct="1">
                <a:buClr>
                  <a:schemeClr val="tx2"/>
                </a:buClr>
                <a:buSzPct val="100000"/>
                <a:buFont typeface="Arial" pitchFamily="34" charset="0"/>
                <a:buChar char="•"/>
                <a:defRPr sz="1600" baseline="0">
                  <a:latin typeface="+mn-lt"/>
                  <a:ea typeface="Arial Unicode MS" pitchFamily="34" charset="-128"/>
                  <a:cs typeface="Arial Unicode MS" pitchFamily="34" charset="-128"/>
                </a:defRPr>
              </a:lvl4pPr>
              <a:lvl5pPr marL="594860" lvl="4" indent="-103274" defTabSz="710326" eaLnBrk="1" hangingPunct="1">
                <a:buClr>
                  <a:schemeClr val="tx2"/>
                </a:buClr>
                <a:buSzPct val="89000"/>
                <a:buFont typeface="Arial" charset="0"/>
                <a:buChar char="-"/>
                <a:defRPr sz="1600" baseline="0">
                  <a:latin typeface="+mn-lt"/>
                  <a:ea typeface="Arial Unicode MS" pitchFamily="34" charset="-128"/>
                  <a:cs typeface="Arial Unicode MS" pitchFamily="34" charset="-128"/>
                </a:defRPr>
              </a:lvl5pPr>
              <a:lvl6pPr marL="594860" indent="-103274" defTabSz="710326" fontAlgn="base">
                <a:spcBef>
                  <a:spcPct val="0"/>
                </a:spcBef>
                <a:spcAft>
                  <a:spcPct val="0"/>
                </a:spcAft>
                <a:buClr>
                  <a:schemeClr val="tx2"/>
                </a:buClr>
                <a:buSzPct val="89000"/>
                <a:buFont typeface="Arial" charset="0"/>
                <a:buChar char="-"/>
                <a:defRPr sz="1269" baseline="0">
                  <a:latin typeface="+mn-lt"/>
                </a:defRPr>
              </a:lvl6pPr>
              <a:lvl7pPr marL="594860" indent="-103274" defTabSz="710326" fontAlgn="base">
                <a:spcBef>
                  <a:spcPct val="0"/>
                </a:spcBef>
                <a:spcAft>
                  <a:spcPct val="0"/>
                </a:spcAft>
                <a:buClr>
                  <a:schemeClr val="tx2"/>
                </a:buClr>
                <a:buSzPct val="89000"/>
                <a:buFont typeface="Arial" charset="0"/>
                <a:buChar char="-"/>
                <a:defRPr sz="1269" baseline="0">
                  <a:latin typeface="+mn-lt"/>
                </a:defRPr>
              </a:lvl7pPr>
              <a:lvl8pPr marL="594860" indent="-103274" defTabSz="710326" fontAlgn="base">
                <a:spcBef>
                  <a:spcPct val="0"/>
                </a:spcBef>
                <a:spcAft>
                  <a:spcPct val="0"/>
                </a:spcAft>
                <a:buClr>
                  <a:schemeClr val="tx2"/>
                </a:buClr>
                <a:buSzPct val="89000"/>
                <a:buFont typeface="Arial" charset="0"/>
                <a:buChar char="-"/>
                <a:defRPr sz="1269" baseline="0">
                  <a:latin typeface="+mn-lt"/>
                </a:defRPr>
              </a:lvl8pPr>
              <a:lvl9pPr marL="594860" indent="-103274" defTabSz="710326" fontAlgn="base">
                <a:spcBef>
                  <a:spcPct val="0"/>
                </a:spcBef>
                <a:spcAft>
                  <a:spcPct val="0"/>
                </a:spcAft>
                <a:buClr>
                  <a:schemeClr val="tx2"/>
                </a:buClr>
                <a:buSzPct val="89000"/>
                <a:buFont typeface="Arial" charset="0"/>
                <a:buChar char="-"/>
                <a:defRPr sz="1269" baseline="0">
                  <a:latin typeface="+mn-lt"/>
                </a:defRPr>
              </a:lvl9pPr>
            </a:lstStyle>
            <a:p>
              <a:r>
                <a:rPr lang="fr-FR" sz="1000" dirty="0">
                  <a:solidFill>
                    <a:schemeClr val="accent4"/>
                  </a:solidFill>
                </a:rPr>
                <a:t>Note : la participation active des constructeurs automobiles français représenterait un potentiel industriel supplémentaire estimé à +4 Md€ (-1-2 Md en importations, 2-3 Md en exportations)</a:t>
              </a:r>
            </a:p>
          </p:txBody>
        </p:sp>
        <p:cxnSp>
          <p:nvCxnSpPr>
            <p:cNvPr id="147" name="Straight Connector 146">
              <a:extLst>
                <a:ext uri="{FF2B5EF4-FFF2-40B4-BE49-F238E27FC236}">
                  <a16:creationId xmlns:a16="http://schemas.microsoft.com/office/drawing/2014/main" id="{B2A070AC-F624-4954-8F20-B6EC8A87798C}"/>
                </a:ext>
              </a:extLst>
            </p:cNvPr>
            <p:cNvCxnSpPr>
              <a:cxnSpLocks/>
            </p:cNvCxnSpPr>
            <p:nvPr/>
          </p:nvCxnSpPr>
          <p:spPr>
            <a:xfrm>
              <a:off x="7424152" y="5431028"/>
              <a:ext cx="0" cy="328807"/>
            </a:xfrm>
            <a:prstGeom prst="line">
              <a:avLst/>
            </a:prstGeom>
            <a:ln w="19050">
              <a:solidFill>
                <a:schemeClr val="accent4">
                  <a:lumMod val="25000"/>
                  <a:lumOff val="7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149" name="Oval 148">
            <a:extLst>
              <a:ext uri="{FF2B5EF4-FFF2-40B4-BE49-F238E27FC236}">
                <a16:creationId xmlns:a16="http://schemas.microsoft.com/office/drawing/2014/main" id="{B1509D97-33A1-437C-AC81-5A90D8F67FDC}"/>
              </a:ext>
            </a:extLst>
          </p:cNvPr>
          <p:cNvSpPr>
            <a:spLocks/>
          </p:cNvSpPr>
          <p:nvPr/>
        </p:nvSpPr>
        <p:spPr bwMode="gray">
          <a:xfrm>
            <a:off x="3382236" y="4123245"/>
            <a:ext cx="655260" cy="246868"/>
          </a:xfrm>
          <a:prstGeom prst="ellipse">
            <a:avLst/>
          </a:prstGeom>
          <a:solidFill>
            <a:schemeClr val="bg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r-FR" sz="1400" dirty="0">
                <a:solidFill>
                  <a:schemeClr val="accent4"/>
                </a:solidFill>
              </a:rPr>
              <a:t>~15</a:t>
            </a:r>
          </a:p>
        </p:txBody>
      </p:sp>
      <p:sp>
        <p:nvSpPr>
          <p:cNvPr id="150" name="Oval 149">
            <a:extLst>
              <a:ext uri="{FF2B5EF4-FFF2-40B4-BE49-F238E27FC236}">
                <a16:creationId xmlns:a16="http://schemas.microsoft.com/office/drawing/2014/main" id="{8C8E5BA7-72D2-4D9D-B1D8-0E7A072E4F32}"/>
              </a:ext>
            </a:extLst>
          </p:cNvPr>
          <p:cNvSpPr>
            <a:spLocks/>
          </p:cNvSpPr>
          <p:nvPr/>
        </p:nvSpPr>
        <p:spPr bwMode="gray">
          <a:xfrm>
            <a:off x="4889500" y="4123245"/>
            <a:ext cx="655260" cy="246868"/>
          </a:xfrm>
          <a:prstGeom prst="ellipse">
            <a:avLst/>
          </a:prstGeom>
          <a:solidFill>
            <a:schemeClr val="bg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r-FR" sz="1400" dirty="0">
                <a:solidFill>
                  <a:schemeClr val="accent4"/>
                </a:solidFill>
              </a:rPr>
              <a:t>~25</a:t>
            </a:r>
          </a:p>
        </p:txBody>
      </p:sp>
      <p:sp>
        <p:nvSpPr>
          <p:cNvPr id="151" name="Oval 150">
            <a:extLst>
              <a:ext uri="{FF2B5EF4-FFF2-40B4-BE49-F238E27FC236}">
                <a16:creationId xmlns:a16="http://schemas.microsoft.com/office/drawing/2014/main" id="{00ED984D-5A98-4236-98CB-87D67E77FFE5}"/>
              </a:ext>
            </a:extLst>
          </p:cNvPr>
          <p:cNvSpPr>
            <a:spLocks/>
          </p:cNvSpPr>
          <p:nvPr/>
        </p:nvSpPr>
        <p:spPr bwMode="gray">
          <a:xfrm>
            <a:off x="6483994" y="4123245"/>
            <a:ext cx="655260" cy="246868"/>
          </a:xfrm>
          <a:prstGeom prst="ellipse">
            <a:avLst/>
          </a:prstGeom>
          <a:solidFill>
            <a:schemeClr val="bg1"/>
          </a:solidFill>
          <a:ln w="190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r-FR" sz="1400" dirty="0">
                <a:solidFill>
                  <a:schemeClr val="accent4"/>
                </a:solidFill>
              </a:rPr>
              <a:t>~20</a:t>
            </a:r>
          </a:p>
        </p:txBody>
      </p:sp>
      <p:grpSp>
        <p:nvGrpSpPr>
          <p:cNvPr id="170" name="CustomIcon">
            <a:extLst>
              <a:ext uri="{FF2B5EF4-FFF2-40B4-BE49-F238E27FC236}">
                <a16:creationId xmlns:a16="http://schemas.microsoft.com/office/drawing/2014/main" id="{C2E4DD11-95C8-42CC-ACCC-FF4BD863946B}"/>
              </a:ext>
            </a:extLst>
          </p:cNvPr>
          <p:cNvGrpSpPr>
            <a:grpSpLocks noChangeAspect="1"/>
          </p:cNvGrpSpPr>
          <p:nvPr>
            <p:custDataLst>
              <p:tags r:id="rId13"/>
            </p:custDataLst>
          </p:nvPr>
        </p:nvGrpSpPr>
        <p:grpSpPr>
          <a:xfrm>
            <a:off x="4568825" y="3680588"/>
            <a:ext cx="246657" cy="246066"/>
            <a:chOff x="0" y="0"/>
            <a:chExt cx="4638675" cy="4627563"/>
          </a:xfrm>
          <a:solidFill>
            <a:schemeClr val="bg1"/>
          </a:solidFill>
        </p:grpSpPr>
        <p:sp>
          <p:nvSpPr>
            <p:cNvPr id="171" name="Freeform 11">
              <a:extLst>
                <a:ext uri="{FF2B5EF4-FFF2-40B4-BE49-F238E27FC236}">
                  <a16:creationId xmlns:a16="http://schemas.microsoft.com/office/drawing/2014/main" id="{ACEB9394-8DBE-4470-A5E4-087F85714F7B}"/>
                </a:ext>
              </a:extLst>
            </p:cNvPr>
            <p:cNvSpPr>
              <a:spLocks/>
            </p:cNvSpPr>
            <p:nvPr/>
          </p:nvSpPr>
          <p:spPr bwMode="auto">
            <a:xfrm>
              <a:off x="1797050" y="0"/>
              <a:ext cx="2841625" cy="2849563"/>
            </a:xfrm>
            <a:custGeom>
              <a:avLst/>
              <a:gdLst>
                <a:gd name="T0" fmla="*/ 1673 w 1960"/>
                <a:gd name="T1" fmla="*/ 287 h 1963"/>
                <a:gd name="T2" fmla="*/ 978 w 1960"/>
                <a:gd name="T3" fmla="*/ 0 h 1963"/>
                <a:gd name="T4" fmla="*/ 531 w 1960"/>
                <a:gd name="T5" fmla="*/ 107 h 1963"/>
                <a:gd name="T6" fmla="*/ 500 w 1960"/>
                <a:gd name="T7" fmla="*/ 202 h 1963"/>
                <a:gd name="T8" fmla="*/ 595 w 1960"/>
                <a:gd name="T9" fmla="*/ 232 h 1963"/>
                <a:gd name="T10" fmla="*/ 978 w 1960"/>
                <a:gd name="T11" fmla="*/ 140 h 1963"/>
                <a:gd name="T12" fmla="*/ 1820 w 1960"/>
                <a:gd name="T13" fmla="*/ 981 h 1963"/>
                <a:gd name="T14" fmla="*/ 978 w 1960"/>
                <a:gd name="T15" fmla="*/ 1823 h 1963"/>
                <a:gd name="T16" fmla="*/ 143 w 1960"/>
                <a:gd name="T17" fmla="*/ 1085 h 1963"/>
                <a:gd name="T18" fmla="*/ 65 w 1960"/>
                <a:gd name="T19" fmla="*/ 1024 h 1963"/>
                <a:gd name="T20" fmla="*/ 4 w 1960"/>
                <a:gd name="T21" fmla="*/ 1102 h 1963"/>
                <a:gd name="T22" fmla="*/ 978 w 1960"/>
                <a:gd name="T23" fmla="*/ 1963 h 1963"/>
                <a:gd name="T24" fmla="*/ 1673 w 1960"/>
                <a:gd name="T25" fmla="*/ 1675 h 1963"/>
                <a:gd name="T26" fmla="*/ 1960 w 1960"/>
                <a:gd name="T27" fmla="*/ 981 h 1963"/>
                <a:gd name="T28" fmla="*/ 1673 w 1960"/>
                <a:gd name="T29" fmla="*/ 287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0" h="1963">
                  <a:moveTo>
                    <a:pt x="1673" y="287"/>
                  </a:moveTo>
                  <a:cubicBezTo>
                    <a:pt x="1487" y="102"/>
                    <a:pt x="1241" y="0"/>
                    <a:pt x="978" y="0"/>
                  </a:cubicBezTo>
                  <a:cubicBezTo>
                    <a:pt x="823" y="0"/>
                    <a:pt x="668" y="37"/>
                    <a:pt x="531" y="107"/>
                  </a:cubicBezTo>
                  <a:cubicBezTo>
                    <a:pt x="496" y="125"/>
                    <a:pt x="483" y="167"/>
                    <a:pt x="500" y="202"/>
                  </a:cubicBezTo>
                  <a:cubicBezTo>
                    <a:pt x="518" y="236"/>
                    <a:pt x="560" y="250"/>
                    <a:pt x="595" y="232"/>
                  </a:cubicBezTo>
                  <a:cubicBezTo>
                    <a:pt x="714" y="171"/>
                    <a:pt x="843" y="140"/>
                    <a:pt x="978" y="140"/>
                  </a:cubicBezTo>
                  <a:cubicBezTo>
                    <a:pt x="1442" y="140"/>
                    <a:pt x="1820" y="517"/>
                    <a:pt x="1820" y="981"/>
                  </a:cubicBezTo>
                  <a:cubicBezTo>
                    <a:pt x="1820" y="1445"/>
                    <a:pt x="1442" y="1823"/>
                    <a:pt x="978" y="1823"/>
                  </a:cubicBezTo>
                  <a:cubicBezTo>
                    <a:pt x="554" y="1823"/>
                    <a:pt x="195" y="1505"/>
                    <a:pt x="143" y="1085"/>
                  </a:cubicBezTo>
                  <a:cubicBezTo>
                    <a:pt x="139" y="1046"/>
                    <a:pt x="104" y="1019"/>
                    <a:pt x="65" y="1024"/>
                  </a:cubicBezTo>
                  <a:cubicBezTo>
                    <a:pt x="27" y="1028"/>
                    <a:pt x="0" y="1063"/>
                    <a:pt x="4" y="1102"/>
                  </a:cubicBezTo>
                  <a:cubicBezTo>
                    <a:pt x="64" y="1593"/>
                    <a:pt x="483" y="1963"/>
                    <a:pt x="978" y="1963"/>
                  </a:cubicBezTo>
                  <a:cubicBezTo>
                    <a:pt x="1241" y="1963"/>
                    <a:pt x="1487" y="1861"/>
                    <a:pt x="1673" y="1675"/>
                  </a:cubicBezTo>
                  <a:cubicBezTo>
                    <a:pt x="1858" y="1490"/>
                    <a:pt x="1960" y="1243"/>
                    <a:pt x="1960" y="981"/>
                  </a:cubicBezTo>
                  <a:cubicBezTo>
                    <a:pt x="1960" y="719"/>
                    <a:pt x="1858" y="472"/>
                    <a:pt x="1673" y="287"/>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72" name="Freeform 12">
              <a:extLst>
                <a:ext uri="{FF2B5EF4-FFF2-40B4-BE49-F238E27FC236}">
                  <a16:creationId xmlns:a16="http://schemas.microsoft.com/office/drawing/2014/main" id="{7721AD1D-0990-47EE-A563-637C522AB414}"/>
                </a:ext>
              </a:extLst>
            </p:cNvPr>
            <p:cNvSpPr>
              <a:spLocks/>
            </p:cNvSpPr>
            <p:nvPr/>
          </p:nvSpPr>
          <p:spPr bwMode="auto">
            <a:xfrm>
              <a:off x="1770063" y="120650"/>
              <a:ext cx="203200" cy="400050"/>
            </a:xfrm>
            <a:custGeom>
              <a:avLst/>
              <a:gdLst>
                <a:gd name="T0" fmla="*/ 70 w 140"/>
                <a:gd name="T1" fmla="*/ 276 h 276"/>
                <a:gd name="T2" fmla="*/ 140 w 140"/>
                <a:gd name="T3" fmla="*/ 206 h 276"/>
                <a:gd name="T4" fmla="*/ 140 w 140"/>
                <a:gd name="T5" fmla="*/ 70 h 276"/>
                <a:gd name="T6" fmla="*/ 70 w 140"/>
                <a:gd name="T7" fmla="*/ 0 h 276"/>
                <a:gd name="T8" fmla="*/ 0 w 140"/>
                <a:gd name="T9" fmla="*/ 70 h 276"/>
                <a:gd name="T10" fmla="*/ 0 w 140"/>
                <a:gd name="T11" fmla="*/ 206 h 276"/>
                <a:gd name="T12" fmla="*/ 70 w 140"/>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40" h="276">
                  <a:moveTo>
                    <a:pt x="70" y="276"/>
                  </a:moveTo>
                  <a:cubicBezTo>
                    <a:pt x="109" y="276"/>
                    <a:pt x="140" y="244"/>
                    <a:pt x="140" y="206"/>
                  </a:cubicBezTo>
                  <a:cubicBezTo>
                    <a:pt x="140" y="70"/>
                    <a:pt x="140" y="70"/>
                    <a:pt x="140" y="70"/>
                  </a:cubicBezTo>
                  <a:cubicBezTo>
                    <a:pt x="140" y="31"/>
                    <a:pt x="109" y="0"/>
                    <a:pt x="70" y="0"/>
                  </a:cubicBezTo>
                  <a:cubicBezTo>
                    <a:pt x="31" y="0"/>
                    <a:pt x="0" y="31"/>
                    <a:pt x="0" y="70"/>
                  </a:cubicBezTo>
                  <a:cubicBezTo>
                    <a:pt x="0" y="206"/>
                    <a:pt x="0" y="206"/>
                    <a:pt x="0" y="206"/>
                  </a:cubicBezTo>
                  <a:cubicBezTo>
                    <a:pt x="0" y="244"/>
                    <a:pt x="31" y="276"/>
                    <a:pt x="70" y="27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73" name="Freeform 13">
              <a:extLst>
                <a:ext uri="{FF2B5EF4-FFF2-40B4-BE49-F238E27FC236}">
                  <a16:creationId xmlns:a16="http://schemas.microsoft.com/office/drawing/2014/main" id="{0BE1AE0A-2867-4558-A9F6-7124F69DD5FC}"/>
                </a:ext>
              </a:extLst>
            </p:cNvPr>
            <p:cNvSpPr>
              <a:spLocks/>
            </p:cNvSpPr>
            <p:nvPr/>
          </p:nvSpPr>
          <p:spPr bwMode="auto">
            <a:xfrm>
              <a:off x="1770063" y="852488"/>
              <a:ext cx="203200" cy="400050"/>
            </a:xfrm>
            <a:custGeom>
              <a:avLst/>
              <a:gdLst>
                <a:gd name="T0" fmla="*/ 70 w 140"/>
                <a:gd name="T1" fmla="*/ 276 h 276"/>
                <a:gd name="T2" fmla="*/ 140 w 140"/>
                <a:gd name="T3" fmla="*/ 206 h 276"/>
                <a:gd name="T4" fmla="*/ 140 w 140"/>
                <a:gd name="T5" fmla="*/ 70 h 276"/>
                <a:gd name="T6" fmla="*/ 70 w 140"/>
                <a:gd name="T7" fmla="*/ 0 h 276"/>
                <a:gd name="T8" fmla="*/ 0 w 140"/>
                <a:gd name="T9" fmla="*/ 70 h 276"/>
                <a:gd name="T10" fmla="*/ 0 w 140"/>
                <a:gd name="T11" fmla="*/ 206 h 276"/>
                <a:gd name="T12" fmla="*/ 70 w 140"/>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40" h="276">
                  <a:moveTo>
                    <a:pt x="70" y="276"/>
                  </a:moveTo>
                  <a:cubicBezTo>
                    <a:pt x="109" y="276"/>
                    <a:pt x="140" y="245"/>
                    <a:pt x="140" y="206"/>
                  </a:cubicBezTo>
                  <a:cubicBezTo>
                    <a:pt x="140" y="70"/>
                    <a:pt x="140" y="70"/>
                    <a:pt x="140" y="70"/>
                  </a:cubicBezTo>
                  <a:cubicBezTo>
                    <a:pt x="140" y="31"/>
                    <a:pt x="109" y="0"/>
                    <a:pt x="70" y="0"/>
                  </a:cubicBezTo>
                  <a:cubicBezTo>
                    <a:pt x="31" y="0"/>
                    <a:pt x="0" y="31"/>
                    <a:pt x="0" y="70"/>
                  </a:cubicBezTo>
                  <a:cubicBezTo>
                    <a:pt x="0" y="206"/>
                    <a:pt x="0" y="206"/>
                    <a:pt x="0" y="206"/>
                  </a:cubicBezTo>
                  <a:cubicBezTo>
                    <a:pt x="0" y="245"/>
                    <a:pt x="31" y="276"/>
                    <a:pt x="70" y="27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74" name="Freeform 14">
              <a:extLst>
                <a:ext uri="{FF2B5EF4-FFF2-40B4-BE49-F238E27FC236}">
                  <a16:creationId xmlns:a16="http://schemas.microsoft.com/office/drawing/2014/main" id="{6F40D200-1CED-4B16-95A8-C44402B8FB03}"/>
                </a:ext>
              </a:extLst>
            </p:cNvPr>
            <p:cNvSpPr>
              <a:spLocks/>
            </p:cNvSpPr>
            <p:nvPr/>
          </p:nvSpPr>
          <p:spPr bwMode="auto">
            <a:xfrm>
              <a:off x="2046288" y="592138"/>
              <a:ext cx="377825" cy="203200"/>
            </a:xfrm>
            <a:custGeom>
              <a:avLst/>
              <a:gdLst>
                <a:gd name="T0" fmla="*/ 70 w 260"/>
                <a:gd name="T1" fmla="*/ 140 h 140"/>
                <a:gd name="T2" fmla="*/ 190 w 260"/>
                <a:gd name="T3" fmla="*/ 140 h 140"/>
                <a:gd name="T4" fmla="*/ 260 w 260"/>
                <a:gd name="T5" fmla="*/ 70 h 140"/>
                <a:gd name="T6" fmla="*/ 190 w 260"/>
                <a:gd name="T7" fmla="*/ 0 h 140"/>
                <a:gd name="T8" fmla="*/ 70 w 260"/>
                <a:gd name="T9" fmla="*/ 0 h 140"/>
                <a:gd name="T10" fmla="*/ 0 w 260"/>
                <a:gd name="T11" fmla="*/ 70 h 140"/>
                <a:gd name="T12" fmla="*/ 70 w 260"/>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260" h="140">
                  <a:moveTo>
                    <a:pt x="70" y="140"/>
                  </a:moveTo>
                  <a:cubicBezTo>
                    <a:pt x="190" y="140"/>
                    <a:pt x="190" y="140"/>
                    <a:pt x="190" y="140"/>
                  </a:cubicBezTo>
                  <a:cubicBezTo>
                    <a:pt x="228" y="140"/>
                    <a:pt x="260" y="109"/>
                    <a:pt x="260" y="70"/>
                  </a:cubicBezTo>
                  <a:cubicBezTo>
                    <a:pt x="260" y="32"/>
                    <a:pt x="228" y="0"/>
                    <a:pt x="190" y="0"/>
                  </a:cubicBezTo>
                  <a:cubicBezTo>
                    <a:pt x="70" y="0"/>
                    <a:pt x="70" y="0"/>
                    <a:pt x="70" y="0"/>
                  </a:cubicBezTo>
                  <a:cubicBezTo>
                    <a:pt x="31" y="0"/>
                    <a:pt x="0" y="32"/>
                    <a:pt x="0" y="70"/>
                  </a:cubicBezTo>
                  <a:cubicBezTo>
                    <a:pt x="0" y="109"/>
                    <a:pt x="31" y="140"/>
                    <a:pt x="70"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75" name="Freeform 15">
              <a:extLst>
                <a:ext uri="{FF2B5EF4-FFF2-40B4-BE49-F238E27FC236}">
                  <a16:creationId xmlns:a16="http://schemas.microsoft.com/office/drawing/2014/main" id="{B355EF2A-352C-41C7-A797-4766A6D3D2D8}"/>
                </a:ext>
              </a:extLst>
            </p:cNvPr>
            <p:cNvSpPr>
              <a:spLocks/>
            </p:cNvSpPr>
            <p:nvPr/>
          </p:nvSpPr>
          <p:spPr bwMode="auto">
            <a:xfrm>
              <a:off x="1298575" y="592138"/>
              <a:ext cx="376238" cy="203200"/>
            </a:xfrm>
            <a:custGeom>
              <a:avLst/>
              <a:gdLst>
                <a:gd name="T0" fmla="*/ 70 w 259"/>
                <a:gd name="T1" fmla="*/ 140 h 140"/>
                <a:gd name="T2" fmla="*/ 189 w 259"/>
                <a:gd name="T3" fmla="*/ 140 h 140"/>
                <a:gd name="T4" fmla="*/ 259 w 259"/>
                <a:gd name="T5" fmla="*/ 70 h 140"/>
                <a:gd name="T6" fmla="*/ 189 w 259"/>
                <a:gd name="T7" fmla="*/ 0 h 140"/>
                <a:gd name="T8" fmla="*/ 70 w 259"/>
                <a:gd name="T9" fmla="*/ 0 h 140"/>
                <a:gd name="T10" fmla="*/ 0 w 259"/>
                <a:gd name="T11" fmla="*/ 70 h 140"/>
                <a:gd name="T12" fmla="*/ 70 w 259"/>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259" h="140">
                  <a:moveTo>
                    <a:pt x="70" y="140"/>
                  </a:moveTo>
                  <a:cubicBezTo>
                    <a:pt x="189" y="140"/>
                    <a:pt x="189" y="140"/>
                    <a:pt x="189" y="140"/>
                  </a:cubicBezTo>
                  <a:cubicBezTo>
                    <a:pt x="228" y="140"/>
                    <a:pt x="259" y="109"/>
                    <a:pt x="259" y="70"/>
                  </a:cubicBezTo>
                  <a:cubicBezTo>
                    <a:pt x="259" y="32"/>
                    <a:pt x="228" y="0"/>
                    <a:pt x="189" y="0"/>
                  </a:cubicBezTo>
                  <a:cubicBezTo>
                    <a:pt x="70" y="0"/>
                    <a:pt x="70" y="0"/>
                    <a:pt x="70" y="0"/>
                  </a:cubicBezTo>
                  <a:cubicBezTo>
                    <a:pt x="31" y="0"/>
                    <a:pt x="0" y="32"/>
                    <a:pt x="0" y="70"/>
                  </a:cubicBezTo>
                  <a:cubicBezTo>
                    <a:pt x="0" y="109"/>
                    <a:pt x="31" y="140"/>
                    <a:pt x="70"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76" name="Freeform 16">
              <a:extLst>
                <a:ext uri="{FF2B5EF4-FFF2-40B4-BE49-F238E27FC236}">
                  <a16:creationId xmlns:a16="http://schemas.microsoft.com/office/drawing/2014/main" id="{39E4377B-D509-44CC-852D-32F68998AA8D}"/>
                </a:ext>
              </a:extLst>
            </p:cNvPr>
            <p:cNvSpPr>
              <a:spLocks noEditPoints="1"/>
            </p:cNvSpPr>
            <p:nvPr/>
          </p:nvSpPr>
          <p:spPr bwMode="auto">
            <a:xfrm>
              <a:off x="0" y="2084388"/>
              <a:ext cx="4035425" cy="2543175"/>
            </a:xfrm>
            <a:custGeom>
              <a:avLst/>
              <a:gdLst>
                <a:gd name="T0" fmla="*/ 2564 w 2784"/>
                <a:gd name="T1" fmla="*/ 1312 h 1752"/>
                <a:gd name="T2" fmla="*/ 1742 w 2784"/>
                <a:gd name="T3" fmla="*/ 1310 h 1752"/>
                <a:gd name="T4" fmla="*/ 1662 w 2784"/>
                <a:gd name="T5" fmla="*/ 1229 h 1752"/>
                <a:gd name="T6" fmla="*/ 1762 w 2784"/>
                <a:gd name="T7" fmla="*/ 1129 h 1752"/>
                <a:gd name="T8" fmla="*/ 1763 w 2784"/>
                <a:gd name="T9" fmla="*/ 1129 h 1752"/>
                <a:gd name="T10" fmla="*/ 1769 w 2784"/>
                <a:gd name="T11" fmla="*/ 835 h 1752"/>
                <a:gd name="T12" fmla="*/ 1767 w 2784"/>
                <a:gd name="T13" fmla="*/ 833 h 1752"/>
                <a:gd name="T14" fmla="*/ 1764 w 2784"/>
                <a:gd name="T15" fmla="*/ 830 h 1752"/>
                <a:gd name="T16" fmla="*/ 1764 w 2784"/>
                <a:gd name="T17" fmla="*/ 830 h 1752"/>
                <a:gd name="T18" fmla="*/ 1164 w 2784"/>
                <a:gd name="T19" fmla="*/ 227 h 1752"/>
                <a:gd name="T20" fmla="*/ 1115 w 2784"/>
                <a:gd name="T21" fmla="*/ 207 h 1752"/>
                <a:gd name="T22" fmla="*/ 556 w 2784"/>
                <a:gd name="T23" fmla="*/ 205 h 1752"/>
                <a:gd name="T24" fmla="*/ 556 w 2784"/>
                <a:gd name="T25" fmla="*/ 70 h 1752"/>
                <a:gd name="T26" fmla="*/ 486 w 2784"/>
                <a:gd name="T27" fmla="*/ 0 h 1752"/>
                <a:gd name="T28" fmla="*/ 70 w 2784"/>
                <a:gd name="T29" fmla="*/ 0 h 1752"/>
                <a:gd name="T30" fmla="*/ 0 w 2784"/>
                <a:gd name="T31" fmla="*/ 70 h 1752"/>
                <a:gd name="T32" fmla="*/ 0 w 2784"/>
                <a:gd name="T33" fmla="*/ 1313 h 1752"/>
                <a:gd name="T34" fmla="*/ 70 w 2784"/>
                <a:gd name="T35" fmla="*/ 1383 h 1752"/>
                <a:gd name="T36" fmla="*/ 486 w 2784"/>
                <a:gd name="T37" fmla="*/ 1383 h 1752"/>
                <a:gd name="T38" fmla="*/ 556 w 2784"/>
                <a:gd name="T39" fmla="*/ 1313 h 1752"/>
                <a:gd name="T40" fmla="*/ 556 w 2784"/>
                <a:gd name="T41" fmla="*/ 1185 h 1752"/>
                <a:gd name="T42" fmla="*/ 1476 w 2784"/>
                <a:gd name="T43" fmla="*/ 1740 h 1752"/>
                <a:gd name="T44" fmla="*/ 1513 w 2784"/>
                <a:gd name="T45" fmla="*/ 1750 h 1752"/>
                <a:gd name="T46" fmla="*/ 2713 w 2784"/>
                <a:gd name="T47" fmla="*/ 1752 h 1752"/>
                <a:gd name="T48" fmla="*/ 2714 w 2784"/>
                <a:gd name="T49" fmla="*/ 1752 h 1752"/>
                <a:gd name="T50" fmla="*/ 2784 w 2784"/>
                <a:gd name="T51" fmla="*/ 1683 h 1752"/>
                <a:gd name="T52" fmla="*/ 2784 w 2784"/>
                <a:gd name="T53" fmla="*/ 1532 h 1752"/>
                <a:gd name="T54" fmla="*/ 2720 w 2784"/>
                <a:gd name="T55" fmla="*/ 1377 h 1752"/>
                <a:gd name="T56" fmla="*/ 2564 w 2784"/>
                <a:gd name="T57" fmla="*/ 1312 h 1752"/>
                <a:gd name="T58" fmla="*/ 416 w 2784"/>
                <a:gd name="T59" fmla="*/ 1243 h 1752"/>
                <a:gd name="T60" fmla="*/ 140 w 2784"/>
                <a:gd name="T61" fmla="*/ 1243 h 1752"/>
                <a:gd name="T62" fmla="*/ 140 w 2784"/>
                <a:gd name="T63" fmla="*/ 140 h 1752"/>
                <a:gd name="T64" fmla="*/ 416 w 2784"/>
                <a:gd name="T65" fmla="*/ 140 h 1752"/>
                <a:gd name="T66" fmla="*/ 416 w 2784"/>
                <a:gd name="T67" fmla="*/ 1243 h 1752"/>
                <a:gd name="T68" fmla="*/ 2644 w 2784"/>
                <a:gd name="T69" fmla="*/ 1612 h 1752"/>
                <a:gd name="T70" fmla="*/ 1531 w 2784"/>
                <a:gd name="T71" fmla="*/ 1610 h 1752"/>
                <a:gd name="T72" fmla="*/ 556 w 2784"/>
                <a:gd name="T73" fmla="*/ 1021 h 1752"/>
                <a:gd name="T74" fmla="*/ 556 w 2784"/>
                <a:gd name="T75" fmla="*/ 345 h 1752"/>
                <a:gd name="T76" fmla="*/ 1085 w 2784"/>
                <a:gd name="T77" fmla="*/ 347 h 1752"/>
                <a:gd name="T78" fmla="*/ 1664 w 2784"/>
                <a:gd name="T79" fmla="*/ 928 h 1752"/>
                <a:gd name="T80" fmla="*/ 1664 w 2784"/>
                <a:gd name="T81" fmla="*/ 928 h 1752"/>
                <a:gd name="T82" fmla="*/ 1665 w 2784"/>
                <a:gd name="T83" fmla="*/ 929 h 1752"/>
                <a:gd name="T84" fmla="*/ 1664 w 2784"/>
                <a:gd name="T85" fmla="*/ 1029 h 1752"/>
                <a:gd name="T86" fmla="*/ 1664 w 2784"/>
                <a:gd name="T87" fmla="*/ 1030 h 1752"/>
                <a:gd name="T88" fmla="*/ 1563 w 2784"/>
                <a:gd name="T89" fmla="*/ 1130 h 1752"/>
                <a:gd name="T90" fmla="*/ 1263 w 2784"/>
                <a:gd name="T91" fmla="*/ 828 h 1752"/>
                <a:gd name="T92" fmla="*/ 1164 w 2784"/>
                <a:gd name="T93" fmla="*/ 828 h 1752"/>
                <a:gd name="T94" fmla="*/ 1164 w 2784"/>
                <a:gd name="T95" fmla="*/ 927 h 1752"/>
                <a:gd name="T96" fmla="*/ 1513 w 2784"/>
                <a:gd name="T97" fmla="*/ 1278 h 1752"/>
                <a:gd name="T98" fmla="*/ 1515 w 2784"/>
                <a:gd name="T99" fmla="*/ 1280 h 1752"/>
                <a:gd name="T100" fmla="*/ 1663 w 2784"/>
                <a:gd name="T101" fmla="*/ 1429 h 1752"/>
                <a:gd name="T102" fmla="*/ 1713 w 2784"/>
                <a:gd name="T103" fmla="*/ 1450 h 1752"/>
                <a:gd name="T104" fmla="*/ 2564 w 2784"/>
                <a:gd name="T105" fmla="*/ 1452 h 1752"/>
                <a:gd name="T106" fmla="*/ 2621 w 2784"/>
                <a:gd name="T107" fmla="*/ 1475 h 1752"/>
                <a:gd name="T108" fmla="*/ 2644 w 2784"/>
                <a:gd name="T109" fmla="*/ 1532 h 1752"/>
                <a:gd name="T110" fmla="*/ 2644 w 2784"/>
                <a:gd name="T111" fmla="*/ 1612 h 1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4" h="1752">
                  <a:moveTo>
                    <a:pt x="2564" y="1312"/>
                  </a:moveTo>
                  <a:cubicBezTo>
                    <a:pt x="1742" y="1310"/>
                    <a:pt x="1742" y="1310"/>
                    <a:pt x="1742" y="1310"/>
                  </a:cubicBezTo>
                  <a:cubicBezTo>
                    <a:pt x="1662" y="1229"/>
                    <a:pt x="1662" y="1229"/>
                    <a:pt x="1662" y="1229"/>
                  </a:cubicBezTo>
                  <a:cubicBezTo>
                    <a:pt x="1762" y="1129"/>
                    <a:pt x="1762" y="1129"/>
                    <a:pt x="1762" y="1129"/>
                  </a:cubicBezTo>
                  <a:cubicBezTo>
                    <a:pt x="1763" y="1129"/>
                    <a:pt x="1763" y="1129"/>
                    <a:pt x="1763" y="1129"/>
                  </a:cubicBezTo>
                  <a:cubicBezTo>
                    <a:pt x="1844" y="1048"/>
                    <a:pt x="1846" y="918"/>
                    <a:pt x="1769" y="835"/>
                  </a:cubicBezTo>
                  <a:cubicBezTo>
                    <a:pt x="1768" y="834"/>
                    <a:pt x="1768" y="834"/>
                    <a:pt x="1767" y="833"/>
                  </a:cubicBezTo>
                  <a:cubicBezTo>
                    <a:pt x="1766" y="832"/>
                    <a:pt x="1765" y="831"/>
                    <a:pt x="1764" y="830"/>
                  </a:cubicBezTo>
                  <a:cubicBezTo>
                    <a:pt x="1764" y="830"/>
                    <a:pt x="1764" y="830"/>
                    <a:pt x="1764" y="830"/>
                  </a:cubicBezTo>
                  <a:cubicBezTo>
                    <a:pt x="1164" y="227"/>
                    <a:pt x="1164" y="227"/>
                    <a:pt x="1164" y="227"/>
                  </a:cubicBezTo>
                  <a:cubicBezTo>
                    <a:pt x="1151" y="214"/>
                    <a:pt x="1133" y="207"/>
                    <a:pt x="1115" y="207"/>
                  </a:cubicBezTo>
                  <a:cubicBezTo>
                    <a:pt x="556" y="205"/>
                    <a:pt x="556" y="205"/>
                    <a:pt x="556" y="205"/>
                  </a:cubicBezTo>
                  <a:cubicBezTo>
                    <a:pt x="556" y="70"/>
                    <a:pt x="556" y="70"/>
                    <a:pt x="556" y="70"/>
                  </a:cubicBezTo>
                  <a:cubicBezTo>
                    <a:pt x="556" y="31"/>
                    <a:pt x="525" y="0"/>
                    <a:pt x="486" y="0"/>
                  </a:cubicBezTo>
                  <a:cubicBezTo>
                    <a:pt x="70" y="0"/>
                    <a:pt x="70" y="0"/>
                    <a:pt x="70" y="0"/>
                  </a:cubicBezTo>
                  <a:cubicBezTo>
                    <a:pt x="31" y="0"/>
                    <a:pt x="0" y="31"/>
                    <a:pt x="0" y="70"/>
                  </a:cubicBezTo>
                  <a:cubicBezTo>
                    <a:pt x="0" y="1313"/>
                    <a:pt x="0" y="1313"/>
                    <a:pt x="0" y="1313"/>
                  </a:cubicBezTo>
                  <a:cubicBezTo>
                    <a:pt x="0" y="1351"/>
                    <a:pt x="31" y="1383"/>
                    <a:pt x="70" y="1383"/>
                  </a:cubicBezTo>
                  <a:cubicBezTo>
                    <a:pt x="486" y="1383"/>
                    <a:pt x="486" y="1383"/>
                    <a:pt x="486" y="1383"/>
                  </a:cubicBezTo>
                  <a:cubicBezTo>
                    <a:pt x="525" y="1383"/>
                    <a:pt x="556" y="1351"/>
                    <a:pt x="556" y="1313"/>
                  </a:cubicBezTo>
                  <a:cubicBezTo>
                    <a:pt x="556" y="1185"/>
                    <a:pt x="556" y="1185"/>
                    <a:pt x="556" y="1185"/>
                  </a:cubicBezTo>
                  <a:cubicBezTo>
                    <a:pt x="1476" y="1740"/>
                    <a:pt x="1476" y="1740"/>
                    <a:pt x="1476" y="1740"/>
                  </a:cubicBezTo>
                  <a:cubicBezTo>
                    <a:pt x="1487" y="1746"/>
                    <a:pt x="1500" y="1750"/>
                    <a:pt x="1513" y="1750"/>
                  </a:cubicBezTo>
                  <a:cubicBezTo>
                    <a:pt x="2713" y="1752"/>
                    <a:pt x="2713" y="1752"/>
                    <a:pt x="2713" y="1752"/>
                  </a:cubicBezTo>
                  <a:cubicBezTo>
                    <a:pt x="2713" y="1752"/>
                    <a:pt x="2713" y="1752"/>
                    <a:pt x="2714" y="1752"/>
                  </a:cubicBezTo>
                  <a:cubicBezTo>
                    <a:pt x="2752" y="1752"/>
                    <a:pt x="2783" y="1721"/>
                    <a:pt x="2784" y="1683"/>
                  </a:cubicBezTo>
                  <a:cubicBezTo>
                    <a:pt x="2784" y="1532"/>
                    <a:pt x="2784" y="1532"/>
                    <a:pt x="2784" y="1532"/>
                  </a:cubicBezTo>
                  <a:cubicBezTo>
                    <a:pt x="2784" y="1474"/>
                    <a:pt x="2761" y="1418"/>
                    <a:pt x="2720" y="1377"/>
                  </a:cubicBezTo>
                  <a:cubicBezTo>
                    <a:pt x="2678" y="1335"/>
                    <a:pt x="2623" y="1312"/>
                    <a:pt x="2564" y="1312"/>
                  </a:cubicBezTo>
                  <a:close/>
                  <a:moveTo>
                    <a:pt x="416" y="1243"/>
                  </a:moveTo>
                  <a:cubicBezTo>
                    <a:pt x="140" y="1243"/>
                    <a:pt x="140" y="1243"/>
                    <a:pt x="140" y="1243"/>
                  </a:cubicBezTo>
                  <a:cubicBezTo>
                    <a:pt x="140" y="140"/>
                    <a:pt x="140" y="140"/>
                    <a:pt x="140" y="140"/>
                  </a:cubicBezTo>
                  <a:cubicBezTo>
                    <a:pt x="416" y="140"/>
                    <a:pt x="416" y="140"/>
                    <a:pt x="416" y="140"/>
                  </a:cubicBezTo>
                  <a:lnTo>
                    <a:pt x="416" y="1243"/>
                  </a:lnTo>
                  <a:close/>
                  <a:moveTo>
                    <a:pt x="2644" y="1612"/>
                  </a:moveTo>
                  <a:cubicBezTo>
                    <a:pt x="1531" y="1610"/>
                    <a:pt x="1531" y="1610"/>
                    <a:pt x="1531" y="1610"/>
                  </a:cubicBezTo>
                  <a:cubicBezTo>
                    <a:pt x="556" y="1021"/>
                    <a:pt x="556" y="1021"/>
                    <a:pt x="556" y="1021"/>
                  </a:cubicBezTo>
                  <a:cubicBezTo>
                    <a:pt x="556" y="345"/>
                    <a:pt x="556" y="345"/>
                    <a:pt x="556" y="345"/>
                  </a:cubicBezTo>
                  <a:cubicBezTo>
                    <a:pt x="1085" y="347"/>
                    <a:pt x="1085" y="347"/>
                    <a:pt x="1085" y="347"/>
                  </a:cubicBezTo>
                  <a:cubicBezTo>
                    <a:pt x="1664" y="928"/>
                    <a:pt x="1664" y="928"/>
                    <a:pt x="1664" y="928"/>
                  </a:cubicBezTo>
                  <a:cubicBezTo>
                    <a:pt x="1664" y="928"/>
                    <a:pt x="1664" y="928"/>
                    <a:pt x="1664" y="928"/>
                  </a:cubicBezTo>
                  <a:cubicBezTo>
                    <a:pt x="1665" y="929"/>
                    <a:pt x="1665" y="929"/>
                    <a:pt x="1665" y="929"/>
                  </a:cubicBezTo>
                  <a:cubicBezTo>
                    <a:pt x="1692" y="957"/>
                    <a:pt x="1692" y="1002"/>
                    <a:pt x="1664" y="1029"/>
                  </a:cubicBezTo>
                  <a:cubicBezTo>
                    <a:pt x="1664" y="1029"/>
                    <a:pt x="1664" y="1029"/>
                    <a:pt x="1664" y="1030"/>
                  </a:cubicBezTo>
                  <a:cubicBezTo>
                    <a:pt x="1563" y="1130"/>
                    <a:pt x="1563" y="1130"/>
                    <a:pt x="1563" y="1130"/>
                  </a:cubicBezTo>
                  <a:cubicBezTo>
                    <a:pt x="1263" y="828"/>
                    <a:pt x="1263" y="828"/>
                    <a:pt x="1263" y="828"/>
                  </a:cubicBezTo>
                  <a:cubicBezTo>
                    <a:pt x="1236" y="801"/>
                    <a:pt x="1191" y="801"/>
                    <a:pt x="1164" y="828"/>
                  </a:cubicBezTo>
                  <a:cubicBezTo>
                    <a:pt x="1136" y="855"/>
                    <a:pt x="1136" y="900"/>
                    <a:pt x="1164" y="927"/>
                  </a:cubicBezTo>
                  <a:cubicBezTo>
                    <a:pt x="1513" y="1278"/>
                    <a:pt x="1513" y="1278"/>
                    <a:pt x="1513" y="1278"/>
                  </a:cubicBezTo>
                  <a:cubicBezTo>
                    <a:pt x="1514" y="1279"/>
                    <a:pt x="1514" y="1279"/>
                    <a:pt x="1515" y="1280"/>
                  </a:cubicBezTo>
                  <a:cubicBezTo>
                    <a:pt x="1663" y="1429"/>
                    <a:pt x="1663" y="1429"/>
                    <a:pt x="1663" y="1429"/>
                  </a:cubicBezTo>
                  <a:cubicBezTo>
                    <a:pt x="1676" y="1442"/>
                    <a:pt x="1694" y="1450"/>
                    <a:pt x="1713" y="1450"/>
                  </a:cubicBezTo>
                  <a:cubicBezTo>
                    <a:pt x="2564" y="1452"/>
                    <a:pt x="2564" y="1452"/>
                    <a:pt x="2564" y="1452"/>
                  </a:cubicBezTo>
                  <a:cubicBezTo>
                    <a:pt x="2585" y="1452"/>
                    <a:pt x="2605" y="1460"/>
                    <a:pt x="2621" y="1475"/>
                  </a:cubicBezTo>
                  <a:cubicBezTo>
                    <a:pt x="2636" y="1490"/>
                    <a:pt x="2644" y="1511"/>
                    <a:pt x="2644" y="1532"/>
                  </a:cubicBezTo>
                  <a:lnTo>
                    <a:pt x="2644" y="1612"/>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77" name="Freeform 17">
              <a:extLst>
                <a:ext uri="{FF2B5EF4-FFF2-40B4-BE49-F238E27FC236}">
                  <a16:creationId xmlns:a16="http://schemas.microsoft.com/office/drawing/2014/main" id="{C4BBA759-CE8B-4E1D-A887-AC25C57B9A71}"/>
                </a:ext>
              </a:extLst>
            </p:cNvPr>
            <p:cNvSpPr>
              <a:spLocks/>
            </p:cNvSpPr>
            <p:nvPr/>
          </p:nvSpPr>
          <p:spPr bwMode="auto">
            <a:xfrm>
              <a:off x="2771775" y="493713"/>
              <a:ext cx="863600" cy="1887538"/>
            </a:xfrm>
            <a:custGeom>
              <a:avLst/>
              <a:gdLst>
                <a:gd name="T0" fmla="*/ 308 w 596"/>
                <a:gd name="T1" fmla="*/ 995 h 1300"/>
                <a:gd name="T2" fmla="*/ 308 w 596"/>
                <a:gd name="T3" fmla="*/ 995 h 1300"/>
                <a:gd name="T4" fmla="*/ 303 w 596"/>
                <a:gd name="T5" fmla="*/ 995 h 1300"/>
                <a:gd name="T6" fmla="*/ 303 w 596"/>
                <a:gd name="T7" fmla="*/ 995 h 1300"/>
                <a:gd name="T8" fmla="*/ 294 w 596"/>
                <a:gd name="T9" fmla="*/ 995 h 1300"/>
                <a:gd name="T10" fmla="*/ 144 w 596"/>
                <a:gd name="T11" fmla="*/ 890 h 1300"/>
                <a:gd name="T12" fmla="*/ 52 w 596"/>
                <a:gd name="T13" fmla="*/ 855 h 1300"/>
                <a:gd name="T14" fmla="*/ 16 w 596"/>
                <a:gd name="T15" fmla="*/ 947 h 1300"/>
                <a:gd name="T16" fmla="*/ 233 w 596"/>
                <a:gd name="T17" fmla="*/ 1128 h 1300"/>
                <a:gd name="T18" fmla="*/ 233 w 596"/>
                <a:gd name="T19" fmla="*/ 1230 h 1300"/>
                <a:gd name="T20" fmla="*/ 303 w 596"/>
                <a:gd name="T21" fmla="*/ 1300 h 1300"/>
                <a:gd name="T22" fmla="*/ 303 w 596"/>
                <a:gd name="T23" fmla="*/ 1300 h 1300"/>
                <a:gd name="T24" fmla="*/ 373 w 596"/>
                <a:gd name="T25" fmla="*/ 1230 h 1300"/>
                <a:gd name="T26" fmla="*/ 373 w 596"/>
                <a:gd name="T27" fmla="*/ 1125 h 1300"/>
                <a:gd name="T28" fmla="*/ 497 w 596"/>
                <a:gd name="T29" fmla="*/ 1060 h 1300"/>
                <a:gd name="T30" fmla="*/ 588 w 596"/>
                <a:gd name="T31" fmla="*/ 878 h 1300"/>
                <a:gd name="T32" fmla="*/ 453 w 596"/>
                <a:gd name="T33" fmla="*/ 647 h 1300"/>
                <a:gd name="T34" fmla="*/ 450 w 596"/>
                <a:gd name="T35" fmla="*/ 646 h 1300"/>
                <a:gd name="T36" fmla="*/ 229 w 596"/>
                <a:gd name="T37" fmla="*/ 522 h 1300"/>
                <a:gd name="T38" fmla="*/ 161 w 596"/>
                <a:gd name="T39" fmla="*/ 395 h 1300"/>
                <a:gd name="T40" fmla="*/ 312 w 596"/>
                <a:gd name="T41" fmla="*/ 306 h 1300"/>
                <a:gd name="T42" fmla="*/ 446 w 596"/>
                <a:gd name="T43" fmla="*/ 409 h 1300"/>
                <a:gd name="T44" fmla="*/ 454 w 596"/>
                <a:gd name="T45" fmla="*/ 422 h 1300"/>
                <a:gd name="T46" fmla="*/ 548 w 596"/>
                <a:gd name="T47" fmla="*/ 453 h 1300"/>
                <a:gd name="T48" fmla="*/ 578 w 596"/>
                <a:gd name="T49" fmla="*/ 359 h 1300"/>
                <a:gd name="T50" fmla="*/ 566 w 596"/>
                <a:gd name="T51" fmla="*/ 336 h 1300"/>
                <a:gd name="T52" fmla="*/ 373 w 596"/>
                <a:gd name="T53" fmla="*/ 176 h 1300"/>
                <a:gd name="T54" fmla="*/ 373 w 596"/>
                <a:gd name="T55" fmla="*/ 70 h 1300"/>
                <a:gd name="T56" fmla="*/ 303 w 596"/>
                <a:gd name="T57" fmla="*/ 0 h 1300"/>
                <a:gd name="T58" fmla="*/ 303 w 596"/>
                <a:gd name="T59" fmla="*/ 0 h 1300"/>
                <a:gd name="T60" fmla="*/ 233 w 596"/>
                <a:gd name="T61" fmla="*/ 70 h 1300"/>
                <a:gd name="T62" fmla="*/ 233 w 596"/>
                <a:gd name="T63" fmla="*/ 173 h 1300"/>
                <a:gd name="T64" fmla="*/ 146 w 596"/>
                <a:gd name="T65" fmla="*/ 206 h 1300"/>
                <a:gd name="T66" fmla="*/ 23 w 596"/>
                <a:gd name="T67" fmla="*/ 370 h 1300"/>
                <a:gd name="T68" fmla="*/ 158 w 596"/>
                <a:gd name="T69" fmla="*/ 643 h 1300"/>
                <a:gd name="T70" fmla="*/ 160 w 596"/>
                <a:gd name="T71" fmla="*/ 644 h 1300"/>
                <a:gd name="T72" fmla="*/ 380 w 596"/>
                <a:gd name="T73" fmla="*/ 767 h 1300"/>
                <a:gd name="T74" fmla="*/ 448 w 596"/>
                <a:gd name="T75" fmla="*/ 875 h 1300"/>
                <a:gd name="T76" fmla="*/ 308 w 596"/>
                <a:gd name="T77" fmla="*/ 995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1300">
                  <a:moveTo>
                    <a:pt x="308" y="995"/>
                  </a:moveTo>
                  <a:cubicBezTo>
                    <a:pt x="308" y="995"/>
                    <a:pt x="308" y="995"/>
                    <a:pt x="308" y="995"/>
                  </a:cubicBezTo>
                  <a:cubicBezTo>
                    <a:pt x="306" y="995"/>
                    <a:pt x="305" y="995"/>
                    <a:pt x="303" y="995"/>
                  </a:cubicBezTo>
                  <a:cubicBezTo>
                    <a:pt x="303" y="995"/>
                    <a:pt x="303" y="995"/>
                    <a:pt x="303" y="995"/>
                  </a:cubicBezTo>
                  <a:cubicBezTo>
                    <a:pt x="300" y="995"/>
                    <a:pt x="297" y="995"/>
                    <a:pt x="294" y="995"/>
                  </a:cubicBezTo>
                  <a:cubicBezTo>
                    <a:pt x="231" y="994"/>
                    <a:pt x="172" y="954"/>
                    <a:pt x="144" y="890"/>
                  </a:cubicBezTo>
                  <a:cubicBezTo>
                    <a:pt x="128" y="855"/>
                    <a:pt x="87" y="839"/>
                    <a:pt x="52" y="855"/>
                  </a:cubicBezTo>
                  <a:cubicBezTo>
                    <a:pt x="16" y="870"/>
                    <a:pt x="0" y="912"/>
                    <a:pt x="16" y="947"/>
                  </a:cubicBezTo>
                  <a:cubicBezTo>
                    <a:pt x="58" y="1041"/>
                    <a:pt x="140" y="1108"/>
                    <a:pt x="233" y="1128"/>
                  </a:cubicBezTo>
                  <a:cubicBezTo>
                    <a:pt x="233" y="1230"/>
                    <a:pt x="233" y="1230"/>
                    <a:pt x="233" y="1230"/>
                  </a:cubicBezTo>
                  <a:cubicBezTo>
                    <a:pt x="233" y="1269"/>
                    <a:pt x="264" y="1300"/>
                    <a:pt x="303" y="1300"/>
                  </a:cubicBezTo>
                  <a:cubicBezTo>
                    <a:pt x="303" y="1300"/>
                    <a:pt x="303" y="1300"/>
                    <a:pt x="303" y="1300"/>
                  </a:cubicBezTo>
                  <a:cubicBezTo>
                    <a:pt x="342" y="1300"/>
                    <a:pt x="373" y="1269"/>
                    <a:pt x="373" y="1230"/>
                  </a:cubicBezTo>
                  <a:cubicBezTo>
                    <a:pt x="373" y="1125"/>
                    <a:pt x="373" y="1125"/>
                    <a:pt x="373" y="1125"/>
                  </a:cubicBezTo>
                  <a:cubicBezTo>
                    <a:pt x="418" y="1113"/>
                    <a:pt x="462" y="1090"/>
                    <a:pt x="497" y="1060"/>
                  </a:cubicBezTo>
                  <a:cubicBezTo>
                    <a:pt x="554" y="1011"/>
                    <a:pt x="587" y="947"/>
                    <a:pt x="588" y="878"/>
                  </a:cubicBezTo>
                  <a:cubicBezTo>
                    <a:pt x="591" y="738"/>
                    <a:pt x="467" y="656"/>
                    <a:pt x="453" y="647"/>
                  </a:cubicBezTo>
                  <a:cubicBezTo>
                    <a:pt x="452" y="647"/>
                    <a:pt x="451" y="646"/>
                    <a:pt x="450" y="646"/>
                  </a:cubicBezTo>
                  <a:cubicBezTo>
                    <a:pt x="229" y="522"/>
                    <a:pt x="229" y="522"/>
                    <a:pt x="229" y="522"/>
                  </a:cubicBezTo>
                  <a:cubicBezTo>
                    <a:pt x="181" y="492"/>
                    <a:pt x="153" y="440"/>
                    <a:pt x="161" y="395"/>
                  </a:cubicBezTo>
                  <a:cubicBezTo>
                    <a:pt x="173" y="332"/>
                    <a:pt x="259" y="300"/>
                    <a:pt x="312" y="306"/>
                  </a:cubicBezTo>
                  <a:cubicBezTo>
                    <a:pt x="385" y="314"/>
                    <a:pt x="437" y="393"/>
                    <a:pt x="446" y="409"/>
                  </a:cubicBezTo>
                  <a:cubicBezTo>
                    <a:pt x="449" y="413"/>
                    <a:pt x="451" y="418"/>
                    <a:pt x="454" y="422"/>
                  </a:cubicBezTo>
                  <a:cubicBezTo>
                    <a:pt x="471" y="457"/>
                    <a:pt x="513" y="471"/>
                    <a:pt x="548" y="453"/>
                  </a:cubicBezTo>
                  <a:cubicBezTo>
                    <a:pt x="582" y="436"/>
                    <a:pt x="596" y="393"/>
                    <a:pt x="578" y="359"/>
                  </a:cubicBezTo>
                  <a:cubicBezTo>
                    <a:pt x="575" y="351"/>
                    <a:pt x="570" y="344"/>
                    <a:pt x="566" y="336"/>
                  </a:cubicBezTo>
                  <a:cubicBezTo>
                    <a:pt x="547" y="305"/>
                    <a:pt x="481" y="209"/>
                    <a:pt x="373" y="176"/>
                  </a:cubicBezTo>
                  <a:cubicBezTo>
                    <a:pt x="373" y="70"/>
                    <a:pt x="373" y="70"/>
                    <a:pt x="373" y="70"/>
                  </a:cubicBezTo>
                  <a:cubicBezTo>
                    <a:pt x="373" y="31"/>
                    <a:pt x="342" y="0"/>
                    <a:pt x="303" y="0"/>
                  </a:cubicBezTo>
                  <a:cubicBezTo>
                    <a:pt x="303" y="0"/>
                    <a:pt x="303" y="0"/>
                    <a:pt x="303" y="0"/>
                  </a:cubicBezTo>
                  <a:cubicBezTo>
                    <a:pt x="264" y="0"/>
                    <a:pt x="233" y="31"/>
                    <a:pt x="233" y="70"/>
                  </a:cubicBezTo>
                  <a:cubicBezTo>
                    <a:pt x="233" y="173"/>
                    <a:pt x="233" y="173"/>
                    <a:pt x="233" y="173"/>
                  </a:cubicBezTo>
                  <a:cubicBezTo>
                    <a:pt x="203" y="180"/>
                    <a:pt x="173" y="191"/>
                    <a:pt x="146" y="206"/>
                  </a:cubicBezTo>
                  <a:cubicBezTo>
                    <a:pt x="80" y="243"/>
                    <a:pt x="36" y="302"/>
                    <a:pt x="23" y="370"/>
                  </a:cubicBezTo>
                  <a:cubicBezTo>
                    <a:pt x="4" y="473"/>
                    <a:pt x="58" y="582"/>
                    <a:pt x="158" y="643"/>
                  </a:cubicBezTo>
                  <a:cubicBezTo>
                    <a:pt x="158" y="643"/>
                    <a:pt x="159" y="643"/>
                    <a:pt x="160" y="644"/>
                  </a:cubicBezTo>
                  <a:cubicBezTo>
                    <a:pt x="380" y="767"/>
                    <a:pt x="380" y="767"/>
                    <a:pt x="380" y="767"/>
                  </a:cubicBezTo>
                  <a:cubicBezTo>
                    <a:pt x="389" y="773"/>
                    <a:pt x="449" y="816"/>
                    <a:pt x="448" y="875"/>
                  </a:cubicBezTo>
                  <a:cubicBezTo>
                    <a:pt x="447" y="939"/>
                    <a:pt x="373" y="989"/>
                    <a:pt x="308" y="995"/>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178" name="CustomIcon">
            <a:extLst>
              <a:ext uri="{FF2B5EF4-FFF2-40B4-BE49-F238E27FC236}">
                <a16:creationId xmlns:a16="http://schemas.microsoft.com/office/drawing/2014/main" id="{FBB6581D-31E9-40F5-BC19-ADD6F30103C4}"/>
              </a:ext>
            </a:extLst>
          </p:cNvPr>
          <p:cNvGrpSpPr>
            <a:grpSpLocks noChangeAspect="1"/>
          </p:cNvGrpSpPr>
          <p:nvPr>
            <p:custDataLst>
              <p:tags r:id="rId14"/>
            </p:custDataLst>
          </p:nvPr>
        </p:nvGrpSpPr>
        <p:grpSpPr>
          <a:xfrm>
            <a:off x="4568825" y="4132965"/>
            <a:ext cx="227661" cy="227428"/>
            <a:chOff x="-9525" y="0"/>
            <a:chExt cx="4657726" cy="4652963"/>
          </a:xfrm>
          <a:solidFill>
            <a:schemeClr val="bg1"/>
          </a:solidFill>
        </p:grpSpPr>
        <p:sp>
          <p:nvSpPr>
            <p:cNvPr id="179" name="Freeform 21">
              <a:extLst>
                <a:ext uri="{FF2B5EF4-FFF2-40B4-BE49-F238E27FC236}">
                  <a16:creationId xmlns:a16="http://schemas.microsoft.com/office/drawing/2014/main" id="{C5250122-3E43-4FF4-8F80-8303FD4B7311}"/>
                </a:ext>
              </a:extLst>
            </p:cNvPr>
            <p:cNvSpPr>
              <a:spLocks/>
            </p:cNvSpPr>
            <p:nvPr/>
          </p:nvSpPr>
          <p:spPr bwMode="auto">
            <a:xfrm>
              <a:off x="-9525" y="1758950"/>
              <a:ext cx="1055688" cy="803275"/>
            </a:xfrm>
            <a:custGeom>
              <a:avLst/>
              <a:gdLst>
                <a:gd name="T0" fmla="*/ 246 w 729"/>
                <a:gd name="T1" fmla="*/ 350 h 553"/>
                <a:gd name="T2" fmla="*/ 659 w 729"/>
                <a:gd name="T3" fmla="*/ 350 h 553"/>
                <a:gd name="T4" fmla="*/ 729 w 729"/>
                <a:gd name="T5" fmla="*/ 280 h 553"/>
                <a:gd name="T6" fmla="*/ 659 w 729"/>
                <a:gd name="T7" fmla="*/ 210 h 553"/>
                <a:gd name="T8" fmla="*/ 246 w 729"/>
                <a:gd name="T9" fmla="*/ 210 h 553"/>
                <a:gd name="T10" fmla="*/ 330 w 729"/>
                <a:gd name="T11" fmla="*/ 126 h 553"/>
                <a:gd name="T12" fmla="*/ 330 w 729"/>
                <a:gd name="T13" fmla="*/ 27 h 553"/>
                <a:gd name="T14" fmla="*/ 231 w 729"/>
                <a:gd name="T15" fmla="*/ 27 h 553"/>
                <a:gd name="T16" fmla="*/ 28 w 729"/>
                <a:gd name="T17" fmla="*/ 231 h 553"/>
                <a:gd name="T18" fmla="*/ 28 w 729"/>
                <a:gd name="T19" fmla="*/ 330 h 553"/>
                <a:gd name="T20" fmla="*/ 231 w 729"/>
                <a:gd name="T21" fmla="*/ 533 h 553"/>
                <a:gd name="T22" fmla="*/ 280 w 729"/>
                <a:gd name="T23" fmla="*/ 553 h 553"/>
                <a:gd name="T24" fmla="*/ 330 w 729"/>
                <a:gd name="T25" fmla="*/ 533 h 553"/>
                <a:gd name="T26" fmla="*/ 330 w 729"/>
                <a:gd name="T27" fmla="*/ 434 h 553"/>
                <a:gd name="T28" fmla="*/ 246 w 729"/>
                <a:gd name="T29" fmla="*/ 35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9" h="553">
                  <a:moveTo>
                    <a:pt x="246" y="350"/>
                  </a:moveTo>
                  <a:cubicBezTo>
                    <a:pt x="659" y="350"/>
                    <a:pt x="659" y="350"/>
                    <a:pt x="659" y="350"/>
                  </a:cubicBezTo>
                  <a:cubicBezTo>
                    <a:pt x="698" y="350"/>
                    <a:pt x="729" y="319"/>
                    <a:pt x="729" y="280"/>
                  </a:cubicBezTo>
                  <a:cubicBezTo>
                    <a:pt x="729" y="241"/>
                    <a:pt x="698" y="210"/>
                    <a:pt x="659" y="210"/>
                  </a:cubicBezTo>
                  <a:cubicBezTo>
                    <a:pt x="246" y="210"/>
                    <a:pt x="246" y="210"/>
                    <a:pt x="246" y="210"/>
                  </a:cubicBezTo>
                  <a:cubicBezTo>
                    <a:pt x="330" y="126"/>
                    <a:pt x="330" y="126"/>
                    <a:pt x="330" y="126"/>
                  </a:cubicBezTo>
                  <a:cubicBezTo>
                    <a:pt x="357" y="99"/>
                    <a:pt x="357" y="55"/>
                    <a:pt x="330" y="27"/>
                  </a:cubicBezTo>
                  <a:cubicBezTo>
                    <a:pt x="302" y="0"/>
                    <a:pt x="258" y="0"/>
                    <a:pt x="231" y="27"/>
                  </a:cubicBezTo>
                  <a:cubicBezTo>
                    <a:pt x="28" y="231"/>
                    <a:pt x="28" y="231"/>
                    <a:pt x="28" y="231"/>
                  </a:cubicBezTo>
                  <a:cubicBezTo>
                    <a:pt x="0" y="258"/>
                    <a:pt x="0" y="302"/>
                    <a:pt x="28" y="330"/>
                  </a:cubicBezTo>
                  <a:cubicBezTo>
                    <a:pt x="231" y="533"/>
                    <a:pt x="231" y="533"/>
                    <a:pt x="231" y="533"/>
                  </a:cubicBezTo>
                  <a:cubicBezTo>
                    <a:pt x="244" y="547"/>
                    <a:pt x="262" y="553"/>
                    <a:pt x="280" y="553"/>
                  </a:cubicBezTo>
                  <a:cubicBezTo>
                    <a:pt x="298" y="553"/>
                    <a:pt x="316" y="547"/>
                    <a:pt x="330" y="533"/>
                  </a:cubicBezTo>
                  <a:cubicBezTo>
                    <a:pt x="357" y="506"/>
                    <a:pt x="357" y="461"/>
                    <a:pt x="330" y="434"/>
                  </a:cubicBezTo>
                  <a:lnTo>
                    <a:pt x="246" y="350"/>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0" name="Freeform 22">
              <a:extLst>
                <a:ext uri="{FF2B5EF4-FFF2-40B4-BE49-F238E27FC236}">
                  <a16:creationId xmlns:a16="http://schemas.microsoft.com/office/drawing/2014/main" id="{3937C1E4-C939-4F31-B0F6-2EDC3C1AB50B}"/>
                </a:ext>
              </a:extLst>
            </p:cNvPr>
            <p:cNvSpPr>
              <a:spLocks/>
            </p:cNvSpPr>
            <p:nvPr/>
          </p:nvSpPr>
          <p:spPr bwMode="auto">
            <a:xfrm>
              <a:off x="3592513" y="1758950"/>
              <a:ext cx="1055688" cy="803275"/>
            </a:xfrm>
            <a:custGeom>
              <a:avLst/>
              <a:gdLst>
                <a:gd name="T0" fmla="*/ 702 w 729"/>
                <a:gd name="T1" fmla="*/ 231 h 553"/>
                <a:gd name="T2" fmla="*/ 498 w 729"/>
                <a:gd name="T3" fmla="*/ 27 h 553"/>
                <a:gd name="T4" fmla="*/ 399 w 729"/>
                <a:gd name="T5" fmla="*/ 27 h 553"/>
                <a:gd name="T6" fmla="*/ 399 w 729"/>
                <a:gd name="T7" fmla="*/ 126 h 553"/>
                <a:gd name="T8" fmla="*/ 483 w 729"/>
                <a:gd name="T9" fmla="*/ 210 h 553"/>
                <a:gd name="T10" fmla="*/ 70 w 729"/>
                <a:gd name="T11" fmla="*/ 210 h 553"/>
                <a:gd name="T12" fmla="*/ 0 w 729"/>
                <a:gd name="T13" fmla="*/ 280 h 553"/>
                <a:gd name="T14" fmla="*/ 70 w 729"/>
                <a:gd name="T15" fmla="*/ 350 h 553"/>
                <a:gd name="T16" fmla="*/ 483 w 729"/>
                <a:gd name="T17" fmla="*/ 350 h 553"/>
                <a:gd name="T18" fmla="*/ 399 w 729"/>
                <a:gd name="T19" fmla="*/ 434 h 553"/>
                <a:gd name="T20" fmla="*/ 399 w 729"/>
                <a:gd name="T21" fmla="*/ 533 h 553"/>
                <a:gd name="T22" fmla="*/ 449 w 729"/>
                <a:gd name="T23" fmla="*/ 553 h 553"/>
                <a:gd name="T24" fmla="*/ 498 w 729"/>
                <a:gd name="T25" fmla="*/ 533 h 553"/>
                <a:gd name="T26" fmla="*/ 702 w 729"/>
                <a:gd name="T27" fmla="*/ 330 h 553"/>
                <a:gd name="T28" fmla="*/ 702 w 729"/>
                <a:gd name="T29" fmla="*/ 231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9" h="553">
                  <a:moveTo>
                    <a:pt x="702" y="231"/>
                  </a:moveTo>
                  <a:cubicBezTo>
                    <a:pt x="498" y="27"/>
                    <a:pt x="498" y="27"/>
                    <a:pt x="498" y="27"/>
                  </a:cubicBezTo>
                  <a:cubicBezTo>
                    <a:pt x="471" y="0"/>
                    <a:pt x="427" y="0"/>
                    <a:pt x="399" y="27"/>
                  </a:cubicBezTo>
                  <a:cubicBezTo>
                    <a:pt x="372" y="55"/>
                    <a:pt x="372" y="99"/>
                    <a:pt x="399" y="126"/>
                  </a:cubicBezTo>
                  <a:cubicBezTo>
                    <a:pt x="483" y="210"/>
                    <a:pt x="483" y="210"/>
                    <a:pt x="483" y="210"/>
                  </a:cubicBezTo>
                  <a:cubicBezTo>
                    <a:pt x="70" y="210"/>
                    <a:pt x="70" y="210"/>
                    <a:pt x="70" y="210"/>
                  </a:cubicBezTo>
                  <a:cubicBezTo>
                    <a:pt x="31" y="210"/>
                    <a:pt x="0" y="241"/>
                    <a:pt x="0" y="280"/>
                  </a:cubicBezTo>
                  <a:cubicBezTo>
                    <a:pt x="0" y="319"/>
                    <a:pt x="31" y="350"/>
                    <a:pt x="70" y="350"/>
                  </a:cubicBezTo>
                  <a:cubicBezTo>
                    <a:pt x="483" y="350"/>
                    <a:pt x="483" y="350"/>
                    <a:pt x="483" y="350"/>
                  </a:cubicBezTo>
                  <a:cubicBezTo>
                    <a:pt x="399" y="434"/>
                    <a:pt x="399" y="434"/>
                    <a:pt x="399" y="434"/>
                  </a:cubicBezTo>
                  <a:cubicBezTo>
                    <a:pt x="372" y="461"/>
                    <a:pt x="372" y="506"/>
                    <a:pt x="399" y="533"/>
                  </a:cubicBezTo>
                  <a:cubicBezTo>
                    <a:pt x="413" y="547"/>
                    <a:pt x="431" y="553"/>
                    <a:pt x="449" y="553"/>
                  </a:cubicBezTo>
                  <a:cubicBezTo>
                    <a:pt x="467" y="553"/>
                    <a:pt x="485" y="547"/>
                    <a:pt x="498" y="533"/>
                  </a:cubicBezTo>
                  <a:cubicBezTo>
                    <a:pt x="702" y="330"/>
                    <a:pt x="702" y="330"/>
                    <a:pt x="702" y="330"/>
                  </a:cubicBezTo>
                  <a:cubicBezTo>
                    <a:pt x="729" y="302"/>
                    <a:pt x="729" y="258"/>
                    <a:pt x="702" y="231"/>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1" name="Freeform 23">
              <a:extLst>
                <a:ext uri="{FF2B5EF4-FFF2-40B4-BE49-F238E27FC236}">
                  <a16:creationId xmlns:a16="http://schemas.microsoft.com/office/drawing/2014/main" id="{6FAA1B6D-E717-4D28-9ACE-C2A60EDEEAC8}"/>
                </a:ext>
              </a:extLst>
            </p:cNvPr>
            <p:cNvSpPr>
              <a:spLocks/>
            </p:cNvSpPr>
            <p:nvPr/>
          </p:nvSpPr>
          <p:spPr bwMode="auto">
            <a:xfrm>
              <a:off x="576263" y="258763"/>
              <a:ext cx="893763" cy="889000"/>
            </a:xfrm>
            <a:custGeom>
              <a:avLst/>
              <a:gdLst>
                <a:gd name="T0" fmla="*/ 0 w 616"/>
                <a:gd name="T1" fmla="*/ 81 h 613"/>
                <a:gd name="T2" fmla="*/ 0 w 616"/>
                <a:gd name="T3" fmla="*/ 375 h 613"/>
                <a:gd name="T4" fmla="*/ 70 w 616"/>
                <a:gd name="T5" fmla="*/ 445 h 613"/>
                <a:gd name="T6" fmla="*/ 140 w 616"/>
                <a:gd name="T7" fmla="*/ 375 h 613"/>
                <a:gd name="T8" fmla="*/ 140 w 616"/>
                <a:gd name="T9" fmla="*/ 243 h 613"/>
                <a:gd name="T10" fmla="*/ 489 w 616"/>
                <a:gd name="T11" fmla="*/ 592 h 613"/>
                <a:gd name="T12" fmla="*/ 539 w 616"/>
                <a:gd name="T13" fmla="*/ 613 h 613"/>
                <a:gd name="T14" fmla="*/ 588 w 616"/>
                <a:gd name="T15" fmla="*/ 592 h 613"/>
                <a:gd name="T16" fmla="*/ 588 w 616"/>
                <a:gd name="T17" fmla="*/ 493 h 613"/>
                <a:gd name="T18" fmla="*/ 235 w 616"/>
                <a:gd name="T19" fmla="*/ 140 h 613"/>
                <a:gd name="T20" fmla="*/ 375 w 616"/>
                <a:gd name="T21" fmla="*/ 140 h 613"/>
                <a:gd name="T22" fmla="*/ 445 w 616"/>
                <a:gd name="T23" fmla="*/ 70 h 613"/>
                <a:gd name="T24" fmla="*/ 375 w 616"/>
                <a:gd name="T25" fmla="*/ 0 h 613"/>
                <a:gd name="T26" fmla="*/ 70 w 616"/>
                <a:gd name="T27" fmla="*/ 0 h 613"/>
                <a:gd name="T28" fmla="*/ 1 w 616"/>
                <a:gd name="T29" fmla="*/ 65 h 613"/>
                <a:gd name="T30" fmla="*/ 0 w 616"/>
                <a:gd name="T31" fmla="*/ 81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613">
                  <a:moveTo>
                    <a:pt x="0" y="81"/>
                  </a:moveTo>
                  <a:cubicBezTo>
                    <a:pt x="0" y="375"/>
                    <a:pt x="0" y="375"/>
                    <a:pt x="0" y="375"/>
                  </a:cubicBezTo>
                  <a:cubicBezTo>
                    <a:pt x="0" y="414"/>
                    <a:pt x="32" y="445"/>
                    <a:pt x="70" y="445"/>
                  </a:cubicBezTo>
                  <a:cubicBezTo>
                    <a:pt x="109" y="445"/>
                    <a:pt x="140" y="414"/>
                    <a:pt x="140" y="375"/>
                  </a:cubicBezTo>
                  <a:cubicBezTo>
                    <a:pt x="140" y="243"/>
                    <a:pt x="140" y="243"/>
                    <a:pt x="140" y="243"/>
                  </a:cubicBezTo>
                  <a:cubicBezTo>
                    <a:pt x="489" y="592"/>
                    <a:pt x="489" y="592"/>
                    <a:pt x="489" y="592"/>
                  </a:cubicBezTo>
                  <a:cubicBezTo>
                    <a:pt x="503" y="606"/>
                    <a:pt x="521" y="613"/>
                    <a:pt x="539" y="613"/>
                  </a:cubicBezTo>
                  <a:cubicBezTo>
                    <a:pt x="557" y="613"/>
                    <a:pt x="575" y="606"/>
                    <a:pt x="588" y="592"/>
                  </a:cubicBezTo>
                  <a:cubicBezTo>
                    <a:pt x="616" y="565"/>
                    <a:pt x="616" y="521"/>
                    <a:pt x="588" y="493"/>
                  </a:cubicBezTo>
                  <a:cubicBezTo>
                    <a:pt x="235" y="140"/>
                    <a:pt x="235" y="140"/>
                    <a:pt x="235" y="140"/>
                  </a:cubicBezTo>
                  <a:cubicBezTo>
                    <a:pt x="375" y="140"/>
                    <a:pt x="375" y="140"/>
                    <a:pt x="375" y="140"/>
                  </a:cubicBezTo>
                  <a:cubicBezTo>
                    <a:pt x="414" y="140"/>
                    <a:pt x="445" y="109"/>
                    <a:pt x="445" y="70"/>
                  </a:cubicBezTo>
                  <a:cubicBezTo>
                    <a:pt x="445" y="32"/>
                    <a:pt x="414" y="0"/>
                    <a:pt x="375" y="0"/>
                  </a:cubicBezTo>
                  <a:cubicBezTo>
                    <a:pt x="70" y="0"/>
                    <a:pt x="70" y="0"/>
                    <a:pt x="70" y="0"/>
                  </a:cubicBezTo>
                  <a:cubicBezTo>
                    <a:pt x="34" y="0"/>
                    <a:pt x="3" y="29"/>
                    <a:pt x="1" y="65"/>
                  </a:cubicBezTo>
                  <a:cubicBezTo>
                    <a:pt x="0" y="70"/>
                    <a:pt x="0" y="76"/>
                    <a:pt x="0" y="81"/>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2" name="Freeform 24">
              <a:extLst>
                <a:ext uri="{FF2B5EF4-FFF2-40B4-BE49-F238E27FC236}">
                  <a16:creationId xmlns:a16="http://schemas.microsoft.com/office/drawing/2014/main" id="{D0AFBD63-A56F-42FE-BA60-5170A9CA0911}"/>
                </a:ext>
              </a:extLst>
            </p:cNvPr>
            <p:cNvSpPr>
              <a:spLocks/>
            </p:cNvSpPr>
            <p:nvPr/>
          </p:nvSpPr>
          <p:spPr bwMode="auto">
            <a:xfrm>
              <a:off x="3163888" y="258763"/>
              <a:ext cx="898525" cy="889000"/>
            </a:xfrm>
            <a:custGeom>
              <a:avLst/>
              <a:gdLst>
                <a:gd name="T0" fmla="*/ 77 w 620"/>
                <a:gd name="T1" fmla="*/ 613 h 613"/>
                <a:gd name="T2" fmla="*/ 127 w 620"/>
                <a:gd name="T3" fmla="*/ 592 h 613"/>
                <a:gd name="T4" fmla="*/ 480 w 620"/>
                <a:gd name="T5" fmla="*/ 239 h 613"/>
                <a:gd name="T6" fmla="*/ 480 w 620"/>
                <a:gd name="T7" fmla="*/ 375 h 613"/>
                <a:gd name="T8" fmla="*/ 550 w 620"/>
                <a:gd name="T9" fmla="*/ 445 h 613"/>
                <a:gd name="T10" fmla="*/ 620 w 620"/>
                <a:gd name="T11" fmla="*/ 375 h 613"/>
                <a:gd name="T12" fmla="*/ 620 w 620"/>
                <a:gd name="T13" fmla="*/ 70 h 613"/>
                <a:gd name="T14" fmla="*/ 550 w 620"/>
                <a:gd name="T15" fmla="*/ 0 h 613"/>
                <a:gd name="T16" fmla="*/ 245 w 620"/>
                <a:gd name="T17" fmla="*/ 0 h 613"/>
                <a:gd name="T18" fmla="*/ 175 w 620"/>
                <a:gd name="T19" fmla="*/ 70 h 613"/>
                <a:gd name="T20" fmla="*/ 245 w 620"/>
                <a:gd name="T21" fmla="*/ 140 h 613"/>
                <a:gd name="T22" fmla="*/ 381 w 620"/>
                <a:gd name="T23" fmla="*/ 140 h 613"/>
                <a:gd name="T24" fmla="*/ 28 w 620"/>
                <a:gd name="T25" fmla="*/ 493 h 613"/>
                <a:gd name="T26" fmla="*/ 28 w 620"/>
                <a:gd name="T27" fmla="*/ 592 h 613"/>
                <a:gd name="T28" fmla="*/ 77 w 620"/>
                <a:gd name="T29" fmla="*/ 61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0" h="613">
                  <a:moveTo>
                    <a:pt x="77" y="613"/>
                  </a:moveTo>
                  <a:cubicBezTo>
                    <a:pt x="95" y="613"/>
                    <a:pt x="113" y="606"/>
                    <a:pt x="127" y="592"/>
                  </a:cubicBezTo>
                  <a:cubicBezTo>
                    <a:pt x="480" y="239"/>
                    <a:pt x="480" y="239"/>
                    <a:pt x="480" y="239"/>
                  </a:cubicBezTo>
                  <a:cubicBezTo>
                    <a:pt x="480" y="375"/>
                    <a:pt x="480" y="375"/>
                    <a:pt x="480" y="375"/>
                  </a:cubicBezTo>
                  <a:cubicBezTo>
                    <a:pt x="480" y="414"/>
                    <a:pt x="511" y="445"/>
                    <a:pt x="550" y="445"/>
                  </a:cubicBezTo>
                  <a:cubicBezTo>
                    <a:pt x="588" y="445"/>
                    <a:pt x="620" y="414"/>
                    <a:pt x="620" y="375"/>
                  </a:cubicBezTo>
                  <a:cubicBezTo>
                    <a:pt x="620" y="70"/>
                    <a:pt x="620" y="70"/>
                    <a:pt x="620" y="70"/>
                  </a:cubicBezTo>
                  <a:cubicBezTo>
                    <a:pt x="620" y="32"/>
                    <a:pt x="588" y="0"/>
                    <a:pt x="550" y="0"/>
                  </a:cubicBezTo>
                  <a:cubicBezTo>
                    <a:pt x="245" y="0"/>
                    <a:pt x="245" y="0"/>
                    <a:pt x="245" y="0"/>
                  </a:cubicBezTo>
                  <a:cubicBezTo>
                    <a:pt x="206" y="0"/>
                    <a:pt x="175" y="32"/>
                    <a:pt x="175" y="70"/>
                  </a:cubicBezTo>
                  <a:cubicBezTo>
                    <a:pt x="175" y="109"/>
                    <a:pt x="206" y="140"/>
                    <a:pt x="245" y="140"/>
                  </a:cubicBezTo>
                  <a:cubicBezTo>
                    <a:pt x="381" y="140"/>
                    <a:pt x="381" y="140"/>
                    <a:pt x="381" y="140"/>
                  </a:cubicBezTo>
                  <a:cubicBezTo>
                    <a:pt x="28" y="493"/>
                    <a:pt x="28" y="493"/>
                    <a:pt x="28" y="493"/>
                  </a:cubicBezTo>
                  <a:cubicBezTo>
                    <a:pt x="0" y="521"/>
                    <a:pt x="0" y="565"/>
                    <a:pt x="28" y="592"/>
                  </a:cubicBezTo>
                  <a:cubicBezTo>
                    <a:pt x="42" y="606"/>
                    <a:pt x="59" y="613"/>
                    <a:pt x="77" y="613"/>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3" name="Freeform 25">
              <a:extLst>
                <a:ext uri="{FF2B5EF4-FFF2-40B4-BE49-F238E27FC236}">
                  <a16:creationId xmlns:a16="http://schemas.microsoft.com/office/drawing/2014/main" id="{0C371437-B32A-411D-AF83-DAA6D9CC121C}"/>
                </a:ext>
              </a:extLst>
            </p:cNvPr>
            <p:cNvSpPr>
              <a:spLocks/>
            </p:cNvSpPr>
            <p:nvPr/>
          </p:nvSpPr>
          <p:spPr bwMode="auto">
            <a:xfrm>
              <a:off x="3205163" y="3190875"/>
              <a:ext cx="857250" cy="858838"/>
            </a:xfrm>
            <a:custGeom>
              <a:avLst/>
              <a:gdLst>
                <a:gd name="T0" fmla="*/ 521 w 591"/>
                <a:gd name="T1" fmla="*/ 146 h 591"/>
                <a:gd name="T2" fmla="*/ 451 w 591"/>
                <a:gd name="T3" fmla="*/ 216 h 591"/>
                <a:gd name="T4" fmla="*/ 451 w 591"/>
                <a:gd name="T5" fmla="*/ 352 h 591"/>
                <a:gd name="T6" fmla="*/ 127 w 591"/>
                <a:gd name="T7" fmla="*/ 28 h 591"/>
                <a:gd name="T8" fmla="*/ 28 w 591"/>
                <a:gd name="T9" fmla="*/ 28 h 591"/>
                <a:gd name="T10" fmla="*/ 28 w 591"/>
                <a:gd name="T11" fmla="*/ 127 h 591"/>
                <a:gd name="T12" fmla="*/ 352 w 591"/>
                <a:gd name="T13" fmla="*/ 451 h 591"/>
                <a:gd name="T14" fmla="*/ 216 w 591"/>
                <a:gd name="T15" fmla="*/ 451 h 591"/>
                <a:gd name="T16" fmla="*/ 146 w 591"/>
                <a:gd name="T17" fmla="*/ 521 h 591"/>
                <a:gd name="T18" fmla="*/ 216 w 591"/>
                <a:gd name="T19" fmla="*/ 591 h 591"/>
                <a:gd name="T20" fmla="*/ 521 w 591"/>
                <a:gd name="T21" fmla="*/ 591 h 591"/>
                <a:gd name="T22" fmla="*/ 591 w 591"/>
                <a:gd name="T23" fmla="*/ 521 h 591"/>
                <a:gd name="T24" fmla="*/ 591 w 591"/>
                <a:gd name="T25" fmla="*/ 216 h 591"/>
                <a:gd name="T26" fmla="*/ 521 w 591"/>
                <a:gd name="T27" fmla="*/ 146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1" h="591">
                  <a:moveTo>
                    <a:pt x="521" y="146"/>
                  </a:moveTo>
                  <a:cubicBezTo>
                    <a:pt x="482" y="146"/>
                    <a:pt x="451" y="177"/>
                    <a:pt x="451" y="216"/>
                  </a:cubicBezTo>
                  <a:cubicBezTo>
                    <a:pt x="451" y="352"/>
                    <a:pt x="451" y="352"/>
                    <a:pt x="451" y="352"/>
                  </a:cubicBezTo>
                  <a:cubicBezTo>
                    <a:pt x="127" y="28"/>
                    <a:pt x="127" y="28"/>
                    <a:pt x="127" y="28"/>
                  </a:cubicBezTo>
                  <a:cubicBezTo>
                    <a:pt x="99" y="0"/>
                    <a:pt x="55" y="0"/>
                    <a:pt x="28" y="28"/>
                  </a:cubicBezTo>
                  <a:cubicBezTo>
                    <a:pt x="0" y="55"/>
                    <a:pt x="0" y="99"/>
                    <a:pt x="28" y="127"/>
                  </a:cubicBezTo>
                  <a:cubicBezTo>
                    <a:pt x="352" y="451"/>
                    <a:pt x="352" y="451"/>
                    <a:pt x="352" y="451"/>
                  </a:cubicBezTo>
                  <a:cubicBezTo>
                    <a:pt x="216" y="451"/>
                    <a:pt x="216" y="451"/>
                    <a:pt x="216" y="451"/>
                  </a:cubicBezTo>
                  <a:cubicBezTo>
                    <a:pt x="177" y="451"/>
                    <a:pt x="146" y="482"/>
                    <a:pt x="146" y="521"/>
                  </a:cubicBezTo>
                  <a:cubicBezTo>
                    <a:pt x="146" y="559"/>
                    <a:pt x="177" y="591"/>
                    <a:pt x="216" y="591"/>
                  </a:cubicBezTo>
                  <a:cubicBezTo>
                    <a:pt x="521" y="591"/>
                    <a:pt x="521" y="591"/>
                    <a:pt x="521" y="591"/>
                  </a:cubicBezTo>
                  <a:cubicBezTo>
                    <a:pt x="559" y="591"/>
                    <a:pt x="591" y="559"/>
                    <a:pt x="591" y="521"/>
                  </a:cubicBezTo>
                  <a:cubicBezTo>
                    <a:pt x="591" y="216"/>
                    <a:pt x="591" y="216"/>
                    <a:pt x="591" y="216"/>
                  </a:cubicBezTo>
                  <a:cubicBezTo>
                    <a:pt x="591" y="177"/>
                    <a:pt x="559" y="146"/>
                    <a:pt x="521" y="14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4" name="Freeform 26">
              <a:extLst>
                <a:ext uri="{FF2B5EF4-FFF2-40B4-BE49-F238E27FC236}">
                  <a16:creationId xmlns:a16="http://schemas.microsoft.com/office/drawing/2014/main" id="{B34FFA4B-B215-4769-88EC-9ECA393F5866}"/>
                </a:ext>
              </a:extLst>
            </p:cNvPr>
            <p:cNvSpPr>
              <a:spLocks/>
            </p:cNvSpPr>
            <p:nvPr/>
          </p:nvSpPr>
          <p:spPr bwMode="auto">
            <a:xfrm>
              <a:off x="576263" y="3190875"/>
              <a:ext cx="857250" cy="858838"/>
            </a:xfrm>
            <a:custGeom>
              <a:avLst/>
              <a:gdLst>
                <a:gd name="T0" fmla="*/ 465 w 591"/>
                <a:gd name="T1" fmla="*/ 28 h 591"/>
                <a:gd name="T2" fmla="*/ 140 w 591"/>
                <a:gd name="T3" fmla="*/ 352 h 591"/>
                <a:gd name="T4" fmla="*/ 140 w 591"/>
                <a:gd name="T5" fmla="*/ 216 h 591"/>
                <a:gd name="T6" fmla="*/ 70 w 591"/>
                <a:gd name="T7" fmla="*/ 146 h 591"/>
                <a:gd name="T8" fmla="*/ 0 w 591"/>
                <a:gd name="T9" fmla="*/ 216 h 591"/>
                <a:gd name="T10" fmla="*/ 0 w 591"/>
                <a:gd name="T11" fmla="*/ 521 h 591"/>
                <a:gd name="T12" fmla="*/ 70 w 591"/>
                <a:gd name="T13" fmla="*/ 591 h 591"/>
                <a:gd name="T14" fmla="*/ 375 w 591"/>
                <a:gd name="T15" fmla="*/ 591 h 591"/>
                <a:gd name="T16" fmla="*/ 445 w 591"/>
                <a:gd name="T17" fmla="*/ 521 h 591"/>
                <a:gd name="T18" fmla="*/ 375 w 591"/>
                <a:gd name="T19" fmla="*/ 451 h 591"/>
                <a:gd name="T20" fmla="*/ 239 w 591"/>
                <a:gd name="T21" fmla="*/ 451 h 591"/>
                <a:gd name="T22" fmla="*/ 564 w 591"/>
                <a:gd name="T23" fmla="*/ 127 h 591"/>
                <a:gd name="T24" fmla="*/ 564 w 591"/>
                <a:gd name="T25" fmla="*/ 28 h 591"/>
                <a:gd name="T26" fmla="*/ 465 w 591"/>
                <a:gd name="T27" fmla="*/ 28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1" h="591">
                  <a:moveTo>
                    <a:pt x="465" y="28"/>
                  </a:moveTo>
                  <a:cubicBezTo>
                    <a:pt x="140" y="352"/>
                    <a:pt x="140" y="352"/>
                    <a:pt x="140" y="352"/>
                  </a:cubicBezTo>
                  <a:cubicBezTo>
                    <a:pt x="140" y="216"/>
                    <a:pt x="140" y="216"/>
                    <a:pt x="140" y="216"/>
                  </a:cubicBezTo>
                  <a:cubicBezTo>
                    <a:pt x="140" y="177"/>
                    <a:pt x="109" y="146"/>
                    <a:pt x="70" y="146"/>
                  </a:cubicBezTo>
                  <a:cubicBezTo>
                    <a:pt x="32" y="146"/>
                    <a:pt x="0" y="177"/>
                    <a:pt x="0" y="216"/>
                  </a:cubicBezTo>
                  <a:cubicBezTo>
                    <a:pt x="0" y="521"/>
                    <a:pt x="0" y="521"/>
                    <a:pt x="0" y="521"/>
                  </a:cubicBezTo>
                  <a:cubicBezTo>
                    <a:pt x="0" y="559"/>
                    <a:pt x="32" y="591"/>
                    <a:pt x="70" y="591"/>
                  </a:cubicBezTo>
                  <a:cubicBezTo>
                    <a:pt x="375" y="591"/>
                    <a:pt x="375" y="591"/>
                    <a:pt x="375" y="591"/>
                  </a:cubicBezTo>
                  <a:cubicBezTo>
                    <a:pt x="414" y="591"/>
                    <a:pt x="445" y="559"/>
                    <a:pt x="445" y="521"/>
                  </a:cubicBezTo>
                  <a:cubicBezTo>
                    <a:pt x="445" y="482"/>
                    <a:pt x="414" y="451"/>
                    <a:pt x="375" y="451"/>
                  </a:cubicBezTo>
                  <a:cubicBezTo>
                    <a:pt x="239" y="451"/>
                    <a:pt x="239" y="451"/>
                    <a:pt x="239" y="451"/>
                  </a:cubicBezTo>
                  <a:cubicBezTo>
                    <a:pt x="564" y="127"/>
                    <a:pt x="564" y="127"/>
                    <a:pt x="564" y="127"/>
                  </a:cubicBezTo>
                  <a:cubicBezTo>
                    <a:pt x="591" y="99"/>
                    <a:pt x="591" y="55"/>
                    <a:pt x="564" y="28"/>
                  </a:cubicBezTo>
                  <a:cubicBezTo>
                    <a:pt x="536" y="0"/>
                    <a:pt x="492" y="0"/>
                    <a:pt x="465" y="28"/>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5" name="Freeform 27">
              <a:extLst>
                <a:ext uri="{FF2B5EF4-FFF2-40B4-BE49-F238E27FC236}">
                  <a16:creationId xmlns:a16="http://schemas.microsoft.com/office/drawing/2014/main" id="{5D8CFFC0-1FD7-44AF-8EC7-11E0CD59777B}"/>
                </a:ext>
              </a:extLst>
            </p:cNvPr>
            <p:cNvSpPr>
              <a:spLocks noEditPoints="1"/>
            </p:cNvSpPr>
            <p:nvPr/>
          </p:nvSpPr>
          <p:spPr bwMode="auto">
            <a:xfrm>
              <a:off x="1262063" y="1157288"/>
              <a:ext cx="2116138" cy="3495675"/>
            </a:xfrm>
            <a:custGeom>
              <a:avLst/>
              <a:gdLst>
                <a:gd name="T0" fmla="*/ 1459 w 1459"/>
                <a:gd name="T1" fmla="*/ 1019 h 2409"/>
                <a:gd name="T2" fmla="*/ 1459 w 1459"/>
                <a:gd name="T3" fmla="*/ 540 h 2409"/>
                <a:gd name="T4" fmla="*/ 1300 w 1459"/>
                <a:gd name="T5" fmla="*/ 164 h 2409"/>
                <a:gd name="T6" fmla="*/ 970 w 1459"/>
                <a:gd name="T7" fmla="*/ 2 h 2409"/>
                <a:gd name="T8" fmla="*/ 731 w 1459"/>
                <a:gd name="T9" fmla="*/ 1 h 2409"/>
                <a:gd name="T10" fmla="*/ 566 w 1459"/>
                <a:gd name="T11" fmla="*/ 0 h 2409"/>
                <a:gd name="T12" fmla="*/ 510 w 1459"/>
                <a:gd name="T13" fmla="*/ 1 h 2409"/>
                <a:gd name="T14" fmla="*/ 485 w 1459"/>
                <a:gd name="T15" fmla="*/ 2 h 2409"/>
                <a:gd name="T16" fmla="*/ 159 w 1459"/>
                <a:gd name="T17" fmla="*/ 164 h 2409"/>
                <a:gd name="T18" fmla="*/ 0 w 1459"/>
                <a:gd name="T19" fmla="*/ 540 h 2409"/>
                <a:gd name="T20" fmla="*/ 0 w 1459"/>
                <a:gd name="T21" fmla="*/ 1019 h 2409"/>
                <a:gd name="T22" fmla="*/ 300 w 1459"/>
                <a:gd name="T23" fmla="*/ 1379 h 2409"/>
                <a:gd name="T24" fmla="*/ 300 w 1459"/>
                <a:gd name="T25" fmla="*/ 2339 h 2409"/>
                <a:gd name="T26" fmla="*/ 370 w 1459"/>
                <a:gd name="T27" fmla="*/ 2409 h 2409"/>
                <a:gd name="T28" fmla="*/ 729 w 1459"/>
                <a:gd name="T29" fmla="*/ 2409 h 2409"/>
                <a:gd name="T30" fmla="*/ 729 w 1459"/>
                <a:gd name="T31" fmla="*/ 2409 h 2409"/>
                <a:gd name="T32" fmla="*/ 730 w 1459"/>
                <a:gd name="T33" fmla="*/ 2409 h 2409"/>
                <a:gd name="T34" fmla="*/ 1089 w 1459"/>
                <a:gd name="T35" fmla="*/ 2409 h 2409"/>
                <a:gd name="T36" fmla="*/ 1159 w 1459"/>
                <a:gd name="T37" fmla="*/ 2339 h 2409"/>
                <a:gd name="T38" fmla="*/ 1159 w 1459"/>
                <a:gd name="T39" fmla="*/ 1379 h 2409"/>
                <a:gd name="T40" fmla="*/ 1459 w 1459"/>
                <a:gd name="T41" fmla="*/ 1019 h 2409"/>
                <a:gd name="T42" fmla="*/ 534 w 1459"/>
                <a:gd name="T43" fmla="*/ 126 h 2409"/>
                <a:gd name="T44" fmla="*/ 529 w 1459"/>
                <a:gd name="T45" fmla="*/ 130 h 2409"/>
                <a:gd name="T46" fmla="*/ 534 w 1459"/>
                <a:gd name="T47" fmla="*/ 126 h 2409"/>
                <a:gd name="T48" fmla="*/ 1319 w 1459"/>
                <a:gd name="T49" fmla="*/ 1019 h 2409"/>
                <a:gd name="T50" fmla="*/ 1159 w 1459"/>
                <a:gd name="T51" fmla="*/ 1230 h 2409"/>
                <a:gd name="T52" fmla="*/ 1159 w 1459"/>
                <a:gd name="T53" fmla="*/ 556 h 2409"/>
                <a:gd name="T54" fmla="*/ 1089 w 1459"/>
                <a:gd name="T55" fmla="*/ 486 h 2409"/>
                <a:gd name="T56" fmla="*/ 1019 w 1459"/>
                <a:gd name="T57" fmla="*/ 556 h 2409"/>
                <a:gd name="T58" fmla="*/ 1019 w 1459"/>
                <a:gd name="T59" fmla="*/ 2269 h 2409"/>
                <a:gd name="T60" fmla="*/ 799 w 1459"/>
                <a:gd name="T61" fmla="*/ 2269 h 2409"/>
                <a:gd name="T62" fmla="*/ 799 w 1459"/>
                <a:gd name="T63" fmla="*/ 1272 h 2409"/>
                <a:gd name="T64" fmla="*/ 729 w 1459"/>
                <a:gd name="T65" fmla="*/ 1202 h 2409"/>
                <a:gd name="T66" fmla="*/ 659 w 1459"/>
                <a:gd name="T67" fmla="*/ 1272 h 2409"/>
                <a:gd name="T68" fmla="*/ 659 w 1459"/>
                <a:gd name="T69" fmla="*/ 2269 h 2409"/>
                <a:gd name="T70" fmla="*/ 440 w 1459"/>
                <a:gd name="T71" fmla="*/ 2269 h 2409"/>
                <a:gd name="T72" fmla="*/ 440 w 1459"/>
                <a:gd name="T73" fmla="*/ 556 h 2409"/>
                <a:gd name="T74" fmla="*/ 370 w 1459"/>
                <a:gd name="T75" fmla="*/ 486 h 2409"/>
                <a:gd name="T76" fmla="*/ 300 w 1459"/>
                <a:gd name="T77" fmla="*/ 556 h 2409"/>
                <a:gd name="T78" fmla="*/ 300 w 1459"/>
                <a:gd name="T79" fmla="*/ 1230 h 2409"/>
                <a:gd name="T80" fmla="*/ 140 w 1459"/>
                <a:gd name="T81" fmla="*/ 1019 h 2409"/>
                <a:gd name="T82" fmla="*/ 140 w 1459"/>
                <a:gd name="T83" fmla="*/ 540 h 2409"/>
                <a:gd name="T84" fmla="*/ 489 w 1459"/>
                <a:gd name="T85" fmla="*/ 142 h 2409"/>
                <a:gd name="T86" fmla="*/ 500 w 1459"/>
                <a:gd name="T87" fmla="*/ 141 h 2409"/>
                <a:gd name="T88" fmla="*/ 969 w 1459"/>
                <a:gd name="T89" fmla="*/ 142 h 2409"/>
                <a:gd name="T90" fmla="*/ 970 w 1459"/>
                <a:gd name="T91" fmla="*/ 142 h 2409"/>
                <a:gd name="T92" fmla="*/ 1319 w 1459"/>
                <a:gd name="T93" fmla="*/ 540 h 2409"/>
                <a:gd name="T94" fmla="*/ 1319 w 1459"/>
                <a:gd name="T95" fmla="*/ 101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59" h="2409">
                  <a:moveTo>
                    <a:pt x="1459" y="1019"/>
                  </a:moveTo>
                  <a:cubicBezTo>
                    <a:pt x="1459" y="540"/>
                    <a:pt x="1459" y="540"/>
                    <a:pt x="1459" y="540"/>
                  </a:cubicBezTo>
                  <a:cubicBezTo>
                    <a:pt x="1459" y="407"/>
                    <a:pt x="1401" y="270"/>
                    <a:pt x="1300" y="164"/>
                  </a:cubicBezTo>
                  <a:cubicBezTo>
                    <a:pt x="1203" y="63"/>
                    <a:pt x="1080" y="2"/>
                    <a:pt x="970" y="2"/>
                  </a:cubicBezTo>
                  <a:cubicBezTo>
                    <a:pt x="963" y="2"/>
                    <a:pt x="847" y="1"/>
                    <a:pt x="731" y="1"/>
                  </a:cubicBezTo>
                  <a:cubicBezTo>
                    <a:pt x="662" y="0"/>
                    <a:pt x="606" y="0"/>
                    <a:pt x="566" y="0"/>
                  </a:cubicBezTo>
                  <a:cubicBezTo>
                    <a:pt x="542" y="1"/>
                    <a:pt x="523" y="1"/>
                    <a:pt x="510" y="1"/>
                  </a:cubicBezTo>
                  <a:cubicBezTo>
                    <a:pt x="501" y="1"/>
                    <a:pt x="493" y="1"/>
                    <a:pt x="485" y="2"/>
                  </a:cubicBezTo>
                  <a:cubicBezTo>
                    <a:pt x="376" y="3"/>
                    <a:pt x="254" y="64"/>
                    <a:pt x="159" y="164"/>
                  </a:cubicBezTo>
                  <a:cubicBezTo>
                    <a:pt x="58" y="270"/>
                    <a:pt x="0" y="407"/>
                    <a:pt x="0" y="540"/>
                  </a:cubicBezTo>
                  <a:cubicBezTo>
                    <a:pt x="0" y="1019"/>
                    <a:pt x="0" y="1019"/>
                    <a:pt x="0" y="1019"/>
                  </a:cubicBezTo>
                  <a:cubicBezTo>
                    <a:pt x="0" y="1169"/>
                    <a:pt x="148" y="1337"/>
                    <a:pt x="300" y="1379"/>
                  </a:cubicBezTo>
                  <a:cubicBezTo>
                    <a:pt x="300" y="2339"/>
                    <a:pt x="300" y="2339"/>
                    <a:pt x="300" y="2339"/>
                  </a:cubicBezTo>
                  <a:cubicBezTo>
                    <a:pt x="300" y="2377"/>
                    <a:pt x="331" y="2409"/>
                    <a:pt x="370" y="2409"/>
                  </a:cubicBezTo>
                  <a:cubicBezTo>
                    <a:pt x="729" y="2409"/>
                    <a:pt x="729" y="2409"/>
                    <a:pt x="729" y="2409"/>
                  </a:cubicBezTo>
                  <a:cubicBezTo>
                    <a:pt x="729" y="2409"/>
                    <a:pt x="729" y="2409"/>
                    <a:pt x="729" y="2409"/>
                  </a:cubicBezTo>
                  <a:cubicBezTo>
                    <a:pt x="730" y="2409"/>
                    <a:pt x="730" y="2409"/>
                    <a:pt x="730" y="2409"/>
                  </a:cubicBezTo>
                  <a:cubicBezTo>
                    <a:pt x="1089" y="2409"/>
                    <a:pt x="1089" y="2409"/>
                    <a:pt x="1089" y="2409"/>
                  </a:cubicBezTo>
                  <a:cubicBezTo>
                    <a:pt x="1128" y="2409"/>
                    <a:pt x="1159" y="2377"/>
                    <a:pt x="1159" y="2339"/>
                  </a:cubicBezTo>
                  <a:cubicBezTo>
                    <a:pt x="1159" y="1379"/>
                    <a:pt x="1159" y="1379"/>
                    <a:pt x="1159" y="1379"/>
                  </a:cubicBezTo>
                  <a:cubicBezTo>
                    <a:pt x="1311" y="1337"/>
                    <a:pt x="1459" y="1169"/>
                    <a:pt x="1459" y="1019"/>
                  </a:cubicBezTo>
                  <a:close/>
                  <a:moveTo>
                    <a:pt x="534" y="126"/>
                  </a:moveTo>
                  <a:cubicBezTo>
                    <a:pt x="533" y="127"/>
                    <a:pt x="531" y="128"/>
                    <a:pt x="529" y="130"/>
                  </a:cubicBezTo>
                  <a:cubicBezTo>
                    <a:pt x="531" y="128"/>
                    <a:pt x="533" y="127"/>
                    <a:pt x="534" y="126"/>
                  </a:cubicBezTo>
                  <a:close/>
                  <a:moveTo>
                    <a:pt x="1319" y="1019"/>
                  </a:moveTo>
                  <a:cubicBezTo>
                    <a:pt x="1319" y="1092"/>
                    <a:pt x="1239" y="1189"/>
                    <a:pt x="1159" y="1230"/>
                  </a:cubicBezTo>
                  <a:cubicBezTo>
                    <a:pt x="1159" y="556"/>
                    <a:pt x="1159" y="556"/>
                    <a:pt x="1159" y="556"/>
                  </a:cubicBezTo>
                  <a:cubicBezTo>
                    <a:pt x="1159" y="517"/>
                    <a:pt x="1128" y="486"/>
                    <a:pt x="1089" y="486"/>
                  </a:cubicBezTo>
                  <a:cubicBezTo>
                    <a:pt x="1051" y="486"/>
                    <a:pt x="1019" y="517"/>
                    <a:pt x="1019" y="556"/>
                  </a:cubicBezTo>
                  <a:cubicBezTo>
                    <a:pt x="1019" y="2269"/>
                    <a:pt x="1019" y="2269"/>
                    <a:pt x="1019" y="2269"/>
                  </a:cubicBezTo>
                  <a:cubicBezTo>
                    <a:pt x="799" y="2269"/>
                    <a:pt x="799" y="2269"/>
                    <a:pt x="799" y="2269"/>
                  </a:cubicBezTo>
                  <a:cubicBezTo>
                    <a:pt x="799" y="1272"/>
                    <a:pt x="799" y="1272"/>
                    <a:pt x="799" y="1272"/>
                  </a:cubicBezTo>
                  <a:cubicBezTo>
                    <a:pt x="799" y="1233"/>
                    <a:pt x="768" y="1202"/>
                    <a:pt x="729" y="1202"/>
                  </a:cubicBezTo>
                  <a:cubicBezTo>
                    <a:pt x="691" y="1202"/>
                    <a:pt x="659" y="1233"/>
                    <a:pt x="659" y="1272"/>
                  </a:cubicBezTo>
                  <a:cubicBezTo>
                    <a:pt x="659" y="2269"/>
                    <a:pt x="659" y="2269"/>
                    <a:pt x="659" y="2269"/>
                  </a:cubicBezTo>
                  <a:cubicBezTo>
                    <a:pt x="440" y="2269"/>
                    <a:pt x="440" y="2269"/>
                    <a:pt x="440" y="2269"/>
                  </a:cubicBezTo>
                  <a:cubicBezTo>
                    <a:pt x="440" y="556"/>
                    <a:pt x="440" y="556"/>
                    <a:pt x="440" y="556"/>
                  </a:cubicBezTo>
                  <a:cubicBezTo>
                    <a:pt x="440" y="517"/>
                    <a:pt x="408" y="486"/>
                    <a:pt x="370" y="486"/>
                  </a:cubicBezTo>
                  <a:cubicBezTo>
                    <a:pt x="331" y="486"/>
                    <a:pt x="300" y="517"/>
                    <a:pt x="300" y="556"/>
                  </a:cubicBezTo>
                  <a:cubicBezTo>
                    <a:pt x="300" y="1230"/>
                    <a:pt x="300" y="1230"/>
                    <a:pt x="300" y="1230"/>
                  </a:cubicBezTo>
                  <a:cubicBezTo>
                    <a:pt x="220" y="1189"/>
                    <a:pt x="140" y="1092"/>
                    <a:pt x="140" y="1019"/>
                  </a:cubicBezTo>
                  <a:cubicBezTo>
                    <a:pt x="140" y="540"/>
                    <a:pt x="140" y="540"/>
                    <a:pt x="140" y="540"/>
                  </a:cubicBezTo>
                  <a:cubicBezTo>
                    <a:pt x="140" y="335"/>
                    <a:pt x="337" y="142"/>
                    <a:pt x="489" y="142"/>
                  </a:cubicBezTo>
                  <a:cubicBezTo>
                    <a:pt x="493" y="142"/>
                    <a:pt x="496" y="142"/>
                    <a:pt x="500" y="141"/>
                  </a:cubicBezTo>
                  <a:cubicBezTo>
                    <a:pt x="537" y="139"/>
                    <a:pt x="805" y="141"/>
                    <a:pt x="969" y="142"/>
                  </a:cubicBezTo>
                  <a:cubicBezTo>
                    <a:pt x="969" y="142"/>
                    <a:pt x="969" y="142"/>
                    <a:pt x="970" y="142"/>
                  </a:cubicBezTo>
                  <a:cubicBezTo>
                    <a:pt x="1122" y="142"/>
                    <a:pt x="1319" y="335"/>
                    <a:pt x="1319" y="540"/>
                  </a:cubicBezTo>
                  <a:lnTo>
                    <a:pt x="1319" y="1019"/>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6" name="Freeform 28">
              <a:extLst>
                <a:ext uri="{FF2B5EF4-FFF2-40B4-BE49-F238E27FC236}">
                  <a16:creationId xmlns:a16="http://schemas.microsoft.com/office/drawing/2014/main" id="{F152AB5E-BEAB-42C5-A990-46B766CF02B2}"/>
                </a:ext>
              </a:extLst>
            </p:cNvPr>
            <p:cNvSpPr>
              <a:spLocks noEditPoints="1"/>
            </p:cNvSpPr>
            <p:nvPr/>
          </p:nvSpPr>
          <p:spPr bwMode="auto">
            <a:xfrm>
              <a:off x="1790700" y="0"/>
              <a:ext cx="1054100" cy="1055688"/>
            </a:xfrm>
            <a:custGeom>
              <a:avLst/>
              <a:gdLst>
                <a:gd name="T0" fmla="*/ 364 w 727"/>
                <a:gd name="T1" fmla="*/ 727 h 727"/>
                <a:gd name="T2" fmla="*/ 727 w 727"/>
                <a:gd name="T3" fmla="*/ 364 h 727"/>
                <a:gd name="T4" fmla="*/ 364 w 727"/>
                <a:gd name="T5" fmla="*/ 0 h 727"/>
                <a:gd name="T6" fmla="*/ 0 w 727"/>
                <a:gd name="T7" fmla="*/ 364 h 727"/>
                <a:gd name="T8" fmla="*/ 364 w 727"/>
                <a:gd name="T9" fmla="*/ 727 h 727"/>
                <a:gd name="T10" fmla="*/ 364 w 727"/>
                <a:gd name="T11" fmla="*/ 140 h 727"/>
                <a:gd name="T12" fmla="*/ 587 w 727"/>
                <a:gd name="T13" fmla="*/ 364 h 727"/>
                <a:gd name="T14" fmla="*/ 364 w 727"/>
                <a:gd name="T15" fmla="*/ 587 h 727"/>
                <a:gd name="T16" fmla="*/ 140 w 727"/>
                <a:gd name="T17" fmla="*/ 364 h 727"/>
                <a:gd name="T18" fmla="*/ 364 w 727"/>
                <a:gd name="T19" fmla="*/ 14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 h="727">
                  <a:moveTo>
                    <a:pt x="364" y="727"/>
                  </a:moveTo>
                  <a:cubicBezTo>
                    <a:pt x="564" y="727"/>
                    <a:pt x="727" y="564"/>
                    <a:pt x="727" y="364"/>
                  </a:cubicBezTo>
                  <a:cubicBezTo>
                    <a:pt x="727" y="163"/>
                    <a:pt x="564" y="0"/>
                    <a:pt x="364" y="0"/>
                  </a:cubicBezTo>
                  <a:cubicBezTo>
                    <a:pt x="163" y="0"/>
                    <a:pt x="0" y="163"/>
                    <a:pt x="0" y="364"/>
                  </a:cubicBezTo>
                  <a:cubicBezTo>
                    <a:pt x="0" y="564"/>
                    <a:pt x="163" y="727"/>
                    <a:pt x="364" y="727"/>
                  </a:cubicBezTo>
                  <a:close/>
                  <a:moveTo>
                    <a:pt x="364" y="140"/>
                  </a:moveTo>
                  <a:cubicBezTo>
                    <a:pt x="487" y="140"/>
                    <a:pt x="587" y="241"/>
                    <a:pt x="587" y="364"/>
                  </a:cubicBezTo>
                  <a:cubicBezTo>
                    <a:pt x="587" y="487"/>
                    <a:pt x="487" y="587"/>
                    <a:pt x="364" y="587"/>
                  </a:cubicBezTo>
                  <a:cubicBezTo>
                    <a:pt x="241" y="587"/>
                    <a:pt x="140" y="487"/>
                    <a:pt x="140" y="364"/>
                  </a:cubicBezTo>
                  <a:cubicBezTo>
                    <a:pt x="140" y="241"/>
                    <a:pt x="241" y="140"/>
                    <a:pt x="364"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187" name="CustomIcon">
            <a:extLst>
              <a:ext uri="{FF2B5EF4-FFF2-40B4-BE49-F238E27FC236}">
                <a16:creationId xmlns:a16="http://schemas.microsoft.com/office/drawing/2014/main" id="{E09AC708-2288-4197-8E50-8F1868F50428}"/>
              </a:ext>
            </a:extLst>
          </p:cNvPr>
          <p:cNvGrpSpPr>
            <a:grpSpLocks noChangeAspect="1"/>
          </p:cNvGrpSpPr>
          <p:nvPr>
            <p:custDataLst>
              <p:tags r:id="rId15"/>
            </p:custDataLst>
          </p:nvPr>
        </p:nvGrpSpPr>
        <p:grpSpPr>
          <a:xfrm>
            <a:off x="6174323" y="3680588"/>
            <a:ext cx="246657" cy="246066"/>
            <a:chOff x="0" y="0"/>
            <a:chExt cx="4638675" cy="4627563"/>
          </a:xfrm>
          <a:solidFill>
            <a:schemeClr val="bg1"/>
          </a:solidFill>
        </p:grpSpPr>
        <p:sp>
          <p:nvSpPr>
            <p:cNvPr id="188" name="Freeform 11">
              <a:extLst>
                <a:ext uri="{FF2B5EF4-FFF2-40B4-BE49-F238E27FC236}">
                  <a16:creationId xmlns:a16="http://schemas.microsoft.com/office/drawing/2014/main" id="{34C65BC6-CCAC-469B-B703-B76E9521B07E}"/>
                </a:ext>
              </a:extLst>
            </p:cNvPr>
            <p:cNvSpPr>
              <a:spLocks/>
            </p:cNvSpPr>
            <p:nvPr/>
          </p:nvSpPr>
          <p:spPr bwMode="auto">
            <a:xfrm>
              <a:off x="1797050" y="0"/>
              <a:ext cx="2841625" cy="2849563"/>
            </a:xfrm>
            <a:custGeom>
              <a:avLst/>
              <a:gdLst>
                <a:gd name="T0" fmla="*/ 1673 w 1960"/>
                <a:gd name="T1" fmla="*/ 287 h 1963"/>
                <a:gd name="T2" fmla="*/ 978 w 1960"/>
                <a:gd name="T3" fmla="*/ 0 h 1963"/>
                <a:gd name="T4" fmla="*/ 531 w 1960"/>
                <a:gd name="T5" fmla="*/ 107 h 1963"/>
                <a:gd name="T6" fmla="*/ 500 w 1960"/>
                <a:gd name="T7" fmla="*/ 202 h 1963"/>
                <a:gd name="T8" fmla="*/ 595 w 1960"/>
                <a:gd name="T9" fmla="*/ 232 h 1963"/>
                <a:gd name="T10" fmla="*/ 978 w 1960"/>
                <a:gd name="T11" fmla="*/ 140 h 1963"/>
                <a:gd name="T12" fmla="*/ 1820 w 1960"/>
                <a:gd name="T13" fmla="*/ 981 h 1963"/>
                <a:gd name="T14" fmla="*/ 978 w 1960"/>
                <a:gd name="T15" fmla="*/ 1823 h 1963"/>
                <a:gd name="T16" fmla="*/ 143 w 1960"/>
                <a:gd name="T17" fmla="*/ 1085 h 1963"/>
                <a:gd name="T18" fmla="*/ 65 w 1960"/>
                <a:gd name="T19" fmla="*/ 1024 h 1963"/>
                <a:gd name="T20" fmla="*/ 4 w 1960"/>
                <a:gd name="T21" fmla="*/ 1102 h 1963"/>
                <a:gd name="T22" fmla="*/ 978 w 1960"/>
                <a:gd name="T23" fmla="*/ 1963 h 1963"/>
                <a:gd name="T24" fmla="*/ 1673 w 1960"/>
                <a:gd name="T25" fmla="*/ 1675 h 1963"/>
                <a:gd name="T26" fmla="*/ 1960 w 1960"/>
                <a:gd name="T27" fmla="*/ 981 h 1963"/>
                <a:gd name="T28" fmla="*/ 1673 w 1960"/>
                <a:gd name="T29" fmla="*/ 287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60" h="1963">
                  <a:moveTo>
                    <a:pt x="1673" y="287"/>
                  </a:moveTo>
                  <a:cubicBezTo>
                    <a:pt x="1487" y="102"/>
                    <a:pt x="1241" y="0"/>
                    <a:pt x="978" y="0"/>
                  </a:cubicBezTo>
                  <a:cubicBezTo>
                    <a:pt x="823" y="0"/>
                    <a:pt x="668" y="37"/>
                    <a:pt x="531" y="107"/>
                  </a:cubicBezTo>
                  <a:cubicBezTo>
                    <a:pt x="496" y="125"/>
                    <a:pt x="483" y="167"/>
                    <a:pt x="500" y="202"/>
                  </a:cubicBezTo>
                  <a:cubicBezTo>
                    <a:pt x="518" y="236"/>
                    <a:pt x="560" y="250"/>
                    <a:pt x="595" y="232"/>
                  </a:cubicBezTo>
                  <a:cubicBezTo>
                    <a:pt x="714" y="171"/>
                    <a:pt x="843" y="140"/>
                    <a:pt x="978" y="140"/>
                  </a:cubicBezTo>
                  <a:cubicBezTo>
                    <a:pt x="1442" y="140"/>
                    <a:pt x="1820" y="517"/>
                    <a:pt x="1820" y="981"/>
                  </a:cubicBezTo>
                  <a:cubicBezTo>
                    <a:pt x="1820" y="1445"/>
                    <a:pt x="1442" y="1823"/>
                    <a:pt x="978" y="1823"/>
                  </a:cubicBezTo>
                  <a:cubicBezTo>
                    <a:pt x="554" y="1823"/>
                    <a:pt x="195" y="1505"/>
                    <a:pt x="143" y="1085"/>
                  </a:cubicBezTo>
                  <a:cubicBezTo>
                    <a:pt x="139" y="1046"/>
                    <a:pt x="104" y="1019"/>
                    <a:pt x="65" y="1024"/>
                  </a:cubicBezTo>
                  <a:cubicBezTo>
                    <a:pt x="27" y="1028"/>
                    <a:pt x="0" y="1063"/>
                    <a:pt x="4" y="1102"/>
                  </a:cubicBezTo>
                  <a:cubicBezTo>
                    <a:pt x="64" y="1593"/>
                    <a:pt x="483" y="1963"/>
                    <a:pt x="978" y="1963"/>
                  </a:cubicBezTo>
                  <a:cubicBezTo>
                    <a:pt x="1241" y="1963"/>
                    <a:pt x="1487" y="1861"/>
                    <a:pt x="1673" y="1675"/>
                  </a:cubicBezTo>
                  <a:cubicBezTo>
                    <a:pt x="1858" y="1490"/>
                    <a:pt x="1960" y="1243"/>
                    <a:pt x="1960" y="981"/>
                  </a:cubicBezTo>
                  <a:cubicBezTo>
                    <a:pt x="1960" y="719"/>
                    <a:pt x="1858" y="472"/>
                    <a:pt x="1673" y="287"/>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9" name="Freeform 12">
              <a:extLst>
                <a:ext uri="{FF2B5EF4-FFF2-40B4-BE49-F238E27FC236}">
                  <a16:creationId xmlns:a16="http://schemas.microsoft.com/office/drawing/2014/main" id="{3D99F988-D485-4C02-934F-B95969097F85}"/>
                </a:ext>
              </a:extLst>
            </p:cNvPr>
            <p:cNvSpPr>
              <a:spLocks/>
            </p:cNvSpPr>
            <p:nvPr/>
          </p:nvSpPr>
          <p:spPr bwMode="auto">
            <a:xfrm>
              <a:off x="1770063" y="120650"/>
              <a:ext cx="203200" cy="400050"/>
            </a:xfrm>
            <a:custGeom>
              <a:avLst/>
              <a:gdLst>
                <a:gd name="T0" fmla="*/ 70 w 140"/>
                <a:gd name="T1" fmla="*/ 276 h 276"/>
                <a:gd name="T2" fmla="*/ 140 w 140"/>
                <a:gd name="T3" fmla="*/ 206 h 276"/>
                <a:gd name="T4" fmla="*/ 140 w 140"/>
                <a:gd name="T5" fmla="*/ 70 h 276"/>
                <a:gd name="T6" fmla="*/ 70 w 140"/>
                <a:gd name="T7" fmla="*/ 0 h 276"/>
                <a:gd name="T8" fmla="*/ 0 w 140"/>
                <a:gd name="T9" fmla="*/ 70 h 276"/>
                <a:gd name="T10" fmla="*/ 0 w 140"/>
                <a:gd name="T11" fmla="*/ 206 h 276"/>
                <a:gd name="T12" fmla="*/ 70 w 140"/>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40" h="276">
                  <a:moveTo>
                    <a:pt x="70" y="276"/>
                  </a:moveTo>
                  <a:cubicBezTo>
                    <a:pt x="109" y="276"/>
                    <a:pt x="140" y="244"/>
                    <a:pt x="140" y="206"/>
                  </a:cubicBezTo>
                  <a:cubicBezTo>
                    <a:pt x="140" y="70"/>
                    <a:pt x="140" y="70"/>
                    <a:pt x="140" y="70"/>
                  </a:cubicBezTo>
                  <a:cubicBezTo>
                    <a:pt x="140" y="31"/>
                    <a:pt x="109" y="0"/>
                    <a:pt x="70" y="0"/>
                  </a:cubicBezTo>
                  <a:cubicBezTo>
                    <a:pt x="31" y="0"/>
                    <a:pt x="0" y="31"/>
                    <a:pt x="0" y="70"/>
                  </a:cubicBezTo>
                  <a:cubicBezTo>
                    <a:pt x="0" y="206"/>
                    <a:pt x="0" y="206"/>
                    <a:pt x="0" y="206"/>
                  </a:cubicBezTo>
                  <a:cubicBezTo>
                    <a:pt x="0" y="244"/>
                    <a:pt x="31" y="276"/>
                    <a:pt x="70" y="27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90" name="Freeform 13">
              <a:extLst>
                <a:ext uri="{FF2B5EF4-FFF2-40B4-BE49-F238E27FC236}">
                  <a16:creationId xmlns:a16="http://schemas.microsoft.com/office/drawing/2014/main" id="{4CD7E37C-88DC-497D-8079-6A4BCAE2FD6C}"/>
                </a:ext>
              </a:extLst>
            </p:cNvPr>
            <p:cNvSpPr>
              <a:spLocks/>
            </p:cNvSpPr>
            <p:nvPr/>
          </p:nvSpPr>
          <p:spPr bwMode="auto">
            <a:xfrm>
              <a:off x="1770063" y="852488"/>
              <a:ext cx="203200" cy="400050"/>
            </a:xfrm>
            <a:custGeom>
              <a:avLst/>
              <a:gdLst>
                <a:gd name="T0" fmla="*/ 70 w 140"/>
                <a:gd name="T1" fmla="*/ 276 h 276"/>
                <a:gd name="T2" fmla="*/ 140 w 140"/>
                <a:gd name="T3" fmla="*/ 206 h 276"/>
                <a:gd name="T4" fmla="*/ 140 w 140"/>
                <a:gd name="T5" fmla="*/ 70 h 276"/>
                <a:gd name="T6" fmla="*/ 70 w 140"/>
                <a:gd name="T7" fmla="*/ 0 h 276"/>
                <a:gd name="T8" fmla="*/ 0 w 140"/>
                <a:gd name="T9" fmla="*/ 70 h 276"/>
                <a:gd name="T10" fmla="*/ 0 w 140"/>
                <a:gd name="T11" fmla="*/ 206 h 276"/>
                <a:gd name="T12" fmla="*/ 70 w 140"/>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140" h="276">
                  <a:moveTo>
                    <a:pt x="70" y="276"/>
                  </a:moveTo>
                  <a:cubicBezTo>
                    <a:pt x="109" y="276"/>
                    <a:pt x="140" y="245"/>
                    <a:pt x="140" y="206"/>
                  </a:cubicBezTo>
                  <a:cubicBezTo>
                    <a:pt x="140" y="70"/>
                    <a:pt x="140" y="70"/>
                    <a:pt x="140" y="70"/>
                  </a:cubicBezTo>
                  <a:cubicBezTo>
                    <a:pt x="140" y="31"/>
                    <a:pt x="109" y="0"/>
                    <a:pt x="70" y="0"/>
                  </a:cubicBezTo>
                  <a:cubicBezTo>
                    <a:pt x="31" y="0"/>
                    <a:pt x="0" y="31"/>
                    <a:pt x="0" y="70"/>
                  </a:cubicBezTo>
                  <a:cubicBezTo>
                    <a:pt x="0" y="206"/>
                    <a:pt x="0" y="206"/>
                    <a:pt x="0" y="206"/>
                  </a:cubicBezTo>
                  <a:cubicBezTo>
                    <a:pt x="0" y="245"/>
                    <a:pt x="31" y="276"/>
                    <a:pt x="70" y="27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91" name="Freeform 14">
              <a:extLst>
                <a:ext uri="{FF2B5EF4-FFF2-40B4-BE49-F238E27FC236}">
                  <a16:creationId xmlns:a16="http://schemas.microsoft.com/office/drawing/2014/main" id="{66739D3B-1D88-47D9-BA64-1E874727FBDC}"/>
                </a:ext>
              </a:extLst>
            </p:cNvPr>
            <p:cNvSpPr>
              <a:spLocks/>
            </p:cNvSpPr>
            <p:nvPr/>
          </p:nvSpPr>
          <p:spPr bwMode="auto">
            <a:xfrm>
              <a:off x="2046288" y="592138"/>
              <a:ext cx="377825" cy="203200"/>
            </a:xfrm>
            <a:custGeom>
              <a:avLst/>
              <a:gdLst>
                <a:gd name="T0" fmla="*/ 70 w 260"/>
                <a:gd name="T1" fmla="*/ 140 h 140"/>
                <a:gd name="T2" fmla="*/ 190 w 260"/>
                <a:gd name="T3" fmla="*/ 140 h 140"/>
                <a:gd name="T4" fmla="*/ 260 w 260"/>
                <a:gd name="T5" fmla="*/ 70 h 140"/>
                <a:gd name="T6" fmla="*/ 190 w 260"/>
                <a:gd name="T7" fmla="*/ 0 h 140"/>
                <a:gd name="T8" fmla="*/ 70 w 260"/>
                <a:gd name="T9" fmla="*/ 0 h 140"/>
                <a:gd name="T10" fmla="*/ 0 w 260"/>
                <a:gd name="T11" fmla="*/ 70 h 140"/>
                <a:gd name="T12" fmla="*/ 70 w 260"/>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260" h="140">
                  <a:moveTo>
                    <a:pt x="70" y="140"/>
                  </a:moveTo>
                  <a:cubicBezTo>
                    <a:pt x="190" y="140"/>
                    <a:pt x="190" y="140"/>
                    <a:pt x="190" y="140"/>
                  </a:cubicBezTo>
                  <a:cubicBezTo>
                    <a:pt x="228" y="140"/>
                    <a:pt x="260" y="109"/>
                    <a:pt x="260" y="70"/>
                  </a:cubicBezTo>
                  <a:cubicBezTo>
                    <a:pt x="260" y="32"/>
                    <a:pt x="228" y="0"/>
                    <a:pt x="190" y="0"/>
                  </a:cubicBezTo>
                  <a:cubicBezTo>
                    <a:pt x="70" y="0"/>
                    <a:pt x="70" y="0"/>
                    <a:pt x="70" y="0"/>
                  </a:cubicBezTo>
                  <a:cubicBezTo>
                    <a:pt x="31" y="0"/>
                    <a:pt x="0" y="32"/>
                    <a:pt x="0" y="70"/>
                  </a:cubicBezTo>
                  <a:cubicBezTo>
                    <a:pt x="0" y="109"/>
                    <a:pt x="31" y="140"/>
                    <a:pt x="70"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92" name="Freeform 15">
              <a:extLst>
                <a:ext uri="{FF2B5EF4-FFF2-40B4-BE49-F238E27FC236}">
                  <a16:creationId xmlns:a16="http://schemas.microsoft.com/office/drawing/2014/main" id="{E9C5EC26-58EC-4236-96FC-E03971007F73}"/>
                </a:ext>
              </a:extLst>
            </p:cNvPr>
            <p:cNvSpPr>
              <a:spLocks/>
            </p:cNvSpPr>
            <p:nvPr/>
          </p:nvSpPr>
          <p:spPr bwMode="auto">
            <a:xfrm>
              <a:off x="1298575" y="592138"/>
              <a:ext cx="376238" cy="203200"/>
            </a:xfrm>
            <a:custGeom>
              <a:avLst/>
              <a:gdLst>
                <a:gd name="T0" fmla="*/ 70 w 259"/>
                <a:gd name="T1" fmla="*/ 140 h 140"/>
                <a:gd name="T2" fmla="*/ 189 w 259"/>
                <a:gd name="T3" fmla="*/ 140 h 140"/>
                <a:gd name="T4" fmla="*/ 259 w 259"/>
                <a:gd name="T5" fmla="*/ 70 h 140"/>
                <a:gd name="T6" fmla="*/ 189 w 259"/>
                <a:gd name="T7" fmla="*/ 0 h 140"/>
                <a:gd name="T8" fmla="*/ 70 w 259"/>
                <a:gd name="T9" fmla="*/ 0 h 140"/>
                <a:gd name="T10" fmla="*/ 0 w 259"/>
                <a:gd name="T11" fmla="*/ 70 h 140"/>
                <a:gd name="T12" fmla="*/ 70 w 259"/>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259" h="140">
                  <a:moveTo>
                    <a:pt x="70" y="140"/>
                  </a:moveTo>
                  <a:cubicBezTo>
                    <a:pt x="189" y="140"/>
                    <a:pt x="189" y="140"/>
                    <a:pt x="189" y="140"/>
                  </a:cubicBezTo>
                  <a:cubicBezTo>
                    <a:pt x="228" y="140"/>
                    <a:pt x="259" y="109"/>
                    <a:pt x="259" y="70"/>
                  </a:cubicBezTo>
                  <a:cubicBezTo>
                    <a:pt x="259" y="32"/>
                    <a:pt x="228" y="0"/>
                    <a:pt x="189" y="0"/>
                  </a:cubicBezTo>
                  <a:cubicBezTo>
                    <a:pt x="70" y="0"/>
                    <a:pt x="70" y="0"/>
                    <a:pt x="70" y="0"/>
                  </a:cubicBezTo>
                  <a:cubicBezTo>
                    <a:pt x="31" y="0"/>
                    <a:pt x="0" y="32"/>
                    <a:pt x="0" y="70"/>
                  </a:cubicBezTo>
                  <a:cubicBezTo>
                    <a:pt x="0" y="109"/>
                    <a:pt x="31" y="140"/>
                    <a:pt x="70"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93" name="Freeform 16">
              <a:extLst>
                <a:ext uri="{FF2B5EF4-FFF2-40B4-BE49-F238E27FC236}">
                  <a16:creationId xmlns:a16="http://schemas.microsoft.com/office/drawing/2014/main" id="{647EB1E2-35B2-4B4C-860B-E6E35AAF9E64}"/>
                </a:ext>
              </a:extLst>
            </p:cNvPr>
            <p:cNvSpPr>
              <a:spLocks noEditPoints="1"/>
            </p:cNvSpPr>
            <p:nvPr/>
          </p:nvSpPr>
          <p:spPr bwMode="auto">
            <a:xfrm>
              <a:off x="0" y="2084388"/>
              <a:ext cx="4035425" cy="2543175"/>
            </a:xfrm>
            <a:custGeom>
              <a:avLst/>
              <a:gdLst>
                <a:gd name="T0" fmla="*/ 2564 w 2784"/>
                <a:gd name="T1" fmla="*/ 1312 h 1752"/>
                <a:gd name="T2" fmla="*/ 1742 w 2784"/>
                <a:gd name="T3" fmla="*/ 1310 h 1752"/>
                <a:gd name="T4" fmla="*/ 1662 w 2784"/>
                <a:gd name="T5" fmla="*/ 1229 h 1752"/>
                <a:gd name="T6" fmla="*/ 1762 w 2784"/>
                <a:gd name="T7" fmla="*/ 1129 h 1752"/>
                <a:gd name="T8" fmla="*/ 1763 w 2784"/>
                <a:gd name="T9" fmla="*/ 1129 h 1752"/>
                <a:gd name="T10" fmla="*/ 1769 w 2784"/>
                <a:gd name="T11" fmla="*/ 835 h 1752"/>
                <a:gd name="T12" fmla="*/ 1767 w 2784"/>
                <a:gd name="T13" fmla="*/ 833 h 1752"/>
                <a:gd name="T14" fmla="*/ 1764 w 2784"/>
                <a:gd name="T15" fmla="*/ 830 h 1752"/>
                <a:gd name="T16" fmla="*/ 1764 w 2784"/>
                <a:gd name="T17" fmla="*/ 830 h 1752"/>
                <a:gd name="T18" fmla="*/ 1164 w 2784"/>
                <a:gd name="T19" fmla="*/ 227 h 1752"/>
                <a:gd name="T20" fmla="*/ 1115 w 2784"/>
                <a:gd name="T21" fmla="*/ 207 h 1752"/>
                <a:gd name="T22" fmla="*/ 556 w 2784"/>
                <a:gd name="T23" fmla="*/ 205 h 1752"/>
                <a:gd name="T24" fmla="*/ 556 w 2784"/>
                <a:gd name="T25" fmla="*/ 70 h 1752"/>
                <a:gd name="T26" fmla="*/ 486 w 2784"/>
                <a:gd name="T27" fmla="*/ 0 h 1752"/>
                <a:gd name="T28" fmla="*/ 70 w 2784"/>
                <a:gd name="T29" fmla="*/ 0 h 1752"/>
                <a:gd name="T30" fmla="*/ 0 w 2784"/>
                <a:gd name="T31" fmla="*/ 70 h 1752"/>
                <a:gd name="T32" fmla="*/ 0 w 2784"/>
                <a:gd name="T33" fmla="*/ 1313 h 1752"/>
                <a:gd name="T34" fmla="*/ 70 w 2784"/>
                <a:gd name="T35" fmla="*/ 1383 h 1752"/>
                <a:gd name="T36" fmla="*/ 486 w 2784"/>
                <a:gd name="T37" fmla="*/ 1383 h 1752"/>
                <a:gd name="T38" fmla="*/ 556 w 2784"/>
                <a:gd name="T39" fmla="*/ 1313 h 1752"/>
                <a:gd name="T40" fmla="*/ 556 w 2784"/>
                <a:gd name="T41" fmla="*/ 1185 h 1752"/>
                <a:gd name="T42" fmla="*/ 1476 w 2784"/>
                <a:gd name="T43" fmla="*/ 1740 h 1752"/>
                <a:gd name="T44" fmla="*/ 1513 w 2784"/>
                <a:gd name="T45" fmla="*/ 1750 h 1752"/>
                <a:gd name="T46" fmla="*/ 2713 w 2784"/>
                <a:gd name="T47" fmla="*/ 1752 h 1752"/>
                <a:gd name="T48" fmla="*/ 2714 w 2784"/>
                <a:gd name="T49" fmla="*/ 1752 h 1752"/>
                <a:gd name="T50" fmla="*/ 2784 w 2784"/>
                <a:gd name="T51" fmla="*/ 1683 h 1752"/>
                <a:gd name="T52" fmla="*/ 2784 w 2784"/>
                <a:gd name="T53" fmla="*/ 1532 h 1752"/>
                <a:gd name="T54" fmla="*/ 2720 w 2784"/>
                <a:gd name="T55" fmla="*/ 1377 h 1752"/>
                <a:gd name="T56" fmla="*/ 2564 w 2784"/>
                <a:gd name="T57" fmla="*/ 1312 h 1752"/>
                <a:gd name="T58" fmla="*/ 416 w 2784"/>
                <a:gd name="T59" fmla="*/ 1243 h 1752"/>
                <a:gd name="T60" fmla="*/ 140 w 2784"/>
                <a:gd name="T61" fmla="*/ 1243 h 1752"/>
                <a:gd name="T62" fmla="*/ 140 w 2784"/>
                <a:gd name="T63" fmla="*/ 140 h 1752"/>
                <a:gd name="T64" fmla="*/ 416 w 2784"/>
                <a:gd name="T65" fmla="*/ 140 h 1752"/>
                <a:gd name="T66" fmla="*/ 416 w 2784"/>
                <a:gd name="T67" fmla="*/ 1243 h 1752"/>
                <a:gd name="T68" fmla="*/ 2644 w 2784"/>
                <a:gd name="T69" fmla="*/ 1612 h 1752"/>
                <a:gd name="T70" fmla="*/ 1531 w 2784"/>
                <a:gd name="T71" fmla="*/ 1610 h 1752"/>
                <a:gd name="T72" fmla="*/ 556 w 2784"/>
                <a:gd name="T73" fmla="*/ 1021 h 1752"/>
                <a:gd name="T74" fmla="*/ 556 w 2784"/>
                <a:gd name="T75" fmla="*/ 345 h 1752"/>
                <a:gd name="T76" fmla="*/ 1085 w 2784"/>
                <a:gd name="T77" fmla="*/ 347 h 1752"/>
                <a:gd name="T78" fmla="*/ 1664 w 2784"/>
                <a:gd name="T79" fmla="*/ 928 h 1752"/>
                <a:gd name="T80" fmla="*/ 1664 w 2784"/>
                <a:gd name="T81" fmla="*/ 928 h 1752"/>
                <a:gd name="T82" fmla="*/ 1665 w 2784"/>
                <a:gd name="T83" fmla="*/ 929 h 1752"/>
                <a:gd name="T84" fmla="*/ 1664 w 2784"/>
                <a:gd name="T85" fmla="*/ 1029 h 1752"/>
                <a:gd name="T86" fmla="*/ 1664 w 2784"/>
                <a:gd name="T87" fmla="*/ 1030 h 1752"/>
                <a:gd name="T88" fmla="*/ 1563 w 2784"/>
                <a:gd name="T89" fmla="*/ 1130 h 1752"/>
                <a:gd name="T90" fmla="*/ 1263 w 2784"/>
                <a:gd name="T91" fmla="*/ 828 h 1752"/>
                <a:gd name="T92" fmla="*/ 1164 w 2784"/>
                <a:gd name="T93" fmla="*/ 828 h 1752"/>
                <a:gd name="T94" fmla="*/ 1164 w 2784"/>
                <a:gd name="T95" fmla="*/ 927 h 1752"/>
                <a:gd name="T96" fmla="*/ 1513 w 2784"/>
                <a:gd name="T97" fmla="*/ 1278 h 1752"/>
                <a:gd name="T98" fmla="*/ 1515 w 2784"/>
                <a:gd name="T99" fmla="*/ 1280 h 1752"/>
                <a:gd name="T100" fmla="*/ 1663 w 2784"/>
                <a:gd name="T101" fmla="*/ 1429 h 1752"/>
                <a:gd name="T102" fmla="*/ 1713 w 2784"/>
                <a:gd name="T103" fmla="*/ 1450 h 1752"/>
                <a:gd name="T104" fmla="*/ 2564 w 2784"/>
                <a:gd name="T105" fmla="*/ 1452 h 1752"/>
                <a:gd name="T106" fmla="*/ 2621 w 2784"/>
                <a:gd name="T107" fmla="*/ 1475 h 1752"/>
                <a:gd name="T108" fmla="*/ 2644 w 2784"/>
                <a:gd name="T109" fmla="*/ 1532 h 1752"/>
                <a:gd name="T110" fmla="*/ 2644 w 2784"/>
                <a:gd name="T111" fmla="*/ 1612 h 1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84" h="1752">
                  <a:moveTo>
                    <a:pt x="2564" y="1312"/>
                  </a:moveTo>
                  <a:cubicBezTo>
                    <a:pt x="1742" y="1310"/>
                    <a:pt x="1742" y="1310"/>
                    <a:pt x="1742" y="1310"/>
                  </a:cubicBezTo>
                  <a:cubicBezTo>
                    <a:pt x="1662" y="1229"/>
                    <a:pt x="1662" y="1229"/>
                    <a:pt x="1662" y="1229"/>
                  </a:cubicBezTo>
                  <a:cubicBezTo>
                    <a:pt x="1762" y="1129"/>
                    <a:pt x="1762" y="1129"/>
                    <a:pt x="1762" y="1129"/>
                  </a:cubicBezTo>
                  <a:cubicBezTo>
                    <a:pt x="1763" y="1129"/>
                    <a:pt x="1763" y="1129"/>
                    <a:pt x="1763" y="1129"/>
                  </a:cubicBezTo>
                  <a:cubicBezTo>
                    <a:pt x="1844" y="1048"/>
                    <a:pt x="1846" y="918"/>
                    <a:pt x="1769" y="835"/>
                  </a:cubicBezTo>
                  <a:cubicBezTo>
                    <a:pt x="1768" y="834"/>
                    <a:pt x="1768" y="834"/>
                    <a:pt x="1767" y="833"/>
                  </a:cubicBezTo>
                  <a:cubicBezTo>
                    <a:pt x="1766" y="832"/>
                    <a:pt x="1765" y="831"/>
                    <a:pt x="1764" y="830"/>
                  </a:cubicBezTo>
                  <a:cubicBezTo>
                    <a:pt x="1764" y="830"/>
                    <a:pt x="1764" y="830"/>
                    <a:pt x="1764" y="830"/>
                  </a:cubicBezTo>
                  <a:cubicBezTo>
                    <a:pt x="1164" y="227"/>
                    <a:pt x="1164" y="227"/>
                    <a:pt x="1164" y="227"/>
                  </a:cubicBezTo>
                  <a:cubicBezTo>
                    <a:pt x="1151" y="214"/>
                    <a:pt x="1133" y="207"/>
                    <a:pt x="1115" y="207"/>
                  </a:cubicBezTo>
                  <a:cubicBezTo>
                    <a:pt x="556" y="205"/>
                    <a:pt x="556" y="205"/>
                    <a:pt x="556" y="205"/>
                  </a:cubicBezTo>
                  <a:cubicBezTo>
                    <a:pt x="556" y="70"/>
                    <a:pt x="556" y="70"/>
                    <a:pt x="556" y="70"/>
                  </a:cubicBezTo>
                  <a:cubicBezTo>
                    <a:pt x="556" y="31"/>
                    <a:pt x="525" y="0"/>
                    <a:pt x="486" y="0"/>
                  </a:cubicBezTo>
                  <a:cubicBezTo>
                    <a:pt x="70" y="0"/>
                    <a:pt x="70" y="0"/>
                    <a:pt x="70" y="0"/>
                  </a:cubicBezTo>
                  <a:cubicBezTo>
                    <a:pt x="31" y="0"/>
                    <a:pt x="0" y="31"/>
                    <a:pt x="0" y="70"/>
                  </a:cubicBezTo>
                  <a:cubicBezTo>
                    <a:pt x="0" y="1313"/>
                    <a:pt x="0" y="1313"/>
                    <a:pt x="0" y="1313"/>
                  </a:cubicBezTo>
                  <a:cubicBezTo>
                    <a:pt x="0" y="1351"/>
                    <a:pt x="31" y="1383"/>
                    <a:pt x="70" y="1383"/>
                  </a:cubicBezTo>
                  <a:cubicBezTo>
                    <a:pt x="486" y="1383"/>
                    <a:pt x="486" y="1383"/>
                    <a:pt x="486" y="1383"/>
                  </a:cubicBezTo>
                  <a:cubicBezTo>
                    <a:pt x="525" y="1383"/>
                    <a:pt x="556" y="1351"/>
                    <a:pt x="556" y="1313"/>
                  </a:cubicBezTo>
                  <a:cubicBezTo>
                    <a:pt x="556" y="1185"/>
                    <a:pt x="556" y="1185"/>
                    <a:pt x="556" y="1185"/>
                  </a:cubicBezTo>
                  <a:cubicBezTo>
                    <a:pt x="1476" y="1740"/>
                    <a:pt x="1476" y="1740"/>
                    <a:pt x="1476" y="1740"/>
                  </a:cubicBezTo>
                  <a:cubicBezTo>
                    <a:pt x="1487" y="1746"/>
                    <a:pt x="1500" y="1750"/>
                    <a:pt x="1513" y="1750"/>
                  </a:cubicBezTo>
                  <a:cubicBezTo>
                    <a:pt x="2713" y="1752"/>
                    <a:pt x="2713" y="1752"/>
                    <a:pt x="2713" y="1752"/>
                  </a:cubicBezTo>
                  <a:cubicBezTo>
                    <a:pt x="2713" y="1752"/>
                    <a:pt x="2713" y="1752"/>
                    <a:pt x="2714" y="1752"/>
                  </a:cubicBezTo>
                  <a:cubicBezTo>
                    <a:pt x="2752" y="1752"/>
                    <a:pt x="2783" y="1721"/>
                    <a:pt x="2784" y="1683"/>
                  </a:cubicBezTo>
                  <a:cubicBezTo>
                    <a:pt x="2784" y="1532"/>
                    <a:pt x="2784" y="1532"/>
                    <a:pt x="2784" y="1532"/>
                  </a:cubicBezTo>
                  <a:cubicBezTo>
                    <a:pt x="2784" y="1474"/>
                    <a:pt x="2761" y="1418"/>
                    <a:pt x="2720" y="1377"/>
                  </a:cubicBezTo>
                  <a:cubicBezTo>
                    <a:pt x="2678" y="1335"/>
                    <a:pt x="2623" y="1312"/>
                    <a:pt x="2564" y="1312"/>
                  </a:cubicBezTo>
                  <a:close/>
                  <a:moveTo>
                    <a:pt x="416" y="1243"/>
                  </a:moveTo>
                  <a:cubicBezTo>
                    <a:pt x="140" y="1243"/>
                    <a:pt x="140" y="1243"/>
                    <a:pt x="140" y="1243"/>
                  </a:cubicBezTo>
                  <a:cubicBezTo>
                    <a:pt x="140" y="140"/>
                    <a:pt x="140" y="140"/>
                    <a:pt x="140" y="140"/>
                  </a:cubicBezTo>
                  <a:cubicBezTo>
                    <a:pt x="416" y="140"/>
                    <a:pt x="416" y="140"/>
                    <a:pt x="416" y="140"/>
                  </a:cubicBezTo>
                  <a:lnTo>
                    <a:pt x="416" y="1243"/>
                  </a:lnTo>
                  <a:close/>
                  <a:moveTo>
                    <a:pt x="2644" y="1612"/>
                  </a:moveTo>
                  <a:cubicBezTo>
                    <a:pt x="1531" y="1610"/>
                    <a:pt x="1531" y="1610"/>
                    <a:pt x="1531" y="1610"/>
                  </a:cubicBezTo>
                  <a:cubicBezTo>
                    <a:pt x="556" y="1021"/>
                    <a:pt x="556" y="1021"/>
                    <a:pt x="556" y="1021"/>
                  </a:cubicBezTo>
                  <a:cubicBezTo>
                    <a:pt x="556" y="345"/>
                    <a:pt x="556" y="345"/>
                    <a:pt x="556" y="345"/>
                  </a:cubicBezTo>
                  <a:cubicBezTo>
                    <a:pt x="1085" y="347"/>
                    <a:pt x="1085" y="347"/>
                    <a:pt x="1085" y="347"/>
                  </a:cubicBezTo>
                  <a:cubicBezTo>
                    <a:pt x="1664" y="928"/>
                    <a:pt x="1664" y="928"/>
                    <a:pt x="1664" y="928"/>
                  </a:cubicBezTo>
                  <a:cubicBezTo>
                    <a:pt x="1664" y="928"/>
                    <a:pt x="1664" y="928"/>
                    <a:pt x="1664" y="928"/>
                  </a:cubicBezTo>
                  <a:cubicBezTo>
                    <a:pt x="1665" y="929"/>
                    <a:pt x="1665" y="929"/>
                    <a:pt x="1665" y="929"/>
                  </a:cubicBezTo>
                  <a:cubicBezTo>
                    <a:pt x="1692" y="957"/>
                    <a:pt x="1692" y="1002"/>
                    <a:pt x="1664" y="1029"/>
                  </a:cubicBezTo>
                  <a:cubicBezTo>
                    <a:pt x="1664" y="1029"/>
                    <a:pt x="1664" y="1029"/>
                    <a:pt x="1664" y="1030"/>
                  </a:cubicBezTo>
                  <a:cubicBezTo>
                    <a:pt x="1563" y="1130"/>
                    <a:pt x="1563" y="1130"/>
                    <a:pt x="1563" y="1130"/>
                  </a:cubicBezTo>
                  <a:cubicBezTo>
                    <a:pt x="1263" y="828"/>
                    <a:pt x="1263" y="828"/>
                    <a:pt x="1263" y="828"/>
                  </a:cubicBezTo>
                  <a:cubicBezTo>
                    <a:pt x="1236" y="801"/>
                    <a:pt x="1191" y="801"/>
                    <a:pt x="1164" y="828"/>
                  </a:cubicBezTo>
                  <a:cubicBezTo>
                    <a:pt x="1136" y="855"/>
                    <a:pt x="1136" y="900"/>
                    <a:pt x="1164" y="927"/>
                  </a:cubicBezTo>
                  <a:cubicBezTo>
                    <a:pt x="1513" y="1278"/>
                    <a:pt x="1513" y="1278"/>
                    <a:pt x="1513" y="1278"/>
                  </a:cubicBezTo>
                  <a:cubicBezTo>
                    <a:pt x="1514" y="1279"/>
                    <a:pt x="1514" y="1279"/>
                    <a:pt x="1515" y="1280"/>
                  </a:cubicBezTo>
                  <a:cubicBezTo>
                    <a:pt x="1663" y="1429"/>
                    <a:pt x="1663" y="1429"/>
                    <a:pt x="1663" y="1429"/>
                  </a:cubicBezTo>
                  <a:cubicBezTo>
                    <a:pt x="1676" y="1442"/>
                    <a:pt x="1694" y="1450"/>
                    <a:pt x="1713" y="1450"/>
                  </a:cubicBezTo>
                  <a:cubicBezTo>
                    <a:pt x="2564" y="1452"/>
                    <a:pt x="2564" y="1452"/>
                    <a:pt x="2564" y="1452"/>
                  </a:cubicBezTo>
                  <a:cubicBezTo>
                    <a:pt x="2585" y="1452"/>
                    <a:pt x="2605" y="1460"/>
                    <a:pt x="2621" y="1475"/>
                  </a:cubicBezTo>
                  <a:cubicBezTo>
                    <a:pt x="2636" y="1490"/>
                    <a:pt x="2644" y="1511"/>
                    <a:pt x="2644" y="1532"/>
                  </a:cubicBezTo>
                  <a:lnTo>
                    <a:pt x="2644" y="1612"/>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94" name="Freeform 17">
              <a:extLst>
                <a:ext uri="{FF2B5EF4-FFF2-40B4-BE49-F238E27FC236}">
                  <a16:creationId xmlns:a16="http://schemas.microsoft.com/office/drawing/2014/main" id="{EDD9F28E-A37E-491B-8ADA-9A0A9060CA9E}"/>
                </a:ext>
              </a:extLst>
            </p:cNvPr>
            <p:cNvSpPr>
              <a:spLocks/>
            </p:cNvSpPr>
            <p:nvPr/>
          </p:nvSpPr>
          <p:spPr bwMode="auto">
            <a:xfrm>
              <a:off x="2771775" y="493713"/>
              <a:ext cx="863600" cy="1887538"/>
            </a:xfrm>
            <a:custGeom>
              <a:avLst/>
              <a:gdLst>
                <a:gd name="T0" fmla="*/ 308 w 596"/>
                <a:gd name="T1" fmla="*/ 995 h 1300"/>
                <a:gd name="T2" fmla="*/ 308 w 596"/>
                <a:gd name="T3" fmla="*/ 995 h 1300"/>
                <a:gd name="T4" fmla="*/ 303 w 596"/>
                <a:gd name="T5" fmla="*/ 995 h 1300"/>
                <a:gd name="T6" fmla="*/ 303 w 596"/>
                <a:gd name="T7" fmla="*/ 995 h 1300"/>
                <a:gd name="T8" fmla="*/ 294 w 596"/>
                <a:gd name="T9" fmla="*/ 995 h 1300"/>
                <a:gd name="T10" fmla="*/ 144 w 596"/>
                <a:gd name="T11" fmla="*/ 890 h 1300"/>
                <a:gd name="T12" fmla="*/ 52 w 596"/>
                <a:gd name="T13" fmla="*/ 855 h 1300"/>
                <a:gd name="T14" fmla="*/ 16 w 596"/>
                <a:gd name="T15" fmla="*/ 947 h 1300"/>
                <a:gd name="T16" fmla="*/ 233 w 596"/>
                <a:gd name="T17" fmla="*/ 1128 h 1300"/>
                <a:gd name="T18" fmla="*/ 233 w 596"/>
                <a:gd name="T19" fmla="*/ 1230 h 1300"/>
                <a:gd name="T20" fmla="*/ 303 w 596"/>
                <a:gd name="T21" fmla="*/ 1300 h 1300"/>
                <a:gd name="T22" fmla="*/ 303 w 596"/>
                <a:gd name="T23" fmla="*/ 1300 h 1300"/>
                <a:gd name="T24" fmla="*/ 373 w 596"/>
                <a:gd name="T25" fmla="*/ 1230 h 1300"/>
                <a:gd name="T26" fmla="*/ 373 w 596"/>
                <a:gd name="T27" fmla="*/ 1125 h 1300"/>
                <a:gd name="T28" fmla="*/ 497 w 596"/>
                <a:gd name="T29" fmla="*/ 1060 h 1300"/>
                <a:gd name="T30" fmla="*/ 588 w 596"/>
                <a:gd name="T31" fmla="*/ 878 h 1300"/>
                <a:gd name="T32" fmla="*/ 453 w 596"/>
                <a:gd name="T33" fmla="*/ 647 h 1300"/>
                <a:gd name="T34" fmla="*/ 450 w 596"/>
                <a:gd name="T35" fmla="*/ 646 h 1300"/>
                <a:gd name="T36" fmla="*/ 229 w 596"/>
                <a:gd name="T37" fmla="*/ 522 h 1300"/>
                <a:gd name="T38" fmla="*/ 161 w 596"/>
                <a:gd name="T39" fmla="*/ 395 h 1300"/>
                <a:gd name="T40" fmla="*/ 312 w 596"/>
                <a:gd name="T41" fmla="*/ 306 h 1300"/>
                <a:gd name="T42" fmla="*/ 446 w 596"/>
                <a:gd name="T43" fmla="*/ 409 h 1300"/>
                <a:gd name="T44" fmla="*/ 454 w 596"/>
                <a:gd name="T45" fmla="*/ 422 h 1300"/>
                <a:gd name="T46" fmla="*/ 548 w 596"/>
                <a:gd name="T47" fmla="*/ 453 h 1300"/>
                <a:gd name="T48" fmla="*/ 578 w 596"/>
                <a:gd name="T49" fmla="*/ 359 h 1300"/>
                <a:gd name="T50" fmla="*/ 566 w 596"/>
                <a:gd name="T51" fmla="*/ 336 h 1300"/>
                <a:gd name="T52" fmla="*/ 373 w 596"/>
                <a:gd name="T53" fmla="*/ 176 h 1300"/>
                <a:gd name="T54" fmla="*/ 373 w 596"/>
                <a:gd name="T55" fmla="*/ 70 h 1300"/>
                <a:gd name="T56" fmla="*/ 303 w 596"/>
                <a:gd name="T57" fmla="*/ 0 h 1300"/>
                <a:gd name="T58" fmla="*/ 303 w 596"/>
                <a:gd name="T59" fmla="*/ 0 h 1300"/>
                <a:gd name="T60" fmla="*/ 233 w 596"/>
                <a:gd name="T61" fmla="*/ 70 h 1300"/>
                <a:gd name="T62" fmla="*/ 233 w 596"/>
                <a:gd name="T63" fmla="*/ 173 h 1300"/>
                <a:gd name="T64" fmla="*/ 146 w 596"/>
                <a:gd name="T65" fmla="*/ 206 h 1300"/>
                <a:gd name="T66" fmla="*/ 23 w 596"/>
                <a:gd name="T67" fmla="*/ 370 h 1300"/>
                <a:gd name="T68" fmla="*/ 158 w 596"/>
                <a:gd name="T69" fmla="*/ 643 h 1300"/>
                <a:gd name="T70" fmla="*/ 160 w 596"/>
                <a:gd name="T71" fmla="*/ 644 h 1300"/>
                <a:gd name="T72" fmla="*/ 380 w 596"/>
                <a:gd name="T73" fmla="*/ 767 h 1300"/>
                <a:gd name="T74" fmla="*/ 448 w 596"/>
                <a:gd name="T75" fmla="*/ 875 h 1300"/>
                <a:gd name="T76" fmla="*/ 308 w 596"/>
                <a:gd name="T77" fmla="*/ 995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1300">
                  <a:moveTo>
                    <a:pt x="308" y="995"/>
                  </a:moveTo>
                  <a:cubicBezTo>
                    <a:pt x="308" y="995"/>
                    <a:pt x="308" y="995"/>
                    <a:pt x="308" y="995"/>
                  </a:cubicBezTo>
                  <a:cubicBezTo>
                    <a:pt x="306" y="995"/>
                    <a:pt x="305" y="995"/>
                    <a:pt x="303" y="995"/>
                  </a:cubicBezTo>
                  <a:cubicBezTo>
                    <a:pt x="303" y="995"/>
                    <a:pt x="303" y="995"/>
                    <a:pt x="303" y="995"/>
                  </a:cubicBezTo>
                  <a:cubicBezTo>
                    <a:pt x="300" y="995"/>
                    <a:pt x="297" y="995"/>
                    <a:pt x="294" y="995"/>
                  </a:cubicBezTo>
                  <a:cubicBezTo>
                    <a:pt x="231" y="994"/>
                    <a:pt x="172" y="954"/>
                    <a:pt x="144" y="890"/>
                  </a:cubicBezTo>
                  <a:cubicBezTo>
                    <a:pt x="128" y="855"/>
                    <a:pt x="87" y="839"/>
                    <a:pt x="52" y="855"/>
                  </a:cubicBezTo>
                  <a:cubicBezTo>
                    <a:pt x="16" y="870"/>
                    <a:pt x="0" y="912"/>
                    <a:pt x="16" y="947"/>
                  </a:cubicBezTo>
                  <a:cubicBezTo>
                    <a:pt x="58" y="1041"/>
                    <a:pt x="140" y="1108"/>
                    <a:pt x="233" y="1128"/>
                  </a:cubicBezTo>
                  <a:cubicBezTo>
                    <a:pt x="233" y="1230"/>
                    <a:pt x="233" y="1230"/>
                    <a:pt x="233" y="1230"/>
                  </a:cubicBezTo>
                  <a:cubicBezTo>
                    <a:pt x="233" y="1269"/>
                    <a:pt x="264" y="1300"/>
                    <a:pt x="303" y="1300"/>
                  </a:cubicBezTo>
                  <a:cubicBezTo>
                    <a:pt x="303" y="1300"/>
                    <a:pt x="303" y="1300"/>
                    <a:pt x="303" y="1300"/>
                  </a:cubicBezTo>
                  <a:cubicBezTo>
                    <a:pt x="342" y="1300"/>
                    <a:pt x="373" y="1269"/>
                    <a:pt x="373" y="1230"/>
                  </a:cubicBezTo>
                  <a:cubicBezTo>
                    <a:pt x="373" y="1125"/>
                    <a:pt x="373" y="1125"/>
                    <a:pt x="373" y="1125"/>
                  </a:cubicBezTo>
                  <a:cubicBezTo>
                    <a:pt x="418" y="1113"/>
                    <a:pt x="462" y="1090"/>
                    <a:pt x="497" y="1060"/>
                  </a:cubicBezTo>
                  <a:cubicBezTo>
                    <a:pt x="554" y="1011"/>
                    <a:pt x="587" y="947"/>
                    <a:pt x="588" y="878"/>
                  </a:cubicBezTo>
                  <a:cubicBezTo>
                    <a:pt x="591" y="738"/>
                    <a:pt x="467" y="656"/>
                    <a:pt x="453" y="647"/>
                  </a:cubicBezTo>
                  <a:cubicBezTo>
                    <a:pt x="452" y="647"/>
                    <a:pt x="451" y="646"/>
                    <a:pt x="450" y="646"/>
                  </a:cubicBezTo>
                  <a:cubicBezTo>
                    <a:pt x="229" y="522"/>
                    <a:pt x="229" y="522"/>
                    <a:pt x="229" y="522"/>
                  </a:cubicBezTo>
                  <a:cubicBezTo>
                    <a:pt x="181" y="492"/>
                    <a:pt x="153" y="440"/>
                    <a:pt x="161" y="395"/>
                  </a:cubicBezTo>
                  <a:cubicBezTo>
                    <a:pt x="173" y="332"/>
                    <a:pt x="259" y="300"/>
                    <a:pt x="312" y="306"/>
                  </a:cubicBezTo>
                  <a:cubicBezTo>
                    <a:pt x="385" y="314"/>
                    <a:pt x="437" y="393"/>
                    <a:pt x="446" y="409"/>
                  </a:cubicBezTo>
                  <a:cubicBezTo>
                    <a:pt x="449" y="413"/>
                    <a:pt x="451" y="418"/>
                    <a:pt x="454" y="422"/>
                  </a:cubicBezTo>
                  <a:cubicBezTo>
                    <a:pt x="471" y="457"/>
                    <a:pt x="513" y="471"/>
                    <a:pt x="548" y="453"/>
                  </a:cubicBezTo>
                  <a:cubicBezTo>
                    <a:pt x="582" y="436"/>
                    <a:pt x="596" y="393"/>
                    <a:pt x="578" y="359"/>
                  </a:cubicBezTo>
                  <a:cubicBezTo>
                    <a:pt x="575" y="351"/>
                    <a:pt x="570" y="344"/>
                    <a:pt x="566" y="336"/>
                  </a:cubicBezTo>
                  <a:cubicBezTo>
                    <a:pt x="547" y="305"/>
                    <a:pt x="481" y="209"/>
                    <a:pt x="373" y="176"/>
                  </a:cubicBezTo>
                  <a:cubicBezTo>
                    <a:pt x="373" y="70"/>
                    <a:pt x="373" y="70"/>
                    <a:pt x="373" y="70"/>
                  </a:cubicBezTo>
                  <a:cubicBezTo>
                    <a:pt x="373" y="31"/>
                    <a:pt x="342" y="0"/>
                    <a:pt x="303" y="0"/>
                  </a:cubicBezTo>
                  <a:cubicBezTo>
                    <a:pt x="303" y="0"/>
                    <a:pt x="303" y="0"/>
                    <a:pt x="303" y="0"/>
                  </a:cubicBezTo>
                  <a:cubicBezTo>
                    <a:pt x="264" y="0"/>
                    <a:pt x="233" y="31"/>
                    <a:pt x="233" y="70"/>
                  </a:cubicBezTo>
                  <a:cubicBezTo>
                    <a:pt x="233" y="173"/>
                    <a:pt x="233" y="173"/>
                    <a:pt x="233" y="173"/>
                  </a:cubicBezTo>
                  <a:cubicBezTo>
                    <a:pt x="203" y="180"/>
                    <a:pt x="173" y="191"/>
                    <a:pt x="146" y="206"/>
                  </a:cubicBezTo>
                  <a:cubicBezTo>
                    <a:pt x="80" y="243"/>
                    <a:pt x="36" y="302"/>
                    <a:pt x="23" y="370"/>
                  </a:cubicBezTo>
                  <a:cubicBezTo>
                    <a:pt x="4" y="473"/>
                    <a:pt x="58" y="582"/>
                    <a:pt x="158" y="643"/>
                  </a:cubicBezTo>
                  <a:cubicBezTo>
                    <a:pt x="158" y="643"/>
                    <a:pt x="159" y="643"/>
                    <a:pt x="160" y="644"/>
                  </a:cubicBezTo>
                  <a:cubicBezTo>
                    <a:pt x="380" y="767"/>
                    <a:pt x="380" y="767"/>
                    <a:pt x="380" y="767"/>
                  </a:cubicBezTo>
                  <a:cubicBezTo>
                    <a:pt x="389" y="773"/>
                    <a:pt x="449" y="816"/>
                    <a:pt x="448" y="875"/>
                  </a:cubicBezTo>
                  <a:cubicBezTo>
                    <a:pt x="447" y="939"/>
                    <a:pt x="373" y="989"/>
                    <a:pt x="308" y="995"/>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195" name="CustomIcon">
            <a:extLst>
              <a:ext uri="{FF2B5EF4-FFF2-40B4-BE49-F238E27FC236}">
                <a16:creationId xmlns:a16="http://schemas.microsoft.com/office/drawing/2014/main" id="{8A47B512-72E3-48E8-A8D4-0BAA6EAB3F45}"/>
              </a:ext>
            </a:extLst>
          </p:cNvPr>
          <p:cNvGrpSpPr>
            <a:grpSpLocks noChangeAspect="1"/>
          </p:cNvGrpSpPr>
          <p:nvPr>
            <p:custDataLst>
              <p:tags r:id="rId16"/>
            </p:custDataLst>
          </p:nvPr>
        </p:nvGrpSpPr>
        <p:grpSpPr>
          <a:xfrm>
            <a:off x="6174323" y="4132965"/>
            <a:ext cx="227661" cy="227428"/>
            <a:chOff x="-9525" y="0"/>
            <a:chExt cx="4657726" cy="4652963"/>
          </a:xfrm>
          <a:solidFill>
            <a:schemeClr val="bg1"/>
          </a:solidFill>
        </p:grpSpPr>
        <p:sp>
          <p:nvSpPr>
            <p:cNvPr id="196" name="Freeform 21">
              <a:extLst>
                <a:ext uri="{FF2B5EF4-FFF2-40B4-BE49-F238E27FC236}">
                  <a16:creationId xmlns:a16="http://schemas.microsoft.com/office/drawing/2014/main" id="{5C8AD8FF-9984-4BC8-8F1D-0549E0F4C951}"/>
                </a:ext>
              </a:extLst>
            </p:cNvPr>
            <p:cNvSpPr>
              <a:spLocks/>
            </p:cNvSpPr>
            <p:nvPr/>
          </p:nvSpPr>
          <p:spPr bwMode="auto">
            <a:xfrm>
              <a:off x="-9525" y="1758950"/>
              <a:ext cx="1055688" cy="803275"/>
            </a:xfrm>
            <a:custGeom>
              <a:avLst/>
              <a:gdLst>
                <a:gd name="T0" fmla="*/ 246 w 729"/>
                <a:gd name="T1" fmla="*/ 350 h 553"/>
                <a:gd name="T2" fmla="*/ 659 w 729"/>
                <a:gd name="T3" fmla="*/ 350 h 553"/>
                <a:gd name="T4" fmla="*/ 729 w 729"/>
                <a:gd name="T5" fmla="*/ 280 h 553"/>
                <a:gd name="T6" fmla="*/ 659 w 729"/>
                <a:gd name="T7" fmla="*/ 210 h 553"/>
                <a:gd name="T8" fmla="*/ 246 w 729"/>
                <a:gd name="T9" fmla="*/ 210 h 553"/>
                <a:gd name="T10" fmla="*/ 330 w 729"/>
                <a:gd name="T11" fmla="*/ 126 h 553"/>
                <a:gd name="T12" fmla="*/ 330 w 729"/>
                <a:gd name="T13" fmla="*/ 27 h 553"/>
                <a:gd name="T14" fmla="*/ 231 w 729"/>
                <a:gd name="T15" fmla="*/ 27 h 553"/>
                <a:gd name="T16" fmla="*/ 28 w 729"/>
                <a:gd name="T17" fmla="*/ 231 h 553"/>
                <a:gd name="T18" fmla="*/ 28 w 729"/>
                <a:gd name="T19" fmla="*/ 330 h 553"/>
                <a:gd name="T20" fmla="*/ 231 w 729"/>
                <a:gd name="T21" fmla="*/ 533 h 553"/>
                <a:gd name="T22" fmla="*/ 280 w 729"/>
                <a:gd name="T23" fmla="*/ 553 h 553"/>
                <a:gd name="T24" fmla="*/ 330 w 729"/>
                <a:gd name="T25" fmla="*/ 533 h 553"/>
                <a:gd name="T26" fmla="*/ 330 w 729"/>
                <a:gd name="T27" fmla="*/ 434 h 553"/>
                <a:gd name="T28" fmla="*/ 246 w 729"/>
                <a:gd name="T29" fmla="*/ 35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9" h="553">
                  <a:moveTo>
                    <a:pt x="246" y="350"/>
                  </a:moveTo>
                  <a:cubicBezTo>
                    <a:pt x="659" y="350"/>
                    <a:pt x="659" y="350"/>
                    <a:pt x="659" y="350"/>
                  </a:cubicBezTo>
                  <a:cubicBezTo>
                    <a:pt x="698" y="350"/>
                    <a:pt x="729" y="319"/>
                    <a:pt x="729" y="280"/>
                  </a:cubicBezTo>
                  <a:cubicBezTo>
                    <a:pt x="729" y="241"/>
                    <a:pt x="698" y="210"/>
                    <a:pt x="659" y="210"/>
                  </a:cubicBezTo>
                  <a:cubicBezTo>
                    <a:pt x="246" y="210"/>
                    <a:pt x="246" y="210"/>
                    <a:pt x="246" y="210"/>
                  </a:cubicBezTo>
                  <a:cubicBezTo>
                    <a:pt x="330" y="126"/>
                    <a:pt x="330" y="126"/>
                    <a:pt x="330" y="126"/>
                  </a:cubicBezTo>
                  <a:cubicBezTo>
                    <a:pt x="357" y="99"/>
                    <a:pt x="357" y="55"/>
                    <a:pt x="330" y="27"/>
                  </a:cubicBezTo>
                  <a:cubicBezTo>
                    <a:pt x="302" y="0"/>
                    <a:pt x="258" y="0"/>
                    <a:pt x="231" y="27"/>
                  </a:cubicBezTo>
                  <a:cubicBezTo>
                    <a:pt x="28" y="231"/>
                    <a:pt x="28" y="231"/>
                    <a:pt x="28" y="231"/>
                  </a:cubicBezTo>
                  <a:cubicBezTo>
                    <a:pt x="0" y="258"/>
                    <a:pt x="0" y="302"/>
                    <a:pt x="28" y="330"/>
                  </a:cubicBezTo>
                  <a:cubicBezTo>
                    <a:pt x="231" y="533"/>
                    <a:pt x="231" y="533"/>
                    <a:pt x="231" y="533"/>
                  </a:cubicBezTo>
                  <a:cubicBezTo>
                    <a:pt x="244" y="547"/>
                    <a:pt x="262" y="553"/>
                    <a:pt x="280" y="553"/>
                  </a:cubicBezTo>
                  <a:cubicBezTo>
                    <a:pt x="298" y="553"/>
                    <a:pt x="316" y="547"/>
                    <a:pt x="330" y="533"/>
                  </a:cubicBezTo>
                  <a:cubicBezTo>
                    <a:pt x="357" y="506"/>
                    <a:pt x="357" y="461"/>
                    <a:pt x="330" y="434"/>
                  </a:cubicBezTo>
                  <a:lnTo>
                    <a:pt x="246" y="350"/>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97" name="Freeform 22">
              <a:extLst>
                <a:ext uri="{FF2B5EF4-FFF2-40B4-BE49-F238E27FC236}">
                  <a16:creationId xmlns:a16="http://schemas.microsoft.com/office/drawing/2014/main" id="{67545D64-9A84-4F9C-8E3A-B158F88ECCE1}"/>
                </a:ext>
              </a:extLst>
            </p:cNvPr>
            <p:cNvSpPr>
              <a:spLocks/>
            </p:cNvSpPr>
            <p:nvPr/>
          </p:nvSpPr>
          <p:spPr bwMode="auto">
            <a:xfrm>
              <a:off x="3592513" y="1758950"/>
              <a:ext cx="1055688" cy="803275"/>
            </a:xfrm>
            <a:custGeom>
              <a:avLst/>
              <a:gdLst>
                <a:gd name="T0" fmla="*/ 702 w 729"/>
                <a:gd name="T1" fmla="*/ 231 h 553"/>
                <a:gd name="T2" fmla="*/ 498 w 729"/>
                <a:gd name="T3" fmla="*/ 27 h 553"/>
                <a:gd name="T4" fmla="*/ 399 w 729"/>
                <a:gd name="T5" fmla="*/ 27 h 553"/>
                <a:gd name="T6" fmla="*/ 399 w 729"/>
                <a:gd name="T7" fmla="*/ 126 h 553"/>
                <a:gd name="T8" fmla="*/ 483 w 729"/>
                <a:gd name="T9" fmla="*/ 210 h 553"/>
                <a:gd name="T10" fmla="*/ 70 w 729"/>
                <a:gd name="T11" fmla="*/ 210 h 553"/>
                <a:gd name="T12" fmla="*/ 0 w 729"/>
                <a:gd name="T13" fmla="*/ 280 h 553"/>
                <a:gd name="T14" fmla="*/ 70 w 729"/>
                <a:gd name="T15" fmla="*/ 350 h 553"/>
                <a:gd name="T16" fmla="*/ 483 w 729"/>
                <a:gd name="T17" fmla="*/ 350 h 553"/>
                <a:gd name="T18" fmla="*/ 399 w 729"/>
                <a:gd name="T19" fmla="*/ 434 h 553"/>
                <a:gd name="T20" fmla="*/ 399 w 729"/>
                <a:gd name="T21" fmla="*/ 533 h 553"/>
                <a:gd name="T22" fmla="*/ 449 w 729"/>
                <a:gd name="T23" fmla="*/ 553 h 553"/>
                <a:gd name="T24" fmla="*/ 498 w 729"/>
                <a:gd name="T25" fmla="*/ 533 h 553"/>
                <a:gd name="T26" fmla="*/ 702 w 729"/>
                <a:gd name="T27" fmla="*/ 330 h 553"/>
                <a:gd name="T28" fmla="*/ 702 w 729"/>
                <a:gd name="T29" fmla="*/ 231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9" h="553">
                  <a:moveTo>
                    <a:pt x="702" y="231"/>
                  </a:moveTo>
                  <a:cubicBezTo>
                    <a:pt x="498" y="27"/>
                    <a:pt x="498" y="27"/>
                    <a:pt x="498" y="27"/>
                  </a:cubicBezTo>
                  <a:cubicBezTo>
                    <a:pt x="471" y="0"/>
                    <a:pt x="427" y="0"/>
                    <a:pt x="399" y="27"/>
                  </a:cubicBezTo>
                  <a:cubicBezTo>
                    <a:pt x="372" y="55"/>
                    <a:pt x="372" y="99"/>
                    <a:pt x="399" y="126"/>
                  </a:cubicBezTo>
                  <a:cubicBezTo>
                    <a:pt x="483" y="210"/>
                    <a:pt x="483" y="210"/>
                    <a:pt x="483" y="210"/>
                  </a:cubicBezTo>
                  <a:cubicBezTo>
                    <a:pt x="70" y="210"/>
                    <a:pt x="70" y="210"/>
                    <a:pt x="70" y="210"/>
                  </a:cubicBezTo>
                  <a:cubicBezTo>
                    <a:pt x="31" y="210"/>
                    <a:pt x="0" y="241"/>
                    <a:pt x="0" y="280"/>
                  </a:cubicBezTo>
                  <a:cubicBezTo>
                    <a:pt x="0" y="319"/>
                    <a:pt x="31" y="350"/>
                    <a:pt x="70" y="350"/>
                  </a:cubicBezTo>
                  <a:cubicBezTo>
                    <a:pt x="483" y="350"/>
                    <a:pt x="483" y="350"/>
                    <a:pt x="483" y="350"/>
                  </a:cubicBezTo>
                  <a:cubicBezTo>
                    <a:pt x="399" y="434"/>
                    <a:pt x="399" y="434"/>
                    <a:pt x="399" y="434"/>
                  </a:cubicBezTo>
                  <a:cubicBezTo>
                    <a:pt x="372" y="461"/>
                    <a:pt x="372" y="506"/>
                    <a:pt x="399" y="533"/>
                  </a:cubicBezTo>
                  <a:cubicBezTo>
                    <a:pt x="413" y="547"/>
                    <a:pt x="431" y="553"/>
                    <a:pt x="449" y="553"/>
                  </a:cubicBezTo>
                  <a:cubicBezTo>
                    <a:pt x="467" y="553"/>
                    <a:pt x="485" y="547"/>
                    <a:pt x="498" y="533"/>
                  </a:cubicBezTo>
                  <a:cubicBezTo>
                    <a:pt x="702" y="330"/>
                    <a:pt x="702" y="330"/>
                    <a:pt x="702" y="330"/>
                  </a:cubicBezTo>
                  <a:cubicBezTo>
                    <a:pt x="729" y="302"/>
                    <a:pt x="729" y="258"/>
                    <a:pt x="702" y="231"/>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98" name="Freeform 23">
              <a:extLst>
                <a:ext uri="{FF2B5EF4-FFF2-40B4-BE49-F238E27FC236}">
                  <a16:creationId xmlns:a16="http://schemas.microsoft.com/office/drawing/2014/main" id="{9DD8EF1E-575A-4CC6-A978-4A3BB734D339}"/>
                </a:ext>
              </a:extLst>
            </p:cNvPr>
            <p:cNvSpPr>
              <a:spLocks/>
            </p:cNvSpPr>
            <p:nvPr/>
          </p:nvSpPr>
          <p:spPr bwMode="auto">
            <a:xfrm>
              <a:off x="576263" y="258763"/>
              <a:ext cx="893763" cy="889000"/>
            </a:xfrm>
            <a:custGeom>
              <a:avLst/>
              <a:gdLst>
                <a:gd name="T0" fmla="*/ 0 w 616"/>
                <a:gd name="T1" fmla="*/ 81 h 613"/>
                <a:gd name="T2" fmla="*/ 0 w 616"/>
                <a:gd name="T3" fmla="*/ 375 h 613"/>
                <a:gd name="T4" fmla="*/ 70 w 616"/>
                <a:gd name="T5" fmla="*/ 445 h 613"/>
                <a:gd name="T6" fmla="*/ 140 w 616"/>
                <a:gd name="T7" fmla="*/ 375 h 613"/>
                <a:gd name="T8" fmla="*/ 140 w 616"/>
                <a:gd name="T9" fmla="*/ 243 h 613"/>
                <a:gd name="T10" fmla="*/ 489 w 616"/>
                <a:gd name="T11" fmla="*/ 592 h 613"/>
                <a:gd name="T12" fmla="*/ 539 w 616"/>
                <a:gd name="T13" fmla="*/ 613 h 613"/>
                <a:gd name="T14" fmla="*/ 588 w 616"/>
                <a:gd name="T15" fmla="*/ 592 h 613"/>
                <a:gd name="T16" fmla="*/ 588 w 616"/>
                <a:gd name="T17" fmla="*/ 493 h 613"/>
                <a:gd name="T18" fmla="*/ 235 w 616"/>
                <a:gd name="T19" fmla="*/ 140 h 613"/>
                <a:gd name="T20" fmla="*/ 375 w 616"/>
                <a:gd name="T21" fmla="*/ 140 h 613"/>
                <a:gd name="T22" fmla="*/ 445 w 616"/>
                <a:gd name="T23" fmla="*/ 70 h 613"/>
                <a:gd name="T24" fmla="*/ 375 w 616"/>
                <a:gd name="T25" fmla="*/ 0 h 613"/>
                <a:gd name="T26" fmla="*/ 70 w 616"/>
                <a:gd name="T27" fmla="*/ 0 h 613"/>
                <a:gd name="T28" fmla="*/ 1 w 616"/>
                <a:gd name="T29" fmla="*/ 65 h 613"/>
                <a:gd name="T30" fmla="*/ 0 w 616"/>
                <a:gd name="T31" fmla="*/ 81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613">
                  <a:moveTo>
                    <a:pt x="0" y="81"/>
                  </a:moveTo>
                  <a:cubicBezTo>
                    <a:pt x="0" y="375"/>
                    <a:pt x="0" y="375"/>
                    <a:pt x="0" y="375"/>
                  </a:cubicBezTo>
                  <a:cubicBezTo>
                    <a:pt x="0" y="414"/>
                    <a:pt x="32" y="445"/>
                    <a:pt x="70" y="445"/>
                  </a:cubicBezTo>
                  <a:cubicBezTo>
                    <a:pt x="109" y="445"/>
                    <a:pt x="140" y="414"/>
                    <a:pt x="140" y="375"/>
                  </a:cubicBezTo>
                  <a:cubicBezTo>
                    <a:pt x="140" y="243"/>
                    <a:pt x="140" y="243"/>
                    <a:pt x="140" y="243"/>
                  </a:cubicBezTo>
                  <a:cubicBezTo>
                    <a:pt x="489" y="592"/>
                    <a:pt x="489" y="592"/>
                    <a:pt x="489" y="592"/>
                  </a:cubicBezTo>
                  <a:cubicBezTo>
                    <a:pt x="503" y="606"/>
                    <a:pt x="521" y="613"/>
                    <a:pt x="539" y="613"/>
                  </a:cubicBezTo>
                  <a:cubicBezTo>
                    <a:pt x="557" y="613"/>
                    <a:pt x="575" y="606"/>
                    <a:pt x="588" y="592"/>
                  </a:cubicBezTo>
                  <a:cubicBezTo>
                    <a:pt x="616" y="565"/>
                    <a:pt x="616" y="521"/>
                    <a:pt x="588" y="493"/>
                  </a:cubicBezTo>
                  <a:cubicBezTo>
                    <a:pt x="235" y="140"/>
                    <a:pt x="235" y="140"/>
                    <a:pt x="235" y="140"/>
                  </a:cubicBezTo>
                  <a:cubicBezTo>
                    <a:pt x="375" y="140"/>
                    <a:pt x="375" y="140"/>
                    <a:pt x="375" y="140"/>
                  </a:cubicBezTo>
                  <a:cubicBezTo>
                    <a:pt x="414" y="140"/>
                    <a:pt x="445" y="109"/>
                    <a:pt x="445" y="70"/>
                  </a:cubicBezTo>
                  <a:cubicBezTo>
                    <a:pt x="445" y="32"/>
                    <a:pt x="414" y="0"/>
                    <a:pt x="375" y="0"/>
                  </a:cubicBezTo>
                  <a:cubicBezTo>
                    <a:pt x="70" y="0"/>
                    <a:pt x="70" y="0"/>
                    <a:pt x="70" y="0"/>
                  </a:cubicBezTo>
                  <a:cubicBezTo>
                    <a:pt x="34" y="0"/>
                    <a:pt x="3" y="29"/>
                    <a:pt x="1" y="65"/>
                  </a:cubicBezTo>
                  <a:cubicBezTo>
                    <a:pt x="0" y="70"/>
                    <a:pt x="0" y="76"/>
                    <a:pt x="0" y="81"/>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99" name="Freeform 24">
              <a:extLst>
                <a:ext uri="{FF2B5EF4-FFF2-40B4-BE49-F238E27FC236}">
                  <a16:creationId xmlns:a16="http://schemas.microsoft.com/office/drawing/2014/main" id="{A49C7415-35AA-4D80-8BBC-E4F37705F8D9}"/>
                </a:ext>
              </a:extLst>
            </p:cNvPr>
            <p:cNvSpPr>
              <a:spLocks/>
            </p:cNvSpPr>
            <p:nvPr/>
          </p:nvSpPr>
          <p:spPr bwMode="auto">
            <a:xfrm>
              <a:off x="3163888" y="258763"/>
              <a:ext cx="898525" cy="889000"/>
            </a:xfrm>
            <a:custGeom>
              <a:avLst/>
              <a:gdLst>
                <a:gd name="T0" fmla="*/ 77 w 620"/>
                <a:gd name="T1" fmla="*/ 613 h 613"/>
                <a:gd name="T2" fmla="*/ 127 w 620"/>
                <a:gd name="T3" fmla="*/ 592 h 613"/>
                <a:gd name="T4" fmla="*/ 480 w 620"/>
                <a:gd name="T5" fmla="*/ 239 h 613"/>
                <a:gd name="T6" fmla="*/ 480 w 620"/>
                <a:gd name="T7" fmla="*/ 375 h 613"/>
                <a:gd name="T8" fmla="*/ 550 w 620"/>
                <a:gd name="T9" fmla="*/ 445 h 613"/>
                <a:gd name="T10" fmla="*/ 620 w 620"/>
                <a:gd name="T11" fmla="*/ 375 h 613"/>
                <a:gd name="T12" fmla="*/ 620 w 620"/>
                <a:gd name="T13" fmla="*/ 70 h 613"/>
                <a:gd name="T14" fmla="*/ 550 w 620"/>
                <a:gd name="T15" fmla="*/ 0 h 613"/>
                <a:gd name="T16" fmla="*/ 245 w 620"/>
                <a:gd name="T17" fmla="*/ 0 h 613"/>
                <a:gd name="T18" fmla="*/ 175 w 620"/>
                <a:gd name="T19" fmla="*/ 70 h 613"/>
                <a:gd name="T20" fmla="*/ 245 w 620"/>
                <a:gd name="T21" fmla="*/ 140 h 613"/>
                <a:gd name="T22" fmla="*/ 381 w 620"/>
                <a:gd name="T23" fmla="*/ 140 h 613"/>
                <a:gd name="T24" fmla="*/ 28 w 620"/>
                <a:gd name="T25" fmla="*/ 493 h 613"/>
                <a:gd name="T26" fmla="*/ 28 w 620"/>
                <a:gd name="T27" fmla="*/ 592 h 613"/>
                <a:gd name="T28" fmla="*/ 77 w 620"/>
                <a:gd name="T29" fmla="*/ 613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0" h="613">
                  <a:moveTo>
                    <a:pt x="77" y="613"/>
                  </a:moveTo>
                  <a:cubicBezTo>
                    <a:pt x="95" y="613"/>
                    <a:pt x="113" y="606"/>
                    <a:pt x="127" y="592"/>
                  </a:cubicBezTo>
                  <a:cubicBezTo>
                    <a:pt x="480" y="239"/>
                    <a:pt x="480" y="239"/>
                    <a:pt x="480" y="239"/>
                  </a:cubicBezTo>
                  <a:cubicBezTo>
                    <a:pt x="480" y="375"/>
                    <a:pt x="480" y="375"/>
                    <a:pt x="480" y="375"/>
                  </a:cubicBezTo>
                  <a:cubicBezTo>
                    <a:pt x="480" y="414"/>
                    <a:pt x="511" y="445"/>
                    <a:pt x="550" y="445"/>
                  </a:cubicBezTo>
                  <a:cubicBezTo>
                    <a:pt x="588" y="445"/>
                    <a:pt x="620" y="414"/>
                    <a:pt x="620" y="375"/>
                  </a:cubicBezTo>
                  <a:cubicBezTo>
                    <a:pt x="620" y="70"/>
                    <a:pt x="620" y="70"/>
                    <a:pt x="620" y="70"/>
                  </a:cubicBezTo>
                  <a:cubicBezTo>
                    <a:pt x="620" y="32"/>
                    <a:pt x="588" y="0"/>
                    <a:pt x="550" y="0"/>
                  </a:cubicBezTo>
                  <a:cubicBezTo>
                    <a:pt x="245" y="0"/>
                    <a:pt x="245" y="0"/>
                    <a:pt x="245" y="0"/>
                  </a:cubicBezTo>
                  <a:cubicBezTo>
                    <a:pt x="206" y="0"/>
                    <a:pt x="175" y="32"/>
                    <a:pt x="175" y="70"/>
                  </a:cubicBezTo>
                  <a:cubicBezTo>
                    <a:pt x="175" y="109"/>
                    <a:pt x="206" y="140"/>
                    <a:pt x="245" y="140"/>
                  </a:cubicBezTo>
                  <a:cubicBezTo>
                    <a:pt x="381" y="140"/>
                    <a:pt x="381" y="140"/>
                    <a:pt x="381" y="140"/>
                  </a:cubicBezTo>
                  <a:cubicBezTo>
                    <a:pt x="28" y="493"/>
                    <a:pt x="28" y="493"/>
                    <a:pt x="28" y="493"/>
                  </a:cubicBezTo>
                  <a:cubicBezTo>
                    <a:pt x="0" y="521"/>
                    <a:pt x="0" y="565"/>
                    <a:pt x="28" y="592"/>
                  </a:cubicBezTo>
                  <a:cubicBezTo>
                    <a:pt x="42" y="606"/>
                    <a:pt x="59" y="613"/>
                    <a:pt x="77" y="613"/>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0" name="Freeform 25">
              <a:extLst>
                <a:ext uri="{FF2B5EF4-FFF2-40B4-BE49-F238E27FC236}">
                  <a16:creationId xmlns:a16="http://schemas.microsoft.com/office/drawing/2014/main" id="{57F9C45E-6080-40B4-93AC-0EF6634187D5}"/>
                </a:ext>
              </a:extLst>
            </p:cNvPr>
            <p:cNvSpPr>
              <a:spLocks/>
            </p:cNvSpPr>
            <p:nvPr/>
          </p:nvSpPr>
          <p:spPr bwMode="auto">
            <a:xfrm>
              <a:off x="3205163" y="3190875"/>
              <a:ext cx="857250" cy="858838"/>
            </a:xfrm>
            <a:custGeom>
              <a:avLst/>
              <a:gdLst>
                <a:gd name="T0" fmla="*/ 521 w 591"/>
                <a:gd name="T1" fmla="*/ 146 h 591"/>
                <a:gd name="T2" fmla="*/ 451 w 591"/>
                <a:gd name="T3" fmla="*/ 216 h 591"/>
                <a:gd name="T4" fmla="*/ 451 w 591"/>
                <a:gd name="T5" fmla="*/ 352 h 591"/>
                <a:gd name="T6" fmla="*/ 127 w 591"/>
                <a:gd name="T7" fmla="*/ 28 h 591"/>
                <a:gd name="T8" fmla="*/ 28 w 591"/>
                <a:gd name="T9" fmla="*/ 28 h 591"/>
                <a:gd name="T10" fmla="*/ 28 w 591"/>
                <a:gd name="T11" fmla="*/ 127 h 591"/>
                <a:gd name="T12" fmla="*/ 352 w 591"/>
                <a:gd name="T13" fmla="*/ 451 h 591"/>
                <a:gd name="T14" fmla="*/ 216 w 591"/>
                <a:gd name="T15" fmla="*/ 451 h 591"/>
                <a:gd name="T16" fmla="*/ 146 w 591"/>
                <a:gd name="T17" fmla="*/ 521 h 591"/>
                <a:gd name="T18" fmla="*/ 216 w 591"/>
                <a:gd name="T19" fmla="*/ 591 h 591"/>
                <a:gd name="T20" fmla="*/ 521 w 591"/>
                <a:gd name="T21" fmla="*/ 591 h 591"/>
                <a:gd name="T22" fmla="*/ 591 w 591"/>
                <a:gd name="T23" fmla="*/ 521 h 591"/>
                <a:gd name="T24" fmla="*/ 591 w 591"/>
                <a:gd name="T25" fmla="*/ 216 h 591"/>
                <a:gd name="T26" fmla="*/ 521 w 591"/>
                <a:gd name="T27" fmla="*/ 146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1" h="591">
                  <a:moveTo>
                    <a:pt x="521" y="146"/>
                  </a:moveTo>
                  <a:cubicBezTo>
                    <a:pt x="482" y="146"/>
                    <a:pt x="451" y="177"/>
                    <a:pt x="451" y="216"/>
                  </a:cubicBezTo>
                  <a:cubicBezTo>
                    <a:pt x="451" y="352"/>
                    <a:pt x="451" y="352"/>
                    <a:pt x="451" y="352"/>
                  </a:cubicBezTo>
                  <a:cubicBezTo>
                    <a:pt x="127" y="28"/>
                    <a:pt x="127" y="28"/>
                    <a:pt x="127" y="28"/>
                  </a:cubicBezTo>
                  <a:cubicBezTo>
                    <a:pt x="99" y="0"/>
                    <a:pt x="55" y="0"/>
                    <a:pt x="28" y="28"/>
                  </a:cubicBezTo>
                  <a:cubicBezTo>
                    <a:pt x="0" y="55"/>
                    <a:pt x="0" y="99"/>
                    <a:pt x="28" y="127"/>
                  </a:cubicBezTo>
                  <a:cubicBezTo>
                    <a:pt x="352" y="451"/>
                    <a:pt x="352" y="451"/>
                    <a:pt x="352" y="451"/>
                  </a:cubicBezTo>
                  <a:cubicBezTo>
                    <a:pt x="216" y="451"/>
                    <a:pt x="216" y="451"/>
                    <a:pt x="216" y="451"/>
                  </a:cubicBezTo>
                  <a:cubicBezTo>
                    <a:pt x="177" y="451"/>
                    <a:pt x="146" y="482"/>
                    <a:pt x="146" y="521"/>
                  </a:cubicBezTo>
                  <a:cubicBezTo>
                    <a:pt x="146" y="559"/>
                    <a:pt x="177" y="591"/>
                    <a:pt x="216" y="591"/>
                  </a:cubicBezTo>
                  <a:cubicBezTo>
                    <a:pt x="521" y="591"/>
                    <a:pt x="521" y="591"/>
                    <a:pt x="521" y="591"/>
                  </a:cubicBezTo>
                  <a:cubicBezTo>
                    <a:pt x="559" y="591"/>
                    <a:pt x="591" y="559"/>
                    <a:pt x="591" y="521"/>
                  </a:cubicBezTo>
                  <a:cubicBezTo>
                    <a:pt x="591" y="216"/>
                    <a:pt x="591" y="216"/>
                    <a:pt x="591" y="216"/>
                  </a:cubicBezTo>
                  <a:cubicBezTo>
                    <a:pt x="591" y="177"/>
                    <a:pt x="559" y="146"/>
                    <a:pt x="521" y="14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1" name="Freeform 26">
              <a:extLst>
                <a:ext uri="{FF2B5EF4-FFF2-40B4-BE49-F238E27FC236}">
                  <a16:creationId xmlns:a16="http://schemas.microsoft.com/office/drawing/2014/main" id="{ECAADD2B-AE86-4FEB-986B-D2F29C65EEE6}"/>
                </a:ext>
              </a:extLst>
            </p:cNvPr>
            <p:cNvSpPr>
              <a:spLocks/>
            </p:cNvSpPr>
            <p:nvPr/>
          </p:nvSpPr>
          <p:spPr bwMode="auto">
            <a:xfrm>
              <a:off x="576263" y="3190875"/>
              <a:ext cx="857250" cy="858838"/>
            </a:xfrm>
            <a:custGeom>
              <a:avLst/>
              <a:gdLst>
                <a:gd name="T0" fmla="*/ 465 w 591"/>
                <a:gd name="T1" fmla="*/ 28 h 591"/>
                <a:gd name="T2" fmla="*/ 140 w 591"/>
                <a:gd name="T3" fmla="*/ 352 h 591"/>
                <a:gd name="T4" fmla="*/ 140 w 591"/>
                <a:gd name="T5" fmla="*/ 216 h 591"/>
                <a:gd name="T6" fmla="*/ 70 w 591"/>
                <a:gd name="T7" fmla="*/ 146 h 591"/>
                <a:gd name="T8" fmla="*/ 0 w 591"/>
                <a:gd name="T9" fmla="*/ 216 h 591"/>
                <a:gd name="T10" fmla="*/ 0 w 591"/>
                <a:gd name="T11" fmla="*/ 521 h 591"/>
                <a:gd name="T12" fmla="*/ 70 w 591"/>
                <a:gd name="T13" fmla="*/ 591 h 591"/>
                <a:gd name="T14" fmla="*/ 375 w 591"/>
                <a:gd name="T15" fmla="*/ 591 h 591"/>
                <a:gd name="T16" fmla="*/ 445 w 591"/>
                <a:gd name="T17" fmla="*/ 521 h 591"/>
                <a:gd name="T18" fmla="*/ 375 w 591"/>
                <a:gd name="T19" fmla="*/ 451 h 591"/>
                <a:gd name="T20" fmla="*/ 239 w 591"/>
                <a:gd name="T21" fmla="*/ 451 h 591"/>
                <a:gd name="T22" fmla="*/ 564 w 591"/>
                <a:gd name="T23" fmla="*/ 127 h 591"/>
                <a:gd name="T24" fmla="*/ 564 w 591"/>
                <a:gd name="T25" fmla="*/ 28 h 591"/>
                <a:gd name="T26" fmla="*/ 465 w 591"/>
                <a:gd name="T27" fmla="*/ 28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1" h="591">
                  <a:moveTo>
                    <a:pt x="465" y="28"/>
                  </a:moveTo>
                  <a:cubicBezTo>
                    <a:pt x="140" y="352"/>
                    <a:pt x="140" y="352"/>
                    <a:pt x="140" y="352"/>
                  </a:cubicBezTo>
                  <a:cubicBezTo>
                    <a:pt x="140" y="216"/>
                    <a:pt x="140" y="216"/>
                    <a:pt x="140" y="216"/>
                  </a:cubicBezTo>
                  <a:cubicBezTo>
                    <a:pt x="140" y="177"/>
                    <a:pt x="109" y="146"/>
                    <a:pt x="70" y="146"/>
                  </a:cubicBezTo>
                  <a:cubicBezTo>
                    <a:pt x="32" y="146"/>
                    <a:pt x="0" y="177"/>
                    <a:pt x="0" y="216"/>
                  </a:cubicBezTo>
                  <a:cubicBezTo>
                    <a:pt x="0" y="521"/>
                    <a:pt x="0" y="521"/>
                    <a:pt x="0" y="521"/>
                  </a:cubicBezTo>
                  <a:cubicBezTo>
                    <a:pt x="0" y="559"/>
                    <a:pt x="32" y="591"/>
                    <a:pt x="70" y="591"/>
                  </a:cubicBezTo>
                  <a:cubicBezTo>
                    <a:pt x="375" y="591"/>
                    <a:pt x="375" y="591"/>
                    <a:pt x="375" y="591"/>
                  </a:cubicBezTo>
                  <a:cubicBezTo>
                    <a:pt x="414" y="591"/>
                    <a:pt x="445" y="559"/>
                    <a:pt x="445" y="521"/>
                  </a:cubicBezTo>
                  <a:cubicBezTo>
                    <a:pt x="445" y="482"/>
                    <a:pt x="414" y="451"/>
                    <a:pt x="375" y="451"/>
                  </a:cubicBezTo>
                  <a:cubicBezTo>
                    <a:pt x="239" y="451"/>
                    <a:pt x="239" y="451"/>
                    <a:pt x="239" y="451"/>
                  </a:cubicBezTo>
                  <a:cubicBezTo>
                    <a:pt x="564" y="127"/>
                    <a:pt x="564" y="127"/>
                    <a:pt x="564" y="127"/>
                  </a:cubicBezTo>
                  <a:cubicBezTo>
                    <a:pt x="591" y="99"/>
                    <a:pt x="591" y="55"/>
                    <a:pt x="564" y="28"/>
                  </a:cubicBezTo>
                  <a:cubicBezTo>
                    <a:pt x="536" y="0"/>
                    <a:pt x="492" y="0"/>
                    <a:pt x="465" y="28"/>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2" name="Freeform 27">
              <a:extLst>
                <a:ext uri="{FF2B5EF4-FFF2-40B4-BE49-F238E27FC236}">
                  <a16:creationId xmlns:a16="http://schemas.microsoft.com/office/drawing/2014/main" id="{1275CA72-5E87-42D8-866D-E93470E5C9AB}"/>
                </a:ext>
              </a:extLst>
            </p:cNvPr>
            <p:cNvSpPr>
              <a:spLocks noEditPoints="1"/>
            </p:cNvSpPr>
            <p:nvPr/>
          </p:nvSpPr>
          <p:spPr bwMode="auto">
            <a:xfrm>
              <a:off x="1262063" y="1157288"/>
              <a:ext cx="2116138" cy="3495675"/>
            </a:xfrm>
            <a:custGeom>
              <a:avLst/>
              <a:gdLst>
                <a:gd name="T0" fmla="*/ 1459 w 1459"/>
                <a:gd name="T1" fmla="*/ 1019 h 2409"/>
                <a:gd name="T2" fmla="*/ 1459 w 1459"/>
                <a:gd name="T3" fmla="*/ 540 h 2409"/>
                <a:gd name="T4" fmla="*/ 1300 w 1459"/>
                <a:gd name="T5" fmla="*/ 164 h 2409"/>
                <a:gd name="T6" fmla="*/ 970 w 1459"/>
                <a:gd name="T7" fmla="*/ 2 h 2409"/>
                <a:gd name="T8" fmla="*/ 731 w 1459"/>
                <a:gd name="T9" fmla="*/ 1 h 2409"/>
                <a:gd name="T10" fmla="*/ 566 w 1459"/>
                <a:gd name="T11" fmla="*/ 0 h 2409"/>
                <a:gd name="T12" fmla="*/ 510 w 1459"/>
                <a:gd name="T13" fmla="*/ 1 h 2409"/>
                <a:gd name="T14" fmla="*/ 485 w 1459"/>
                <a:gd name="T15" fmla="*/ 2 h 2409"/>
                <a:gd name="T16" fmla="*/ 159 w 1459"/>
                <a:gd name="T17" fmla="*/ 164 h 2409"/>
                <a:gd name="T18" fmla="*/ 0 w 1459"/>
                <a:gd name="T19" fmla="*/ 540 h 2409"/>
                <a:gd name="T20" fmla="*/ 0 w 1459"/>
                <a:gd name="T21" fmla="*/ 1019 h 2409"/>
                <a:gd name="T22" fmla="*/ 300 w 1459"/>
                <a:gd name="T23" fmla="*/ 1379 h 2409"/>
                <a:gd name="T24" fmla="*/ 300 w 1459"/>
                <a:gd name="T25" fmla="*/ 2339 h 2409"/>
                <a:gd name="T26" fmla="*/ 370 w 1459"/>
                <a:gd name="T27" fmla="*/ 2409 h 2409"/>
                <a:gd name="T28" fmla="*/ 729 w 1459"/>
                <a:gd name="T29" fmla="*/ 2409 h 2409"/>
                <a:gd name="T30" fmla="*/ 729 w 1459"/>
                <a:gd name="T31" fmla="*/ 2409 h 2409"/>
                <a:gd name="T32" fmla="*/ 730 w 1459"/>
                <a:gd name="T33" fmla="*/ 2409 h 2409"/>
                <a:gd name="T34" fmla="*/ 1089 w 1459"/>
                <a:gd name="T35" fmla="*/ 2409 h 2409"/>
                <a:gd name="T36" fmla="*/ 1159 w 1459"/>
                <a:gd name="T37" fmla="*/ 2339 h 2409"/>
                <a:gd name="T38" fmla="*/ 1159 w 1459"/>
                <a:gd name="T39" fmla="*/ 1379 h 2409"/>
                <a:gd name="T40" fmla="*/ 1459 w 1459"/>
                <a:gd name="T41" fmla="*/ 1019 h 2409"/>
                <a:gd name="T42" fmla="*/ 534 w 1459"/>
                <a:gd name="T43" fmla="*/ 126 h 2409"/>
                <a:gd name="T44" fmla="*/ 529 w 1459"/>
                <a:gd name="T45" fmla="*/ 130 h 2409"/>
                <a:gd name="T46" fmla="*/ 534 w 1459"/>
                <a:gd name="T47" fmla="*/ 126 h 2409"/>
                <a:gd name="T48" fmla="*/ 1319 w 1459"/>
                <a:gd name="T49" fmla="*/ 1019 h 2409"/>
                <a:gd name="T50" fmla="*/ 1159 w 1459"/>
                <a:gd name="T51" fmla="*/ 1230 h 2409"/>
                <a:gd name="T52" fmla="*/ 1159 w 1459"/>
                <a:gd name="T53" fmla="*/ 556 h 2409"/>
                <a:gd name="T54" fmla="*/ 1089 w 1459"/>
                <a:gd name="T55" fmla="*/ 486 h 2409"/>
                <a:gd name="T56" fmla="*/ 1019 w 1459"/>
                <a:gd name="T57" fmla="*/ 556 h 2409"/>
                <a:gd name="T58" fmla="*/ 1019 w 1459"/>
                <a:gd name="T59" fmla="*/ 2269 h 2409"/>
                <a:gd name="T60" fmla="*/ 799 w 1459"/>
                <a:gd name="T61" fmla="*/ 2269 h 2409"/>
                <a:gd name="T62" fmla="*/ 799 w 1459"/>
                <a:gd name="T63" fmla="*/ 1272 h 2409"/>
                <a:gd name="T64" fmla="*/ 729 w 1459"/>
                <a:gd name="T65" fmla="*/ 1202 h 2409"/>
                <a:gd name="T66" fmla="*/ 659 w 1459"/>
                <a:gd name="T67" fmla="*/ 1272 h 2409"/>
                <a:gd name="T68" fmla="*/ 659 w 1459"/>
                <a:gd name="T69" fmla="*/ 2269 h 2409"/>
                <a:gd name="T70" fmla="*/ 440 w 1459"/>
                <a:gd name="T71" fmla="*/ 2269 h 2409"/>
                <a:gd name="T72" fmla="*/ 440 w 1459"/>
                <a:gd name="T73" fmla="*/ 556 h 2409"/>
                <a:gd name="T74" fmla="*/ 370 w 1459"/>
                <a:gd name="T75" fmla="*/ 486 h 2409"/>
                <a:gd name="T76" fmla="*/ 300 w 1459"/>
                <a:gd name="T77" fmla="*/ 556 h 2409"/>
                <a:gd name="T78" fmla="*/ 300 w 1459"/>
                <a:gd name="T79" fmla="*/ 1230 h 2409"/>
                <a:gd name="T80" fmla="*/ 140 w 1459"/>
                <a:gd name="T81" fmla="*/ 1019 h 2409"/>
                <a:gd name="T82" fmla="*/ 140 w 1459"/>
                <a:gd name="T83" fmla="*/ 540 h 2409"/>
                <a:gd name="T84" fmla="*/ 489 w 1459"/>
                <a:gd name="T85" fmla="*/ 142 h 2409"/>
                <a:gd name="T86" fmla="*/ 500 w 1459"/>
                <a:gd name="T87" fmla="*/ 141 h 2409"/>
                <a:gd name="T88" fmla="*/ 969 w 1459"/>
                <a:gd name="T89" fmla="*/ 142 h 2409"/>
                <a:gd name="T90" fmla="*/ 970 w 1459"/>
                <a:gd name="T91" fmla="*/ 142 h 2409"/>
                <a:gd name="T92" fmla="*/ 1319 w 1459"/>
                <a:gd name="T93" fmla="*/ 540 h 2409"/>
                <a:gd name="T94" fmla="*/ 1319 w 1459"/>
                <a:gd name="T95" fmla="*/ 1019 h 2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59" h="2409">
                  <a:moveTo>
                    <a:pt x="1459" y="1019"/>
                  </a:moveTo>
                  <a:cubicBezTo>
                    <a:pt x="1459" y="540"/>
                    <a:pt x="1459" y="540"/>
                    <a:pt x="1459" y="540"/>
                  </a:cubicBezTo>
                  <a:cubicBezTo>
                    <a:pt x="1459" y="407"/>
                    <a:pt x="1401" y="270"/>
                    <a:pt x="1300" y="164"/>
                  </a:cubicBezTo>
                  <a:cubicBezTo>
                    <a:pt x="1203" y="63"/>
                    <a:pt x="1080" y="2"/>
                    <a:pt x="970" y="2"/>
                  </a:cubicBezTo>
                  <a:cubicBezTo>
                    <a:pt x="963" y="2"/>
                    <a:pt x="847" y="1"/>
                    <a:pt x="731" y="1"/>
                  </a:cubicBezTo>
                  <a:cubicBezTo>
                    <a:pt x="662" y="0"/>
                    <a:pt x="606" y="0"/>
                    <a:pt x="566" y="0"/>
                  </a:cubicBezTo>
                  <a:cubicBezTo>
                    <a:pt x="542" y="1"/>
                    <a:pt x="523" y="1"/>
                    <a:pt x="510" y="1"/>
                  </a:cubicBezTo>
                  <a:cubicBezTo>
                    <a:pt x="501" y="1"/>
                    <a:pt x="493" y="1"/>
                    <a:pt x="485" y="2"/>
                  </a:cubicBezTo>
                  <a:cubicBezTo>
                    <a:pt x="376" y="3"/>
                    <a:pt x="254" y="64"/>
                    <a:pt x="159" y="164"/>
                  </a:cubicBezTo>
                  <a:cubicBezTo>
                    <a:pt x="58" y="270"/>
                    <a:pt x="0" y="407"/>
                    <a:pt x="0" y="540"/>
                  </a:cubicBezTo>
                  <a:cubicBezTo>
                    <a:pt x="0" y="1019"/>
                    <a:pt x="0" y="1019"/>
                    <a:pt x="0" y="1019"/>
                  </a:cubicBezTo>
                  <a:cubicBezTo>
                    <a:pt x="0" y="1169"/>
                    <a:pt x="148" y="1337"/>
                    <a:pt x="300" y="1379"/>
                  </a:cubicBezTo>
                  <a:cubicBezTo>
                    <a:pt x="300" y="2339"/>
                    <a:pt x="300" y="2339"/>
                    <a:pt x="300" y="2339"/>
                  </a:cubicBezTo>
                  <a:cubicBezTo>
                    <a:pt x="300" y="2377"/>
                    <a:pt x="331" y="2409"/>
                    <a:pt x="370" y="2409"/>
                  </a:cubicBezTo>
                  <a:cubicBezTo>
                    <a:pt x="729" y="2409"/>
                    <a:pt x="729" y="2409"/>
                    <a:pt x="729" y="2409"/>
                  </a:cubicBezTo>
                  <a:cubicBezTo>
                    <a:pt x="729" y="2409"/>
                    <a:pt x="729" y="2409"/>
                    <a:pt x="729" y="2409"/>
                  </a:cubicBezTo>
                  <a:cubicBezTo>
                    <a:pt x="730" y="2409"/>
                    <a:pt x="730" y="2409"/>
                    <a:pt x="730" y="2409"/>
                  </a:cubicBezTo>
                  <a:cubicBezTo>
                    <a:pt x="1089" y="2409"/>
                    <a:pt x="1089" y="2409"/>
                    <a:pt x="1089" y="2409"/>
                  </a:cubicBezTo>
                  <a:cubicBezTo>
                    <a:pt x="1128" y="2409"/>
                    <a:pt x="1159" y="2377"/>
                    <a:pt x="1159" y="2339"/>
                  </a:cubicBezTo>
                  <a:cubicBezTo>
                    <a:pt x="1159" y="1379"/>
                    <a:pt x="1159" y="1379"/>
                    <a:pt x="1159" y="1379"/>
                  </a:cubicBezTo>
                  <a:cubicBezTo>
                    <a:pt x="1311" y="1337"/>
                    <a:pt x="1459" y="1169"/>
                    <a:pt x="1459" y="1019"/>
                  </a:cubicBezTo>
                  <a:close/>
                  <a:moveTo>
                    <a:pt x="534" y="126"/>
                  </a:moveTo>
                  <a:cubicBezTo>
                    <a:pt x="533" y="127"/>
                    <a:pt x="531" y="128"/>
                    <a:pt x="529" y="130"/>
                  </a:cubicBezTo>
                  <a:cubicBezTo>
                    <a:pt x="531" y="128"/>
                    <a:pt x="533" y="127"/>
                    <a:pt x="534" y="126"/>
                  </a:cubicBezTo>
                  <a:close/>
                  <a:moveTo>
                    <a:pt x="1319" y="1019"/>
                  </a:moveTo>
                  <a:cubicBezTo>
                    <a:pt x="1319" y="1092"/>
                    <a:pt x="1239" y="1189"/>
                    <a:pt x="1159" y="1230"/>
                  </a:cubicBezTo>
                  <a:cubicBezTo>
                    <a:pt x="1159" y="556"/>
                    <a:pt x="1159" y="556"/>
                    <a:pt x="1159" y="556"/>
                  </a:cubicBezTo>
                  <a:cubicBezTo>
                    <a:pt x="1159" y="517"/>
                    <a:pt x="1128" y="486"/>
                    <a:pt x="1089" y="486"/>
                  </a:cubicBezTo>
                  <a:cubicBezTo>
                    <a:pt x="1051" y="486"/>
                    <a:pt x="1019" y="517"/>
                    <a:pt x="1019" y="556"/>
                  </a:cubicBezTo>
                  <a:cubicBezTo>
                    <a:pt x="1019" y="2269"/>
                    <a:pt x="1019" y="2269"/>
                    <a:pt x="1019" y="2269"/>
                  </a:cubicBezTo>
                  <a:cubicBezTo>
                    <a:pt x="799" y="2269"/>
                    <a:pt x="799" y="2269"/>
                    <a:pt x="799" y="2269"/>
                  </a:cubicBezTo>
                  <a:cubicBezTo>
                    <a:pt x="799" y="1272"/>
                    <a:pt x="799" y="1272"/>
                    <a:pt x="799" y="1272"/>
                  </a:cubicBezTo>
                  <a:cubicBezTo>
                    <a:pt x="799" y="1233"/>
                    <a:pt x="768" y="1202"/>
                    <a:pt x="729" y="1202"/>
                  </a:cubicBezTo>
                  <a:cubicBezTo>
                    <a:pt x="691" y="1202"/>
                    <a:pt x="659" y="1233"/>
                    <a:pt x="659" y="1272"/>
                  </a:cubicBezTo>
                  <a:cubicBezTo>
                    <a:pt x="659" y="2269"/>
                    <a:pt x="659" y="2269"/>
                    <a:pt x="659" y="2269"/>
                  </a:cubicBezTo>
                  <a:cubicBezTo>
                    <a:pt x="440" y="2269"/>
                    <a:pt x="440" y="2269"/>
                    <a:pt x="440" y="2269"/>
                  </a:cubicBezTo>
                  <a:cubicBezTo>
                    <a:pt x="440" y="556"/>
                    <a:pt x="440" y="556"/>
                    <a:pt x="440" y="556"/>
                  </a:cubicBezTo>
                  <a:cubicBezTo>
                    <a:pt x="440" y="517"/>
                    <a:pt x="408" y="486"/>
                    <a:pt x="370" y="486"/>
                  </a:cubicBezTo>
                  <a:cubicBezTo>
                    <a:pt x="331" y="486"/>
                    <a:pt x="300" y="517"/>
                    <a:pt x="300" y="556"/>
                  </a:cubicBezTo>
                  <a:cubicBezTo>
                    <a:pt x="300" y="1230"/>
                    <a:pt x="300" y="1230"/>
                    <a:pt x="300" y="1230"/>
                  </a:cubicBezTo>
                  <a:cubicBezTo>
                    <a:pt x="220" y="1189"/>
                    <a:pt x="140" y="1092"/>
                    <a:pt x="140" y="1019"/>
                  </a:cubicBezTo>
                  <a:cubicBezTo>
                    <a:pt x="140" y="540"/>
                    <a:pt x="140" y="540"/>
                    <a:pt x="140" y="540"/>
                  </a:cubicBezTo>
                  <a:cubicBezTo>
                    <a:pt x="140" y="335"/>
                    <a:pt x="337" y="142"/>
                    <a:pt x="489" y="142"/>
                  </a:cubicBezTo>
                  <a:cubicBezTo>
                    <a:pt x="493" y="142"/>
                    <a:pt x="496" y="142"/>
                    <a:pt x="500" y="141"/>
                  </a:cubicBezTo>
                  <a:cubicBezTo>
                    <a:pt x="537" y="139"/>
                    <a:pt x="805" y="141"/>
                    <a:pt x="969" y="142"/>
                  </a:cubicBezTo>
                  <a:cubicBezTo>
                    <a:pt x="969" y="142"/>
                    <a:pt x="969" y="142"/>
                    <a:pt x="970" y="142"/>
                  </a:cubicBezTo>
                  <a:cubicBezTo>
                    <a:pt x="1122" y="142"/>
                    <a:pt x="1319" y="335"/>
                    <a:pt x="1319" y="540"/>
                  </a:cubicBezTo>
                  <a:lnTo>
                    <a:pt x="1319" y="1019"/>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03" name="Freeform 28">
              <a:extLst>
                <a:ext uri="{FF2B5EF4-FFF2-40B4-BE49-F238E27FC236}">
                  <a16:creationId xmlns:a16="http://schemas.microsoft.com/office/drawing/2014/main" id="{15B7B89B-DD2A-4058-B42A-102D88160B49}"/>
                </a:ext>
              </a:extLst>
            </p:cNvPr>
            <p:cNvSpPr>
              <a:spLocks noEditPoints="1"/>
            </p:cNvSpPr>
            <p:nvPr/>
          </p:nvSpPr>
          <p:spPr bwMode="auto">
            <a:xfrm>
              <a:off x="1790700" y="0"/>
              <a:ext cx="1054100" cy="1055688"/>
            </a:xfrm>
            <a:custGeom>
              <a:avLst/>
              <a:gdLst>
                <a:gd name="T0" fmla="*/ 364 w 727"/>
                <a:gd name="T1" fmla="*/ 727 h 727"/>
                <a:gd name="T2" fmla="*/ 727 w 727"/>
                <a:gd name="T3" fmla="*/ 364 h 727"/>
                <a:gd name="T4" fmla="*/ 364 w 727"/>
                <a:gd name="T5" fmla="*/ 0 h 727"/>
                <a:gd name="T6" fmla="*/ 0 w 727"/>
                <a:gd name="T7" fmla="*/ 364 h 727"/>
                <a:gd name="T8" fmla="*/ 364 w 727"/>
                <a:gd name="T9" fmla="*/ 727 h 727"/>
                <a:gd name="T10" fmla="*/ 364 w 727"/>
                <a:gd name="T11" fmla="*/ 140 h 727"/>
                <a:gd name="T12" fmla="*/ 587 w 727"/>
                <a:gd name="T13" fmla="*/ 364 h 727"/>
                <a:gd name="T14" fmla="*/ 364 w 727"/>
                <a:gd name="T15" fmla="*/ 587 h 727"/>
                <a:gd name="T16" fmla="*/ 140 w 727"/>
                <a:gd name="T17" fmla="*/ 364 h 727"/>
                <a:gd name="T18" fmla="*/ 364 w 727"/>
                <a:gd name="T19" fmla="*/ 140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 h="727">
                  <a:moveTo>
                    <a:pt x="364" y="727"/>
                  </a:moveTo>
                  <a:cubicBezTo>
                    <a:pt x="564" y="727"/>
                    <a:pt x="727" y="564"/>
                    <a:pt x="727" y="364"/>
                  </a:cubicBezTo>
                  <a:cubicBezTo>
                    <a:pt x="727" y="163"/>
                    <a:pt x="564" y="0"/>
                    <a:pt x="364" y="0"/>
                  </a:cubicBezTo>
                  <a:cubicBezTo>
                    <a:pt x="163" y="0"/>
                    <a:pt x="0" y="163"/>
                    <a:pt x="0" y="364"/>
                  </a:cubicBezTo>
                  <a:cubicBezTo>
                    <a:pt x="0" y="564"/>
                    <a:pt x="163" y="727"/>
                    <a:pt x="364" y="727"/>
                  </a:cubicBezTo>
                  <a:close/>
                  <a:moveTo>
                    <a:pt x="364" y="140"/>
                  </a:moveTo>
                  <a:cubicBezTo>
                    <a:pt x="487" y="140"/>
                    <a:pt x="587" y="241"/>
                    <a:pt x="587" y="364"/>
                  </a:cubicBezTo>
                  <a:cubicBezTo>
                    <a:pt x="587" y="487"/>
                    <a:pt x="487" y="587"/>
                    <a:pt x="364" y="587"/>
                  </a:cubicBezTo>
                  <a:cubicBezTo>
                    <a:pt x="241" y="587"/>
                    <a:pt x="140" y="487"/>
                    <a:pt x="140" y="364"/>
                  </a:cubicBezTo>
                  <a:cubicBezTo>
                    <a:pt x="140" y="241"/>
                    <a:pt x="241" y="140"/>
                    <a:pt x="364" y="14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fr-FR" dirty="0"/>
            </a:p>
          </p:txBody>
        </p:sp>
      </p:grpSp>
      <p:graphicFrame>
        <p:nvGraphicFramePr>
          <p:cNvPr id="208" name="Object 207">
            <a:extLst>
              <a:ext uri="{FF2B5EF4-FFF2-40B4-BE49-F238E27FC236}">
                <a16:creationId xmlns:a16="http://schemas.microsoft.com/office/drawing/2014/main" id="{326348A3-080D-4EED-AB23-28DA2899E751}"/>
              </a:ext>
            </a:extLst>
          </p:cNvPr>
          <p:cNvGraphicFramePr>
            <a:graphicFrameLocks/>
          </p:cNvGraphicFramePr>
          <p:nvPr>
            <p:custDataLst>
              <p:tags r:id="rId17"/>
            </p:custDataLst>
          </p:nvPr>
        </p:nvGraphicFramePr>
        <p:xfrm>
          <a:off x="3924300" y="723900"/>
          <a:ext cx="1380971" cy="914400"/>
        </p:xfrm>
        <a:graphic>
          <a:graphicData uri="http://schemas.openxmlformats.org/presentationml/2006/ole">
            <mc:AlternateContent xmlns:mc="http://schemas.openxmlformats.org/markup-compatibility/2006">
              <mc:Choice xmlns:v="urn:schemas-microsoft-com:vml" Requires="v">
                <p:oleObj spid="_x0000_s131114" name="Chart" r:id="rId29" imgW="1380971" imgH="914400" progId="MSGraph.Chart.8">
                  <p:embed followColorScheme="full"/>
                </p:oleObj>
              </mc:Choice>
              <mc:Fallback>
                <p:oleObj name="Chart" r:id="rId29" imgW="1380971" imgH="914400" progId="MSGraph.Chart.8">
                  <p:embed followColorScheme="full"/>
                  <p:pic>
                    <p:nvPicPr>
                      <p:cNvPr id="208" name="Object 207">
                        <a:extLst>
                          <a:ext uri="{FF2B5EF4-FFF2-40B4-BE49-F238E27FC236}">
                            <a16:creationId xmlns:a16="http://schemas.microsoft.com/office/drawing/2014/main" id="{326348A3-080D-4EED-AB23-28DA2899E751}"/>
                          </a:ext>
                        </a:extLst>
                      </p:cNvPr>
                      <p:cNvPicPr/>
                      <p:nvPr/>
                    </p:nvPicPr>
                    <p:blipFill>
                      <a:blip r:embed="rId30"/>
                      <a:stretch>
                        <a:fillRect/>
                      </a:stretch>
                    </p:blipFill>
                    <p:spPr>
                      <a:xfrm>
                        <a:off x="3924300" y="723900"/>
                        <a:ext cx="1380971" cy="914400"/>
                      </a:xfrm>
                      <a:prstGeom prst="rect">
                        <a:avLst/>
                      </a:prstGeom>
                    </p:spPr>
                  </p:pic>
                </p:oleObj>
              </mc:Fallback>
            </mc:AlternateContent>
          </a:graphicData>
        </a:graphic>
      </p:graphicFrame>
      <p:sp>
        <p:nvSpPr>
          <p:cNvPr id="209" name="Text Placeholder 2">
            <a:extLst>
              <a:ext uri="{FF2B5EF4-FFF2-40B4-BE49-F238E27FC236}">
                <a16:creationId xmlns:a16="http://schemas.microsoft.com/office/drawing/2014/main" id="{82FFC686-CA86-4C76-85DE-5A1B6639AAD1}"/>
              </a:ext>
            </a:extLst>
          </p:cNvPr>
          <p:cNvSpPr>
            <a:spLocks noGrp="1"/>
          </p:cNvSpPr>
          <p:nvPr>
            <p:custDataLst>
              <p:tags r:id="rId18"/>
            </p:custDataLst>
          </p:nvPr>
        </p:nvSpPr>
        <p:spPr bwMode="gray">
          <a:xfrm>
            <a:off x="4252913" y="771525"/>
            <a:ext cx="133350" cy="212725"/>
          </a:xfrm>
          <a:prstGeom prst="rect">
            <a:avLst/>
          </a:prstGeom>
          <a:noFill/>
          <a:extLst>
            <a:ext uri="{909E8E84-426E-40DD-AFC4-6F175D3DCCD1}">
              <a14:hiddenFill xmlns:a14="http://schemas.microsoft.com/office/drawing/2010/main">
                <a:solidFill>
                  <a:scrgbClr r="0" g="0" b="0"/>
                </a:solidFill>
              </a14:hiddenFill>
            </a:ext>
          </a:extLst>
        </p:spPr>
        <p:txBody>
          <a:bodyPr vert="horz" wrap="none" lIns="22225" tIns="0" rIns="22225" bIns="0" numCol="1" spcCol="0" rtlCol="0" anchor="b" anchorCtr="0">
            <a:noAutofit/>
          </a:bodyPr>
          <a:lstStyle>
            <a:lvl1pPr marL="0" indent="0" algn="l" defTabSz="895350" rtl="0" eaLnBrk="1" fontAlgn="base" hangingPunct="1">
              <a:spcBef>
                <a:spcPct val="0"/>
              </a:spcBef>
              <a:spcAft>
                <a:spcPct val="0"/>
              </a:spcAft>
              <a:buClr>
                <a:schemeClr val="tx2"/>
              </a:buClr>
              <a:buSzPct val="100000"/>
              <a:defRPr lang="x-none"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lang="x-none"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lang="x-none"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lang="x-none"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lang="x-none" sz="1600" baseline="0">
                <a:solidFill>
                  <a:schemeClr val="tx1"/>
                </a:solidFill>
                <a:latin typeface="+mn-lt"/>
              </a:defRPr>
            </a:lvl9pPr>
          </a:lstStyle>
          <a:p>
            <a:pPr algn="ctr"/>
            <a:r>
              <a:rPr lang="fr-FR" altLang="en-US" dirty="0"/>
              <a:t>x</a:t>
            </a:r>
            <a:endParaRPr lang="fr-FR" dirty="0">
              <a:sym typeface="+mn-lt"/>
            </a:endParaRPr>
          </a:p>
        </p:txBody>
      </p:sp>
      <p:sp>
        <p:nvSpPr>
          <p:cNvPr id="210" name="TextBox 209">
            <a:extLst>
              <a:ext uri="{FF2B5EF4-FFF2-40B4-BE49-F238E27FC236}">
                <a16:creationId xmlns:a16="http://schemas.microsoft.com/office/drawing/2014/main" id="{8E103E1A-373B-48E1-B5F1-C4A735DA27E6}"/>
              </a:ext>
            </a:extLst>
          </p:cNvPr>
          <p:cNvSpPr txBox="1">
            <a:spLocks/>
          </p:cNvSpPr>
          <p:nvPr/>
        </p:nvSpPr>
        <p:spPr bwMode="gray">
          <a:xfrm>
            <a:off x="4639714" y="941388"/>
            <a:ext cx="1695268" cy="203133"/>
          </a:xfrm>
          <a:prstGeom prst="rect">
            <a:avLst/>
          </a:prstGeom>
        </p:spPr>
        <p:txBody>
          <a:bodyPr vert="horz" wrap="square" lIns="0" tIns="0" rIns="0" bIns="18288" rtlCol="0" anchor="b">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200" dirty="0"/>
              <a:t>Taille du marché, Md€</a:t>
            </a:r>
          </a:p>
        </p:txBody>
      </p:sp>
      <p:sp>
        <p:nvSpPr>
          <p:cNvPr id="211" name="Oval 210">
            <a:extLst>
              <a:ext uri="{FF2B5EF4-FFF2-40B4-BE49-F238E27FC236}">
                <a16:creationId xmlns:a16="http://schemas.microsoft.com/office/drawing/2014/main" id="{A48463FC-CB74-4410-A7DC-BA18644F35E0}"/>
              </a:ext>
            </a:extLst>
          </p:cNvPr>
          <p:cNvSpPr>
            <a:spLocks/>
          </p:cNvSpPr>
          <p:nvPr/>
        </p:nvSpPr>
        <p:spPr bwMode="gray">
          <a:xfrm>
            <a:off x="6378789" y="919163"/>
            <a:ext cx="655260" cy="246868"/>
          </a:xfrm>
          <a:prstGeom prst="ellipse">
            <a:avLst/>
          </a:prstGeom>
          <a:solidFill>
            <a:schemeClr val="bg1"/>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fr-FR" sz="1400" dirty="0">
                <a:solidFill>
                  <a:schemeClr val="accent4"/>
                </a:solidFill>
              </a:rPr>
              <a:t>x</a:t>
            </a:r>
          </a:p>
        </p:txBody>
      </p:sp>
      <p:sp>
        <p:nvSpPr>
          <p:cNvPr id="212" name="TextBox 211">
            <a:extLst>
              <a:ext uri="{FF2B5EF4-FFF2-40B4-BE49-F238E27FC236}">
                <a16:creationId xmlns:a16="http://schemas.microsoft.com/office/drawing/2014/main" id="{866E70FB-BAC7-4F33-9CF7-7951AF622336}"/>
              </a:ext>
            </a:extLst>
          </p:cNvPr>
          <p:cNvSpPr txBox="1">
            <a:spLocks/>
          </p:cNvSpPr>
          <p:nvPr/>
        </p:nvSpPr>
        <p:spPr bwMode="gray">
          <a:xfrm>
            <a:off x="7130220" y="941388"/>
            <a:ext cx="1695268" cy="203133"/>
          </a:xfrm>
          <a:prstGeom prst="rect">
            <a:avLst/>
          </a:prstGeom>
        </p:spPr>
        <p:txBody>
          <a:bodyPr vert="horz" wrap="square" lIns="0" tIns="0" rIns="0" bIns="18288" rtlCol="0" anchor="b">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200" dirty="0"/>
              <a:t>Emplois, milliers</a:t>
            </a:r>
          </a:p>
        </p:txBody>
      </p:sp>
      <p:sp>
        <p:nvSpPr>
          <p:cNvPr id="97" name="5. Source">
            <a:extLst>
              <a:ext uri="{FF2B5EF4-FFF2-40B4-BE49-F238E27FC236}">
                <a16:creationId xmlns:a16="http://schemas.microsoft.com/office/drawing/2014/main" id="{1C401017-5861-42B8-9772-8E26A057AAA5}"/>
              </a:ext>
            </a:extLst>
          </p:cNvPr>
          <p:cNvSpPr>
            <a:spLocks noChangeArrowheads="1"/>
          </p:cNvSpPr>
          <p:nvPr/>
        </p:nvSpPr>
        <p:spPr bwMode="gray">
          <a:xfrm>
            <a:off x="126207" y="6507558"/>
            <a:ext cx="72000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30238" algn="l"/>
              </a:tabLst>
            </a:pPr>
            <a:r>
              <a:rPr lang="fr-FR" sz="800" baseline="0" dirty="0">
                <a:solidFill>
                  <a:srgbClr val="808080"/>
                </a:solidFill>
                <a:latin typeface="+mn-lt"/>
              </a:rPr>
              <a:t>SOURCE : </a:t>
            </a:r>
            <a:r>
              <a:rPr lang="fr-FR" sz="800" dirty="0">
                <a:solidFill>
                  <a:srgbClr val="808080"/>
                </a:solidFill>
              </a:rPr>
              <a:t>Réponses à l’enquête effectuée auprès de 25 entreprises / membres de l’AFHYPAC</a:t>
            </a:r>
            <a:endParaRPr lang="fr-FR" sz="800" baseline="0" dirty="0">
              <a:solidFill>
                <a:srgbClr val="808080"/>
              </a:solidFill>
              <a:latin typeface="+mn-lt"/>
            </a:endParaRPr>
          </a:p>
        </p:txBody>
      </p:sp>
    </p:spTree>
    <p:extLst>
      <p:ext uri="{BB962C8B-B14F-4D97-AF65-F5344CB8AC3E}">
        <p14:creationId xmlns:p14="http://schemas.microsoft.com/office/powerpoint/2010/main" val="226472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3"/>
          <a:stretch>
            <a:fillRect/>
          </a:stretch>
        </p:blipFill>
        <p:spPr>
          <a:xfrm>
            <a:off x="0" y="-25880"/>
            <a:ext cx="5295900" cy="4848225"/>
          </a:xfrm>
          <a:prstGeom prst="rect">
            <a:avLst/>
          </a:prstGeom>
        </p:spPr>
      </p:pic>
      <p:sp>
        <p:nvSpPr>
          <p:cNvPr id="5" name="ZoneTexte 4"/>
          <p:cNvSpPr txBox="1"/>
          <p:nvPr/>
        </p:nvSpPr>
        <p:spPr>
          <a:xfrm>
            <a:off x="2285999" y="3807691"/>
            <a:ext cx="6352029" cy="2062103"/>
          </a:xfrm>
          <a:prstGeom prst="rect">
            <a:avLst/>
          </a:prstGeom>
          <a:noFill/>
        </p:spPr>
        <p:txBody>
          <a:bodyPr wrap="square" rtlCol="0">
            <a:spAutoFit/>
          </a:bodyPr>
          <a:lstStyle/>
          <a:p>
            <a:pPr algn="ctr"/>
            <a:r>
              <a:rPr lang="fr-FR" sz="3200" b="1" dirty="0">
                <a:solidFill>
                  <a:schemeClr val="accent3"/>
                </a:solidFill>
              </a:rPr>
              <a:t>REALISER LA VISION 2050 IMPOSE DE </a:t>
            </a:r>
          </a:p>
          <a:p>
            <a:pPr algn="ctr"/>
            <a:r>
              <a:rPr lang="fr-FR" sz="3200" b="1" dirty="0">
                <a:solidFill>
                  <a:srgbClr val="FF0000"/>
                </a:solidFill>
              </a:rPr>
              <a:t>CHANGER</a:t>
            </a:r>
            <a:r>
              <a:rPr lang="fr-FR" sz="3200" b="1" dirty="0">
                <a:solidFill>
                  <a:schemeClr val="accent3"/>
                </a:solidFill>
              </a:rPr>
              <a:t> </a:t>
            </a:r>
            <a:r>
              <a:rPr lang="fr-FR" sz="3200" b="1" dirty="0">
                <a:solidFill>
                  <a:srgbClr val="FF0000"/>
                </a:solidFill>
              </a:rPr>
              <a:t>D’ECHELLE</a:t>
            </a:r>
            <a:r>
              <a:rPr lang="fr-FR" sz="3200" b="1" dirty="0">
                <a:solidFill>
                  <a:schemeClr val="accent3"/>
                </a:solidFill>
              </a:rPr>
              <a:t> </a:t>
            </a:r>
          </a:p>
          <a:p>
            <a:pPr algn="ctr"/>
            <a:r>
              <a:rPr lang="fr-FR" sz="3200" b="1" dirty="0">
                <a:solidFill>
                  <a:schemeClr val="accent3"/>
                </a:solidFill>
              </a:rPr>
              <a:t>DES MAINTENANT</a:t>
            </a: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07105"/>
            <a:ext cx="3245222" cy="1414369"/>
          </a:xfrm>
          <a:prstGeom prst="rect">
            <a:avLst/>
          </a:prstGeom>
        </p:spPr>
      </p:pic>
    </p:spTree>
    <p:extLst>
      <p:ext uri="{BB962C8B-B14F-4D97-AF65-F5344CB8AC3E}">
        <p14:creationId xmlns:p14="http://schemas.microsoft.com/office/powerpoint/2010/main" val="814968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612" y="0"/>
            <a:ext cx="8955741" cy="1219200"/>
          </a:xfrm>
        </p:spPr>
        <p:txBody>
          <a:bodyPr/>
          <a:lstStyle/>
          <a:p>
            <a:pPr algn="r"/>
            <a:r>
              <a:rPr lang="fr-FR" sz="4000" dirty="0">
                <a:solidFill>
                  <a:schemeClr val="accent3"/>
                </a:solidFill>
              </a:rPr>
              <a:t>       </a:t>
            </a:r>
            <a:r>
              <a:rPr lang="fr-FR" sz="4000" b="1" dirty="0">
                <a:solidFill>
                  <a:schemeClr val="accent3"/>
                </a:solidFill>
              </a:rPr>
              <a:t>Les mesures du</a:t>
            </a:r>
            <a:br>
              <a:rPr lang="fr-FR" sz="4000" b="1" dirty="0">
                <a:solidFill>
                  <a:schemeClr val="accent3"/>
                </a:solidFill>
              </a:rPr>
            </a:br>
            <a:r>
              <a:rPr lang="fr-FR" sz="4000" b="1" dirty="0">
                <a:solidFill>
                  <a:schemeClr val="accent3"/>
                </a:solidFill>
              </a:rPr>
              <a:t> Plan National Hydrogène</a:t>
            </a:r>
            <a:endParaRPr lang="fr-FR" b="1" dirty="0"/>
          </a:p>
        </p:txBody>
      </p:sp>
      <p:sp>
        <p:nvSpPr>
          <p:cNvPr id="4" name="Rectangle 3"/>
          <p:cNvSpPr/>
          <p:nvPr/>
        </p:nvSpPr>
        <p:spPr>
          <a:xfrm>
            <a:off x="403412" y="1371600"/>
            <a:ext cx="8334188" cy="6863417"/>
          </a:xfrm>
          <a:prstGeom prst="rect">
            <a:avLst/>
          </a:prstGeom>
        </p:spPr>
        <p:txBody>
          <a:bodyPr wrap="square">
            <a:spAutoFit/>
          </a:bodyPr>
          <a:lstStyle/>
          <a:p>
            <a:endParaRPr lang="fr-FR" dirty="0"/>
          </a:p>
          <a:p>
            <a:pPr marL="285750" indent="-285750">
              <a:buFont typeface="Wingdings" panose="05000000000000000000" pitchFamily="2" charset="2"/>
              <a:buChar char="Ø"/>
            </a:pPr>
            <a:r>
              <a:rPr lang="fr-FR" sz="3600" dirty="0">
                <a:solidFill>
                  <a:schemeClr val="accent3"/>
                </a:solidFill>
              </a:rPr>
              <a:t>Créer une filière industrielle de production d’hydrogène </a:t>
            </a:r>
            <a:r>
              <a:rPr lang="fr-FR" sz="3600" dirty="0" err="1">
                <a:solidFill>
                  <a:schemeClr val="accent3"/>
                </a:solidFill>
              </a:rPr>
              <a:t>décarboné</a:t>
            </a:r>
            <a:r>
              <a:rPr lang="fr-FR" sz="3600" dirty="0">
                <a:solidFill>
                  <a:schemeClr val="accent3"/>
                </a:solidFill>
              </a:rPr>
              <a:t> </a:t>
            </a:r>
          </a:p>
          <a:p>
            <a:pPr marL="285750" indent="-285750">
              <a:buFont typeface="Wingdings" panose="05000000000000000000" pitchFamily="2" charset="2"/>
              <a:buChar char="Ø"/>
            </a:pPr>
            <a:endParaRPr lang="fr-FR" sz="3600" dirty="0">
              <a:solidFill>
                <a:schemeClr val="accent3"/>
              </a:solidFill>
            </a:endParaRPr>
          </a:p>
          <a:p>
            <a:pPr marL="285750" indent="-285750">
              <a:buFont typeface="Wingdings" panose="05000000000000000000" pitchFamily="2" charset="2"/>
              <a:buChar char="Ø"/>
            </a:pPr>
            <a:r>
              <a:rPr lang="fr-FR" sz="3600" dirty="0">
                <a:solidFill>
                  <a:schemeClr val="accent3"/>
                </a:solidFill>
              </a:rPr>
              <a:t>Développer des capacités de stockage des énergies renouvelables </a:t>
            </a:r>
          </a:p>
          <a:p>
            <a:pPr marL="285750" indent="-285750">
              <a:buFont typeface="Wingdings" panose="05000000000000000000" pitchFamily="2" charset="2"/>
              <a:buChar char="Ø"/>
            </a:pPr>
            <a:endParaRPr lang="fr-FR" sz="3600" dirty="0">
              <a:solidFill>
                <a:schemeClr val="accent3"/>
              </a:solidFill>
            </a:endParaRPr>
          </a:p>
          <a:p>
            <a:pPr marL="285750" indent="-285750">
              <a:buFont typeface="Wingdings" panose="05000000000000000000" pitchFamily="2" charset="2"/>
              <a:buChar char="Ø"/>
            </a:pPr>
            <a:r>
              <a:rPr lang="fr-FR" sz="3600" dirty="0">
                <a:solidFill>
                  <a:schemeClr val="accent3"/>
                </a:solidFill>
              </a:rPr>
              <a:t>Développer des solutions zéro émission pour les transports routiers, ferrés, fluviaux, etc. </a:t>
            </a:r>
          </a:p>
          <a:p>
            <a:r>
              <a:rPr lang="fr-FR" sz="3600" dirty="0"/>
              <a:t> </a:t>
            </a:r>
          </a:p>
          <a:p>
            <a:pPr marL="285750" indent="-285750">
              <a:buFont typeface="Wingdings" panose="05000000000000000000" pitchFamily="2" charset="2"/>
              <a:buChar char="Ø"/>
            </a:pPr>
            <a:endParaRPr lang="fr-FR" dirty="0"/>
          </a:p>
          <a:p>
            <a:endParaRPr lang="fr-FR" dirty="0"/>
          </a:p>
          <a:p>
            <a:endParaRPr lang="fr-FR" dirty="0"/>
          </a:p>
          <a:p>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734234" cy="1402977"/>
          </a:xfrm>
          <a:prstGeom prst="rect">
            <a:avLst/>
          </a:prstGeom>
        </p:spPr>
      </p:pic>
    </p:spTree>
    <p:extLst>
      <p:ext uri="{BB962C8B-B14F-4D97-AF65-F5344CB8AC3E}">
        <p14:creationId xmlns:p14="http://schemas.microsoft.com/office/powerpoint/2010/main" val="2603382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063" y="0"/>
            <a:ext cx="8618537" cy="492443"/>
          </a:xfrm>
        </p:spPr>
        <p:txBody>
          <a:bodyPr/>
          <a:lstStyle/>
          <a:p>
            <a:pPr algn="ctr"/>
            <a:r>
              <a:rPr lang="fr-FR" dirty="0">
                <a:solidFill>
                  <a:schemeClr val="accent3"/>
                </a:solidFill>
              </a:rPr>
              <a:t> </a:t>
            </a:r>
            <a:r>
              <a:rPr lang="fr-FR" sz="3200" b="1" dirty="0">
                <a:solidFill>
                  <a:schemeClr val="accent3"/>
                </a:solidFill>
              </a:rPr>
              <a:t>Les mesures du Plan National Hydrogène</a:t>
            </a:r>
            <a:endParaRPr lang="fr-FR" sz="3200" dirty="0"/>
          </a:p>
        </p:txBody>
      </p:sp>
      <p:sp>
        <p:nvSpPr>
          <p:cNvPr id="3" name="Rectangle 2"/>
          <p:cNvSpPr/>
          <p:nvPr/>
        </p:nvSpPr>
        <p:spPr>
          <a:xfrm>
            <a:off x="251011" y="-8031314"/>
            <a:ext cx="8175811" cy="5755422"/>
          </a:xfrm>
          <a:prstGeom prst="rect">
            <a:avLst/>
          </a:prstGeom>
        </p:spPr>
        <p:txBody>
          <a:bodyPr wrap="square">
            <a:spAutoFit/>
          </a:bodyPr>
          <a:lstStyle/>
          <a:p>
            <a:r>
              <a:rPr lang="fr-FR" dirty="0"/>
              <a:t> Fixer des objectifs spécifiques à l’hydrogène dans les usages industriels : - 10 % d’hydrogène </a:t>
            </a:r>
            <a:r>
              <a:rPr lang="fr-FR" dirty="0" err="1"/>
              <a:t>décarboné</a:t>
            </a:r>
            <a:r>
              <a:rPr lang="fr-FR" dirty="0"/>
              <a:t> dans l’hydrogène industriel d’ici à 2023 - entre 20 à 40 % d’ici 2028. </a:t>
            </a:r>
          </a:p>
          <a:p>
            <a:r>
              <a:rPr lang="fr-FR" dirty="0"/>
              <a:t> </a:t>
            </a:r>
          </a:p>
          <a:p>
            <a:r>
              <a:rPr lang="fr-FR" b="1" dirty="0"/>
              <a:t> </a:t>
            </a:r>
            <a:r>
              <a:rPr lang="fr-FR" b="1" dirty="0">
                <a:solidFill>
                  <a:schemeClr val="accent4">
                    <a:lumMod val="50000"/>
                    <a:lumOff val="50000"/>
                  </a:schemeClr>
                </a:solidFill>
              </a:rPr>
              <a:t>N°2 </a:t>
            </a:r>
            <a:r>
              <a:rPr lang="fr-FR" dirty="0"/>
              <a:t>: Mettre en place dès 2020 un système de traçabilité de l’H2 (cadre européen )</a:t>
            </a:r>
          </a:p>
          <a:p>
            <a:endParaRPr lang="fr-FR" dirty="0"/>
          </a:p>
          <a:p>
            <a:r>
              <a:rPr lang="fr-FR" b="1" dirty="0">
                <a:solidFill>
                  <a:schemeClr val="accent4">
                    <a:lumMod val="50000"/>
                    <a:lumOff val="50000"/>
                  </a:schemeClr>
                </a:solidFill>
              </a:rPr>
              <a:t>N°3</a:t>
            </a:r>
            <a:r>
              <a:rPr lang="fr-FR" dirty="0"/>
              <a:t> : Assurer la mise en évidence de l’impact environnemental de l’hydrogène dans la réglementation relative aux gaz à effet de serre, ce qui permettra de différencier l’hydrogène en fonction de son mode de production : </a:t>
            </a:r>
          </a:p>
          <a:p>
            <a:r>
              <a:rPr lang="fr-FR" dirty="0"/>
              <a:t> </a:t>
            </a:r>
          </a:p>
          <a:p>
            <a:r>
              <a:rPr lang="fr-FR" b="1" dirty="0">
                <a:solidFill>
                  <a:schemeClr val="accent4">
                    <a:lumMod val="50000"/>
                    <a:lumOff val="50000"/>
                  </a:schemeClr>
                </a:solidFill>
              </a:rPr>
              <a:t>N°8</a:t>
            </a:r>
            <a:r>
              <a:rPr lang="fr-FR" dirty="0"/>
              <a:t> : Déployer des écosystèmes territoriaux de mobilité hydrogène sur la base notamment de flottes de véhicules professionnels :  </a:t>
            </a:r>
          </a:p>
          <a:p>
            <a:r>
              <a:rPr lang="fr-FR" dirty="0"/>
              <a:t> </a:t>
            </a:r>
          </a:p>
          <a:p>
            <a:pPr marL="285750" indent="-285750">
              <a:buFontTx/>
              <a:buChar char="-"/>
            </a:pPr>
            <a:r>
              <a:rPr lang="fr-FR" b="1" dirty="0">
                <a:solidFill>
                  <a:srgbClr val="FF0000"/>
                </a:solidFill>
              </a:rPr>
              <a:t>5 000</a:t>
            </a:r>
            <a:r>
              <a:rPr lang="fr-FR" dirty="0"/>
              <a:t> VUL et </a:t>
            </a:r>
            <a:r>
              <a:rPr lang="fr-FR" b="1" dirty="0">
                <a:solidFill>
                  <a:srgbClr val="FF0000"/>
                </a:solidFill>
              </a:rPr>
              <a:t>200</a:t>
            </a:r>
            <a:r>
              <a:rPr lang="fr-FR" dirty="0"/>
              <a:t> véhicules lourds (bus, camions, trains, bateaux) ainsi que la construction de </a:t>
            </a:r>
            <a:r>
              <a:rPr lang="fr-FR" b="1" dirty="0">
                <a:solidFill>
                  <a:srgbClr val="FF0000"/>
                </a:solidFill>
              </a:rPr>
              <a:t>100</a:t>
            </a:r>
            <a:r>
              <a:rPr lang="fr-FR" dirty="0"/>
              <a:t> stations, alimentées en hydrogène produit localement à l’horizon 2023 ;</a:t>
            </a:r>
          </a:p>
          <a:p>
            <a:pPr marL="285750" indent="-285750">
              <a:buFontTx/>
              <a:buChar char="-"/>
            </a:pPr>
            <a:r>
              <a:rPr lang="fr-FR" dirty="0"/>
              <a:t>de </a:t>
            </a:r>
            <a:r>
              <a:rPr lang="fr-FR" b="1" dirty="0">
                <a:solidFill>
                  <a:srgbClr val="FF0000"/>
                </a:solidFill>
              </a:rPr>
              <a:t>20 000 </a:t>
            </a:r>
            <a:r>
              <a:rPr lang="fr-FR" dirty="0"/>
              <a:t>à </a:t>
            </a:r>
            <a:r>
              <a:rPr lang="fr-FR" b="1" dirty="0">
                <a:solidFill>
                  <a:srgbClr val="FF0000"/>
                </a:solidFill>
              </a:rPr>
              <a:t>50 000 </a:t>
            </a:r>
            <a:r>
              <a:rPr lang="fr-FR" dirty="0"/>
              <a:t>VUL, </a:t>
            </a:r>
            <a:r>
              <a:rPr lang="fr-FR" b="1" dirty="0">
                <a:solidFill>
                  <a:srgbClr val="FF0000"/>
                </a:solidFill>
              </a:rPr>
              <a:t>800 à 2000 </a:t>
            </a:r>
            <a:r>
              <a:rPr lang="fr-FR" dirty="0"/>
              <a:t>véhicules lourds et de </a:t>
            </a:r>
            <a:r>
              <a:rPr lang="fr-FR" b="1" dirty="0">
                <a:solidFill>
                  <a:srgbClr val="FF0000"/>
                </a:solidFill>
              </a:rPr>
              <a:t>400 à 1000 </a:t>
            </a:r>
            <a:r>
              <a:rPr lang="fr-FR" dirty="0"/>
              <a:t>stations à l’horizon 2028. </a:t>
            </a:r>
          </a:p>
          <a:p>
            <a:r>
              <a:rPr lang="fr-FR" dirty="0"/>
              <a:t>  </a:t>
            </a:r>
          </a:p>
          <a:p>
            <a:r>
              <a:rPr lang="fr-FR" dirty="0"/>
              <a:t> </a:t>
            </a:r>
            <a:r>
              <a:rPr lang="fr-FR" b="1" dirty="0">
                <a:solidFill>
                  <a:schemeClr val="accent4">
                    <a:lumMod val="50000"/>
                    <a:lumOff val="50000"/>
                  </a:schemeClr>
                </a:solidFill>
              </a:rPr>
              <a:t>N°10</a:t>
            </a:r>
            <a:r>
              <a:rPr lang="fr-FR" dirty="0"/>
              <a:t> : Accompagner le déploiement de flottes territoriales, de véhicules hydrogène (camions, véhicules utilitaires, bus…), sur la base de l’hydrogène produit dans la phase d’amorçage industriel.  </a:t>
            </a:r>
          </a:p>
          <a:p>
            <a:r>
              <a:rPr lang="fr-FR" dirty="0"/>
              <a:t> </a:t>
            </a:r>
          </a:p>
        </p:txBody>
      </p:sp>
      <p:sp>
        <p:nvSpPr>
          <p:cNvPr id="4" name="Rectangle 3"/>
          <p:cNvSpPr/>
          <p:nvPr/>
        </p:nvSpPr>
        <p:spPr>
          <a:xfrm>
            <a:off x="814575" y="-8309221"/>
            <a:ext cx="4479925" cy="338554"/>
          </a:xfrm>
          <a:prstGeom prst="rect">
            <a:avLst/>
          </a:prstGeom>
        </p:spPr>
        <p:txBody>
          <a:bodyPr>
            <a:spAutoFit/>
          </a:bodyPr>
          <a:lstStyle/>
          <a:p>
            <a:r>
              <a:rPr lang="fr-FR" dirty="0"/>
              <a:t> </a:t>
            </a:r>
          </a:p>
        </p:txBody>
      </p:sp>
      <p:sp>
        <p:nvSpPr>
          <p:cNvPr id="5" name="Rectangle 4"/>
          <p:cNvSpPr/>
          <p:nvPr/>
        </p:nvSpPr>
        <p:spPr>
          <a:xfrm>
            <a:off x="251011" y="779929"/>
            <a:ext cx="8606116" cy="6001643"/>
          </a:xfrm>
          <a:prstGeom prst="rect">
            <a:avLst/>
          </a:prstGeom>
        </p:spPr>
        <p:txBody>
          <a:bodyPr wrap="square">
            <a:spAutoFit/>
          </a:bodyPr>
          <a:lstStyle/>
          <a:p>
            <a:r>
              <a:rPr lang="fr-FR" b="1" dirty="0">
                <a:solidFill>
                  <a:schemeClr val="accent4">
                    <a:lumMod val="75000"/>
                    <a:lumOff val="25000"/>
                  </a:schemeClr>
                </a:solidFill>
              </a:rPr>
              <a:t>N°1</a:t>
            </a:r>
            <a:r>
              <a:rPr lang="fr-FR" dirty="0"/>
              <a:t> : Fixer des objectifs spécifiques à l’hydrogène dans les usages industriels :</a:t>
            </a:r>
          </a:p>
          <a:p>
            <a:pPr marL="1200150" lvl="2" indent="-285750">
              <a:buFont typeface="Wingdings" panose="05000000000000000000" pitchFamily="2" charset="2"/>
              <a:buChar char="§"/>
            </a:pPr>
            <a:r>
              <a:rPr lang="fr-FR"/>
              <a:t> </a:t>
            </a:r>
            <a:r>
              <a:rPr lang="fr-FR" b="1">
                <a:solidFill>
                  <a:srgbClr val="FF0000"/>
                </a:solidFill>
              </a:rPr>
              <a:t>10 </a:t>
            </a:r>
            <a:r>
              <a:rPr lang="fr-FR" b="1" dirty="0">
                <a:solidFill>
                  <a:srgbClr val="FF0000"/>
                </a:solidFill>
              </a:rPr>
              <a:t>%</a:t>
            </a:r>
            <a:r>
              <a:rPr lang="fr-FR" dirty="0"/>
              <a:t> d’hydrogène </a:t>
            </a:r>
            <a:r>
              <a:rPr lang="fr-FR" dirty="0" err="1"/>
              <a:t>décarboné</a:t>
            </a:r>
            <a:r>
              <a:rPr lang="fr-FR" dirty="0"/>
              <a:t> dans l’hydrogène industriel d’ici à 2023 </a:t>
            </a:r>
          </a:p>
          <a:p>
            <a:pPr marL="1200150" lvl="2" indent="-285750">
              <a:buFont typeface="Wingdings" panose="05000000000000000000" pitchFamily="2" charset="2"/>
              <a:buChar char="§"/>
            </a:pPr>
            <a:r>
              <a:rPr lang="fr-FR"/>
              <a:t> entre </a:t>
            </a:r>
            <a:r>
              <a:rPr lang="fr-FR" b="1" dirty="0">
                <a:solidFill>
                  <a:srgbClr val="FF0000"/>
                </a:solidFill>
              </a:rPr>
              <a:t>20 à 40 % </a:t>
            </a:r>
            <a:r>
              <a:rPr lang="fr-FR" dirty="0"/>
              <a:t>d’ici 2028. </a:t>
            </a:r>
          </a:p>
          <a:p>
            <a:r>
              <a:rPr lang="fr-FR" dirty="0"/>
              <a:t> </a:t>
            </a:r>
          </a:p>
          <a:p>
            <a:r>
              <a:rPr lang="fr-FR" b="1" dirty="0"/>
              <a:t> </a:t>
            </a:r>
            <a:r>
              <a:rPr lang="fr-FR" b="1" dirty="0">
                <a:solidFill>
                  <a:schemeClr val="accent4">
                    <a:lumMod val="50000"/>
                    <a:lumOff val="50000"/>
                  </a:schemeClr>
                </a:solidFill>
              </a:rPr>
              <a:t>N°2 </a:t>
            </a:r>
            <a:r>
              <a:rPr lang="fr-FR" dirty="0"/>
              <a:t>: Mettre en place dès 2020 un système de traçabilité de l’H2 (cadre européen )</a:t>
            </a:r>
          </a:p>
          <a:p>
            <a:endParaRPr lang="fr-FR" dirty="0"/>
          </a:p>
          <a:p>
            <a:r>
              <a:rPr lang="fr-FR" b="1" dirty="0">
                <a:solidFill>
                  <a:schemeClr val="accent4">
                    <a:lumMod val="50000"/>
                    <a:lumOff val="50000"/>
                  </a:schemeClr>
                </a:solidFill>
              </a:rPr>
              <a:t>N°3</a:t>
            </a:r>
            <a:r>
              <a:rPr lang="fr-FR" dirty="0"/>
              <a:t> : Assurer la mise en évidence de l’impact environnemental de l’hydrogène dans la réglementation relative aux gaz à effet de serre, ce qui permettra de différencier l’hydrogène en fonction de son mode de </a:t>
            </a:r>
            <a:r>
              <a:rPr lang="fr-FR"/>
              <a:t>production .</a:t>
            </a:r>
            <a:endParaRPr lang="fr-FR" dirty="0"/>
          </a:p>
          <a:p>
            <a:r>
              <a:rPr lang="fr-FR" dirty="0"/>
              <a:t> </a:t>
            </a:r>
          </a:p>
          <a:p>
            <a:r>
              <a:rPr lang="fr-FR" b="1" dirty="0">
                <a:solidFill>
                  <a:schemeClr val="accent4">
                    <a:lumMod val="50000"/>
                    <a:lumOff val="50000"/>
                  </a:schemeClr>
                </a:solidFill>
              </a:rPr>
              <a:t>N°8</a:t>
            </a:r>
            <a:r>
              <a:rPr lang="fr-FR" dirty="0"/>
              <a:t> : Déployer des écosystèmes territoriaux de mobilité hydrogène sur la base notamment de flottes de </a:t>
            </a:r>
            <a:r>
              <a:rPr lang="fr-FR"/>
              <a:t>véhicules professionnels.</a:t>
            </a:r>
            <a:endParaRPr lang="fr-FR" dirty="0"/>
          </a:p>
          <a:p>
            <a:r>
              <a:rPr lang="fr-FR" dirty="0"/>
              <a:t> </a:t>
            </a:r>
          </a:p>
          <a:p>
            <a:pPr marL="285750" indent="-285750">
              <a:buFont typeface="Wingdings" panose="05000000000000000000" pitchFamily="2" charset="2"/>
              <a:buChar char="§"/>
            </a:pPr>
            <a:r>
              <a:rPr lang="fr-FR" b="1" dirty="0">
                <a:solidFill>
                  <a:srgbClr val="FF0000"/>
                </a:solidFill>
              </a:rPr>
              <a:t>5 000</a:t>
            </a:r>
            <a:r>
              <a:rPr lang="fr-FR" dirty="0"/>
              <a:t> VUL et </a:t>
            </a:r>
            <a:r>
              <a:rPr lang="fr-FR" b="1" dirty="0">
                <a:solidFill>
                  <a:srgbClr val="FF0000"/>
                </a:solidFill>
              </a:rPr>
              <a:t>200</a:t>
            </a:r>
            <a:r>
              <a:rPr lang="fr-FR" dirty="0"/>
              <a:t> véhicules lourds (bus, camions, trains, bateaux) ainsi que la construction de </a:t>
            </a:r>
            <a:r>
              <a:rPr lang="fr-FR" b="1" dirty="0">
                <a:solidFill>
                  <a:srgbClr val="FF0000"/>
                </a:solidFill>
              </a:rPr>
              <a:t>100</a:t>
            </a:r>
            <a:r>
              <a:rPr lang="fr-FR" dirty="0"/>
              <a:t> stations, alimentées en hydrogène produit localement à l’horizon 2023 ;</a:t>
            </a:r>
          </a:p>
          <a:p>
            <a:endParaRPr lang="fr-FR" dirty="0"/>
          </a:p>
          <a:p>
            <a:pPr marL="285750" indent="-285750">
              <a:buFont typeface="Wingdings" panose="05000000000000000000" pitchFamily="2" charset="2"/>
              <a:buChar char="§"/>
            </a:pPr>
            <a:r>
              <a:rPr lang="fr-FR" dirty="0"/>
              <a:t>de </a:t>
            </a:r>
            <a:r>
              <a:rPr lang="fr-FR" b="1" dirty="0">
                <a:solidFill>
                  <a:srgbClr val="FF0000"/>
                </a:solidFill>
              </a:rPr>
              <a:t>20 000 </a:t>
            </a:r>
            <a:r>
              <a:rPr lang="fr-FR" dirty="0"/>
              <a:t>à </a:t>
            </a:r>
            <a:r>
              <a:rPr lang="fr-FR" b="1" dirty="0">
                <a:solidFill>
                  <a:srgbClr val="FF0000"/>
                </a:solidFill>
              </a:rPr>
              <a:t>50 000 </a:t>
            </a:r>
            <a:r>
              <a:rPr lang="fr-FR" dirty="0"/>
              <a:t>VUL, </a:t>
            </a:r>
            <a:r>
              <a:rPr lang="fr-FR" b="1" dirty="0">
                <a:solidFill>
                  <a:srgbClr val="FF0000"/>
                </a:solidFill>
              </a:rPr>
              <a:t>800 à 2000 </a:t>
            </a:r>
            <a:r>
              <a:rPr lang="fr-FR" dirty="0"/>
              <a:t>véhicules lourds et de </a:t>
            </a:r>
            <a:r>
              <a:rPr lang="fr-FR" b="1" dirty="0">
                <a:solidFill>
                  <a:srgbClr val="FF0000"/>
                </a:solidFill>
              </a:rPr>
              <a:t>400 à 1000 </a:t>
            </a:r>
            <a:r>
              <a:rPr lang="fr-FR" dirty="0"/>
              <a:t>stations à l’horizon 2028. </a:t>
            </a:r>
          </a:p>
          <a:p>
            <a:r>
              <a:rPr lang="fr-FR" dirty="0"/>
              <a:t>  </a:t>
            </a:r>
          </a:p>
          <a:p>
            <a:r>
              <a:rPr lang="fr-FR" dirty="0"/>
              <a:t> </a:t>
            </a:r>
            <a:r>
              <a:rPr lang="fr-FR" b="1" dirty="0">
                <a:solidFill>
                  <a:schemeClr val="accent4">
                    <a:lumMod val="50000"/>
                    <a:lumOff val="50000"/>
                  </a:schemeClr>
                </a:solidFill>
              </a:rPr>
              <a:t>N°10</a:t>
            </a:r>
            <a:r>
              <a:rPr lang="fr-FR" dirty="0"/>
              <a:t> : Accompagner le déploiement de flottes territoriales, de véhicules hydrogène (camions, véhicules utilitaires, bus…), sur la base de l’hydrogène produit dans la phase d’amorçage industriel.  </a:t>
            </a:r>
          </a:p>
          <a:p>
            <a:r>
              <a:rPr lang="fr-FR" dirty="0"/>
              <a:t> </a:t>
            </a:r>
          </a:p>
        </p:txBody>
      </p:sp>
    </p:spTree>
    <p:extLst>
      <p:ext uri="{BB962C8B-B14F-4D97-AF65-F5344CB8AC3E}">
        <p14:creationId xmlns:p14="http://schemas.microsoft.com/office/powerpoint/2010/main" val="1064162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063" y="230188"/>
            <a:ext cx="8618537" cy="492443"/>
          </a:xfrm>
        </p:spPr>
        <p:txBody>
          <a:bodyPr/>
          <a:lstStyle/>
          <a:p>
            <a:r>
              <a:rPr lang="fr-FR" sz="3200" b="1" dirty="0">
                <a:solidFill>
                  <a:schemeClr val="accent3"/>
                </a:solidFill>
              </a:rPr>
              <a:t>Les mesures du Plan National Hydrogène</a:t>
            </a:r>
            <a:endParaRPr lang="fr-FR" sz="3200" dirty="0"/>
          </a:p>
        </p:txBody>
      </p:sp>
      <p:sp>
        <p:nvSpPr>
          <p:cNvPr id="3" name="ZoneTexte 2"/>
          <p:cNvSpPr txBox="1"/>
          <p:nvPr/>
        </p:nvSpPr>
        <p:spPr>
          <a:xfrm>
            <a:off x="428625" y="722631"/>
            <a:ext cx="7667625" cy="5509200"/>
          </a:xfrm>
          <a:prstGeom prst="rect">
            <a:avLst/>
          </a:prstGeom>
          <a:noFill/>
        </p:spPr>
        <p:txBody>
          <a:bodyPr wrap="square" rtlCol="0">
            <a:spAutoFit/>
          </a:bodyPr>
          <a:lstStyle/>
          <a:p>
            <a:r>
              <a:rPr lang="fr-FR" sz="1800" b="1" dirty="0">
                <a:solidFill>
                  <a:srgbClr val="FF0000"/>
                </a:solidFill>
              </a:rPr>
              <a:t>Développer des capacités de stockage des énergies renouvelables </a:t>
            </a:r>
          </a:p>
          <a:p>
            <a:r>
              <a:rPr lang="fr-FR" dirty="0"/>
              <a:t>  </a:t>
            </a:r>
          </a:p>
          <a:p>
            <a:r>
              <a:rPr lang="fr-FR" dirty="0"/>
              <a:t> </a:t>
            </a:r>
            <a:r>
              <a:rPr lang="fr-FR" b="1" dirty="0">
                <a:solidFill>
                  <a:schemeClr val="tx2">
                    <a:lumMod val="75000"/>
                    <a:lumOff val="25000"/>
                  </a:schemeClr>
                </a:solidFill>
              </a:rPr>
              <a:t>N°4 </a:t>
            </a:r>
            <a:r>
              <a:rPr lang="fr-FR" b="1" dirty="0"/>
              <a:t>: Lancer rapidement des expérimentations dans les territoires isolés</a:t>
            </a:r>
            <a:r>
              <a:rPr lang="fr-FR" dirty="0"/>
              <a:t>. Les électrolyseurs sont en mesure d’apporter immédiatement des services aux réseaux électriques et un débouché supplémentaire au développement des énergies renouvelables. </a:t>
            </a:r>
          </a:p>
          <a:p>
            <a:r>
              <a:rPr lang="fr-FR" dirty="0"/>
              <a:t>  </a:t>
            </a:r>
          </a:p>
          <a:p>
            <a:r>
              <a:rPr lang="fr-FR" b="1" dirty="0">
                <a:solidFill>
                  <a:schemeClr val="tx2">
                    <a:lumMod val="75000"/>
                    <a:lumOff val="25000"/>
                  </a:schemeClr>
                </a:solidFill>
              </a:rPr>
              <a:t> N°5 </a:t>
            </a:r>
            <a:r>
              <a:rPr lang="fr-FR" dirty="0"/>
              <a:t>: </a:t>
            </a:r>
            <a:r>
              <a:rPr lang="fr-FR" b="1" dirty="0"/>
              <a:t>Identifier les services rendus par l’hydrogène</a:t>
            </a:r>
            <a:r>
              <a:rPr lang="fr-FR" dirty="0"/>
              <a:t>, pour leur donner une valeur. Pour la métropole continentale, </a:t>
            </a:r>
            <a:r>
              <a:rPr lang="fr-FR" b="1" dirty="0">
                <a:solidFill>
                  <a:schemeClr val="tx2">
                    <a:lumMod val="75000"/>
                    <a:lumOff val="25000"/>
                  </a:schemeClr>
                </a:solidFill>
              </a:rPr>
              <a:t>RTE</a:t>
            </a:r>
            <a:r>
              <a:rPr lang="fr-FR" dirty="0"/>
              <a:t> et </a:t>
            </a:r>
            <a:r>
              <a:rPr lang="fr-FR" b="1" dirty="0">
                <a:solidFill>
                  <a:schemeClr val="tx2">
                    <a:lumMod val="75000"/>
                    <a:lumOff val="25000"/>
                  </a:schemeClr>
                </a:solidFill>
              </a:rPr>
              <a:t>ENEDIS</a:t>
            </a:r>
            <a:r>
              <a:rPr lang="fr-FR" dirty="0"/>
              <a:t> auront pour mission d’identifier la valeur des services rendus au réseau par les électrolyseurs et les moyens existants ou à mettre en place pour valoriser ce type de service.  </a:t>
            </a:r>
          </a:p>
          <a:p>
            <a:r>
              <a:rPr lang="fr-FR" dirty="0"/>
              <a:t>  </a:t>
            </a:r>
          </a:p>
          <a:p>
            <a:r>
              <a:rPr lang="fr-FR" dirty="0"/>
              <a:t> </a:t>
            </a:r>
            <a:r>
              <a:rPr lang="fr-FR" b="1" dirty="0">
                <a:solidFill>
                  <a:schemeClr val="tx2">
                    <a:lumMod val="75000"/>
                    <a:lumOff val="25000"/>
                  </a:schemeClr>
                </a:solidFill>
              </a:rPr>
              <a:t>N°6</a:t>
            </a:r>
            <a:r>
              <a:rPr lang="fr-FR" dirty="0"/>
              <a:t> </a:t>
            </a:r>
            <a:r>
              <a:rPr lang="fr-FR" b="1" dirty="0"/>
              <a:t>: Identifier les besoins pour le stockage par hydrogène pour chaque zone non interconnectée</a:t>
            </a:r>
            <a:r>
              <a:rPr lang="fr-FR" dirty="0"/>
              <a:t>. </a:t>
            </a:r>
            <a:r>
              <a:rPr lang="fr-FR" b="1" dirty="0">
                <a:solidFill>
                  <a:schemeClr val="tx2">
                    <a:lumMod val="75000"/>
                    <a:lumOff val="25000"/>
                  </a:schemeClr>
                </a:solidFill>
              </a:rPr>
              <a:t>EDF SEI </a:t>
            </a:r>
            <a:r>
              <a:rPr lang="fr-FR" dirty="0"/>
              <a:t>(filiale d’EDF dans les territoires insulaires) et l’</a:t>
            </a:r>
            <a:r>
              <a:rPr lang="fr-FR" b="1" dirty="0">
                <a:solidFill>
                  <a:schemeClr val="tx2">
                    <a:lumMod val="75000"/>
                    <a:lumOff val="25000"/>
                  </a:schemeClr>
                </a:solidFill>
              </a:rPr>
              <a:t>ADEME</a:t>
            </a:r>
            <a:r>
              <a:rPr lang="fr-FR" dirty="0"/>
              <a:t> sont chargées de caractériser pour chaque zone non interconnectée les services que peuvent rendre les électrolyseurs afin de permettre aux collectivités concernées de prévoir dans leurs programmations pluriannuelles de l’énergie des mesures et objectifs spécifiques concernant le stockage et l’hydrogène. </a:t>
            </a:r>
          </a:p>
          <a:p>
            <a:r>
              <a:rPr lang="fr-FR" dirty="0"/>
              <a:t> </a:t>
            </a:r>
          </a:p>
          <a:p>
            <a:r>
              <a:rPr lang="fr-FR" b="1" dirty="0">
                <a:solidFill>
                  <a:schemeClr val="tx2">
                    <a:lumMod val="75000"/>
                    <a:lumOff val="25000"/>
                  </a:schemeClr>
                </a:solidFill>
              </a:rPr>
              <a:t> N°7 </a:t>
            </a:r>
            <a:r>
              <a:rPr lang="fr-FR" dirty="0"/>
              <a:t>: </a:t>
            </a:r>
            <a:r>
              <a:rPr lang="fr-FR" b="1" dirty="0"/>
              <a:t>Déterminer les conditions techniques et économiques d’injection d’hydrogène acceptables pour les infrastructures gazières</a:t>
            </a:r>
            <a:r>
              <a:rPr lang="fr-FR" dirty="0"/>
              <a:t>. Mission confiée aux </a:t>
            </a:r>
            <a:r>
              <a:rPr lang="fr-FR" b="1" dirty="0">
                <a:solidFill>
                  <a:schemeClr val="tx2">
                    <a:lumMod val="75000"/>
                    <a:lumOff val="25000"/>
                  </a:schemeClr>
                </a:solidFill>
              </a:rPr>
              <a:t>transporteurs</a:t>
            </a:r>
            <a:r>
              <a:rPr lang="fr-FR" dirty="0"/>
              <a:t> et </a:t>
            </a:r>
            <a:r>
              <a:rPr lang="fr-FR" b="1" dirty="0">
                <a:solidFill>
                  <a:schemeClr val="tx2">
                    <a:lumMod val="75000"/>
                    <a:lumOff val="25000"/>
                  </a:schemeClr>
                </a:solidFill>
              </a:rPr>
              <a:t>distributeurs</a:t>
            </a:r>
            <a:r>
              <a:rPr lang="fr-FR" dirty="0"/>
              <a:t>. Rapport attendu pour juin 2019. </a:t>
            </a:r>
          </a:p>
        </p:txBody>
      </p:sp>
    </p:spTree>
    <p:extLst>
      <p:ext uri="{BB962C8B-B14F-4D97-AF65-F5344CB8AC3E}">
        <p14:creationId xmlns:p14="http://schemas.microsoft.com/office/powerpoint/2010/main" val="1171362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34235" y="209550"/>
            <a:ext cx="6003366" cy="984885"/>
          </a:xfrm>
        </p:spPr>
        <p:txBody>
          <a:bodyPr/>
          <a:lstStyle/>
          <a:p>
            <a:r>
              <a:rPr lang="fr-FR" sz="3200" b="1" dirty="0">
                <a:latin typeface="Calibri" panose="020F0502020204030204" pitchFamily="34" charset="0"/>
                <a:ea typeface="Calibri" panose="020F0502020204030204" pitchFamily="34" charset="0"/>
              </a:rPr>
              <a:t>Loi relative à l’énergie et au climat</a:t>
            </a:r>
            <a:endParaRPr lang="fr-FR" sz="3200" dirty="0"/>
          </a:p>
        </p:txBody>
      </p:sp>
      <p:sp>
        <p:nvSpPr>
          <p:cNvPr id="3" name="Rectangle 2"/>
          <p:cNvSpPr/>
          <p:nvPr/>
        </p:nvSpPr>
        <p:spPr>
          <a:xfrm>
            <a:off x="95251" y="1485899"/>
            <a:ext cx="8753474" cy="5016758"/>
          </a:xfrm>
          <a:prstGeom prst="rect">
            <a:avLst/>
          </a:prstGeom>
        </p:spPr>
        <p:txBody>
          <a:bodyPr wrap="square">
            <a:spAutoFit/>
          </a:bodyPr>
          <a:lstStyle/>
          <a:p>
            <a:pPr marL="285750" indent="-285750">
              <a:spcAft>
                <a:spcPts val="0"/>
              </a:spcAft>
              <a:buFont typeface="Wingdings" panose="05000000000000000000" pitchFamily="2" charset="2"/>
              <a:buChar char="q"/>
            </a:pPr>
            <a:r>
              <a:rPr lang="fr-FR" dirty="0">
                <a:solidFill>
                  <a:srgbClr val="FF0000"/>
                </a:solidFill>
                <a:latin typeface="Calibri" panose="020F0502020204030204" pitchFamily="34" charset="0"/>
                <a:ea typeface="Calibri" panose="020F0502020204030204" pitchFamily="34" charset="0"/>
              </a:rPr>
              <a:t> </a:t>
            </a:r>
            <a:r>
              <a:rPr lang="fr-FR" b="1" dirty="0">
                <a:solidFill>
                  <a:srgbClr val="FF0000"/>
                </a:solidFill>
                <a:latin typeface="Calibri" panose="020F0502020204030204" pitchFamily="34" charset="0"/>
                <a:ea typeface="Times New Roman" panose="02020603050405020304" pitchFamily="18" charset="0"/>
              </a:rPr>
              <a:t>Article 1 </a:t>
            </a:r>
            <a:r>
              <a:rPr lang="fr-FR" b="1" dirty="0">
                <a:latin typeface="Calibri" panose="020F0502020204030204" pitchFamily="34" charset="0"/>
                <a:ea typeface="Times New Roman" panose="02020603050405020304" pitchFamily="18" charset="0"/>
              </a:rPr>
              <a:t>- </a:t>
            </a:r>
            <a:r>
              <a:rPr lang="fr-FR" b="1" dirty="0">
                <a:solidFill>
                  <a:srgbClr val="0070C0"/>
                </a:solidFill>
                <a:latin typeface="Calibri" panose="020F0502020204030204" pitchFamily="34" charset="0"/>
                <a:ea typeface="Times New Roman" panose="02020603050405020304" pitchFamily="18" charset="0"/>
              </a:rPr>
              <a:t>objectifs de la politique énergétique </a:t>
            </a:r>
            <a:r>
              <a:rPr lang="fr-FR" dirty="0">
                <a:latin typeface="Calibri" panose="020F0502020204030204" pitchFamily="34" charset="0"/>
                <a:ea typeface="Times New Roman" panose="02020603050405020304" pitchFamily="18" charset="0"/>
              </a:rPr>
              <a:t>(art. 100-1 code de l’énergie) </a:t>
            </a:r>
          </a:p>
          <a:p>
            <a:pPr lvl="0">
              <a:spcAft>
                <a:spcPts val="0"/>
              </a:spcAft>
            </a:pPr>
            <a:r>
              <a:rPr lang="fr-FR" dirty="0">
                <a:latin typeface="Calibri" panose="020F0502020204030204" pitchFamily="34" charset="0"/>
                <a:ea typeface="Times New Roman" panose="02020603050405020304" pitchFamily="18" charset="0"/>
              </a:rPr>
              <a:t>« </a:t>
            </a:r>
            <a:r>
              <a:rPr lang="fr-FR" i="1" dirty="0">
                <a:latin typeface="Calibri" panose="020F0502020204030204" pitchFamily="34" charset="0"/>
                <a:ea typeface="Times New Roman" panose="02020603050405020304" pitchFamily="18" charset="0"/>
              </a:rPr>
              <a:t>développer l’hydrogène bas-carbone et renouvelable et ses usages industriel, énergétique et pour la mobilité, avec la perspective d’atteindre environ 20 à 40 % des consommations totales d’hydrogène et d’hydrogène industriel à l’horizon 2030 ».</a:t>
            </a:r>
            <a:endParaRPr lang="fr-FR" dirty="0">
              <a:latin typeface="Calibri" panose="020F0502020204030204" pitchFamily="34" charset="0"/>
              <a:ea typeface="Calibri" panose="020F0502020204030204" pitchFamily="34" charset="0"/>
            </a:endParaRPr>
          </a:p>
          <a:p>
            <a:pPr marL="457200">
              <a:spcAft>
                <a:spcPts val="0"/>
              </a:spcAft>
            </a:pPr>
            <a:r>
              <a:rPr lang="fr-FR" dirty="0">
                <a:latin typeface="Calibri" panose="020F0502020204030204" pitchFamily="34" charset="0"/>
                <a:ea typeface="Calibri" panose="020F0502020204030204" pitchFamily="34" charset="0"/>
              </a:rPr>
              <a:t> </a:t>
            </a:r>
          </a:p>
          <a:p>
            <a:pPr marL="285750" lvl="0" indent="-285750">
              <a:spcAft>
                <a:spcPts val="0"/>
              </a:spcAft>
              <a:buFont typeface="Wingdings" panose="05000000000000000000" pitchFamily="2" charset="2"/>
              <a:buChar char="q"/>
            </a:pPr>
            <a:r>
              <a:rPr lang="fr-FR" b="1" dirty="0">
                <a:solidFill>
                  <a:srgbClr val="FF0000"/>
                </a:solidFill>
                <a:latin typeface="Calibri" panose="020F0502020204030204" pitchFamily="34" charset="0"/>
                <a:ea typeface="Times New Roman" panose="02020603050405020304" pitchFamily="18" charset="0"/>
              </a:rPr>
              <a:t>Article 49 </a:t>
            </a:r>
            <a:r>
              <a:rPr lang="fr-FR" b="1" dirty="0">
                <a:latin typeface="Calibri" panose="020F0502020204030204" pitchFamily="34" charset="0"/>
                <a:ea typeface="Times New Roman" panose="02020603050405020304" pitchFamily="18" charset="0"/>
              </a:rPr>
              <a:t> - </a:t>
            </a:r>
            <a:r>
              <a:rPr lang="fr-FR" b="1" dirty="0">
                <a:solidFill>
                  <a:srgbClr val="0070C0"/>
                </a:solidFill>
                <a:latin typeface="Calibri" panose="020F0502020204030204" pitchFamily="34" charset="0"/>
                <a:ea typeface="Times New Roman" panose="02020603050405020304" pitchFamily="18" charset="0"/>
              </a:rPr>
              <a:t>droit d’accès </a:t>
            </a:r>
            <a:r>
              <a:rPr lang="fr-FR" b="1" dirty="0">
                <a:latin typeface="Calibri" panose="020F0502020204030204" pitchFamily="34" charset="0"/>
                <a:ea typeface="Times New Roman" panose="02020603050405020304" pitchFamily="18" charset="0"/>
              </a:rPr>
              <a:t>des «</a:t>
            </a:r>
            <a:r>
              <a:rPr lang="fr-FR" dirty="0">
                <a:latin typeface="Calibri" panose="020F0502020204030204" pitchFamily="34" charset="0"/>
                <a:ea typeface="Times New Roman" panose="02020603050405020304" pitchFamily="18" charset="0"/>
              </a:rPr>
              <a:t> </a:t>
            </a:r>
            <a:r>
              <a:rPr lang="fr-FR" i="1" dirty="0">
                <a:latin typeface="Calibri" panose="020F0502020204030204" pitchFamily="34" charset="0"/>
                <a:ea typeface="Times New Roman" panose="02020603050405020304" pitchFamily="18" charset="0"/>
              </a:rPr>
              <a:t>gaz renouvelables</a:t>
            </a:r>
            <a:r>
              <a:rPr lang="fr-FR" b="1" i="1" dirty="0">
                <a:latin typeface="Calibri" panose="020F0502020204030204" pitchFamily="34" charset="0"/>
                <a:ea typeface="Times New Roman" panose="02020603050405020304" pitchFamily="18" charset="0"/>
              </a:rPr>
              <a:t>, d’hydrogène bas carbone </a:t>
            </a:r>
            <a:r>
              <a:rPr lang="fr-FR" i="1" dirty="0">
                <a:latin typeface="Calibri" panose="020F0502020204030204" pitchFamily="34" charset="0"/>
                <a:ea typeface="Times New Roman" panose="02020603050405020304" pitchFamily="18" charset="0"/>
              </a:rPr>
              <a:t>et de gaz de récupération </a:t>
            </a:r>
            <a:r>
              <a:rPr lang="fr-FR" dirty="0">
                <a:latin typeface="Calibri" panose="020F0502020204030204" pitchFamily="34" charset="0"/>
                <a:ea typeface="Times New Roman" panose="02020603050405020304" pitchFamily="18" charset="0"/>
              </a:rPr>
              <a:t>» </a:t>
            </a:r>
            <a:r>
              <a:rPr lang="fr-FR" b="1" dirty="0">
                <a:latin typeface="Calibri" panose="020F0502020204030204" pitchFamily="34" charset="0"/>
                <a:ea typeface="Times New Roman" panose="02020603050405020304" pitchFamily="18" charset="0"/>
              </a:rPr>
              <a:t>aux réseaux de gaz naturel </a:t>
            </a:r>
            <a:r>
              <a:rPr lang="fr-FR" dirty="0">
                <a:latin typeface="Calibri" panose="020F0502020204030204" pitchFamily="34" charset="0"/>
                <a:ea typeface="Times New Roman" panose="02020603050405020304" pitchFamily="18" charset="0"/>
              </a:rPr>
              <a:t>« </a:t>
            </a:r>
            <a:r>
              <a:rPr lang="fr-FR" i="1" dirty="0">
                <a:latin typeface="Calibri" panose="020F0502020204030204" pitchFamily="34" charset="0"/>
                <a:ea typeface="Times New Roman" panose="02020603050405020304" pitchFamily="18" charset="0"/>
              </a:rPr>
              <a:t>sous réserve de préserver le bon fonctionnement et le niveau de sécurité des infrastructures de gaz naturel</a:t>
            </a:r>
            <a:r>
              <a:rPr lang="fr-FR" dirty="0">
                <a:latin typeface="Calibri" panose="020F0502020204030204" pitchFamily="34" charset="0"/>
                <a:ea typeface="Times New Roman" panose="02020603050405020304" pitchFamily="18" charset="0"/>
              </a:rPr>
              <a:t> ».</a:t>
            </a:r>
            <a:endParaRPr lang="fr-FR" dirty="0">
              <a:latin typeface="Calibri" panose="020F0502020204030204" pitchFamily="34" charset="0"/>
              <a:ea typeface="Calibri" panose="020F0502020204030204" pitchFamily="34" charset="0"/>
            </a:endParaRPr>
          </a:p>
          <a:p>
            <a:pPr marL="457200">
              <a:spcAft>
                <a:spcPts val="0"/>
              </a:spcAft>
            </a:pPr>
            <a:r>
              <a:rPr lang="fr-FR" dirty="0">
                <a:latin typeface="Calibri" panose="020F0502020204030204" pitchFamily="34" charset="0"/>
                <a:ea typeface="Calibri" panose="020F0502020204030204" pitchFamily="34" charset="0"/>
              </a:rPr>
              <a:t> </a:t>
            </a:r>
          </a:p>
          <a:p>
            <a:pPr marL="285750" lvl="0" indent="-285750">
              <a:spcAft>
                <a:spcPts val="0"/>
              </a:spcAft>
              <a:buFont typeface="Wingdings" panose="05000000000000000000" pitchFamily="2" charset="2"/>
              <a:buChar char="q"/>
            </a:pPr>
            <a:r>
              <a:rPr lang="fr-FR" b="1" dirty="0">
                <a:solidFill>
                  <a:srgbClr val="FF0000"/>
                </a:solidFill>
                <a:latin typeface="Calibri" panose="020F0502020204030204" pitchFamily="34" charset="0"/>
                <a:ea typeface="Times New Roman" panose="02020603050405020304" pitchFamily="18" charset="0"/>
              </a:rPr>
              <a:t>Article 52 </a:t>
            </a:r>
            <a:r>
              <a:rPr lang="fr-FR" b="1" dirty="0">
                <a:latin typeface="Calibri" panose="020F0502020204030204" pitchFamily="34" charset="0"/>
                <a:ea typeface="Times New Roman" panose="02020603050405020304" pitchFamily="18" charset="0"/>
              </a:rPr>
              <a:t> - un cadre juridique pour l’hydrogène </a:t>
            </a:r>
            <a:r>
              <a:rPr lang="fr-FR" dirty="0">
                <a:latin typeface="Calibri" panose="020F0502020204030204" pitchFamily="34" charset="0"/>
                <a:ea typeface="Times New Roman" panose="02020603050405020304" pitchFamily="18" charset="0"/>
              </a:rPr>
              <a:t>avec :</a:t>
            </a:r>
            <a:endParaRPr lang="fr-FR" dirty="0">
              <a:latin typeface="Calibri" panose="020F0502020204030204" pitchFamily="34" charset="0"/>
              <a:ea typeface="Calibri" panose="020F0502020204030204" pitchFamily="34" charset="0"/>
            </a:endParaRPr>
          </a:p>
          <a:p>
            <a:pPr marL="285750" lvl="0" indent="-285750">
              <a:spcAft>
                <a:spcPts val="0"/>
              </a:spcAft>
              <a:buFont typeface="Arial" panose="020B0604020202020204" pitchFamily="34" charset="0"/>
              <a:buChar char="•"/>
            </a:pPr>
            <a:r>
              <a:rPr lang="fr-FR" dirty="0">
                <a:latin typeface="Calibri" panose="020F0502020204030204" pitchFamily="34" charset="0"/>
                <a:ea typeface="Times New Roman" panose="02020603050405020304" pitchFamily="18" charset="0"/>
              </a:rPr>
              <a:t>Une autorisation du Gouvernement à légiférer </a:t>
            </a:r>
            <a:r>
              <a:rPr lang="fr-FR" dirty="0">
                <a:solidFill>
                  <a:srgbClr val="0070C0"/>
                </a:solidFill>
                <a:latin typeface="Calibri" panose="020F0502020204030204" pitchFamily="34" charset="0"/>
                <a:ea typeface="Times New Roman" panose="02020603050405020304" pitchFamily="18" charset="0"/>
              </a:rPr>
              <a:t>par </a:t>
            </a:r>
            <a:r>
              <a:rPr lang="fr-FR" b="1" dirty="0">
                <a:solidFill>
                  <a:srgbClr val="0070C0"/>
                </a:solidFill>
                <a:latin typeface="Calibri" panose="020F0502020204030204" pitchFamily="34" charset="0"/>
                <a:ea typeface="Times New Roman" panose="02020603050405020304" pitchFamily="18" charset="0"/>
              </a:rPr>
              <a:t>ordonnance</a:t>
            </a:r>
            <a:r>
              <a:rPr lang="fr-FR" dirty="0">
                <a:solidFill>
                  <a:srgbClr val="0070C0"/>
                </a:solidFill>
                <a:latin typeface="Calibri" panose="020F0502020204030204" pitchFamily="34" charset="0"/>
                <a:ea typeface="Times New Roman" panose="02020603050405020304" pitchFamily="18" charset="0"/>
              </a:rPr>
              <a:t> </a:t>
            </a:r>
            <a:r>
              <a:rPr lang="fr-FR" dirty="0">
                <a:latin typeface="Calibri" panose="020F0502020204030204" pitchFamily="34" charset="0"/>
                <a:ea typeface="Times New Roman" panose="02020603050405020304" pitchFamily="18" charset="0"/>
              </a:rPr>
              <a:t>sur trois objets :</a:t>
            </a:r>
            <a:endParaRPr lang="fr-FR" dirty="0">
              <a:latin typeface="Calibri" panose="020F0502020204030204" pitchFamily="34" charset="0"/>
              <a:ea typeface="Calibri" panose="020F0502020204030204" pitchFamily="34" charset="0"/>
            </a:endParaRPr>
          </a:p>
          <a:p>
            <a:pPr marL="685800">
              <a:spcAft>
                <a:spcPts val="0"/>
              </a:spcAft>
            </a:pPr>
            <a:r>
              <a:rPr lang="fr-FR" dirty="0">
                <a:latin typeface="Calibri" panose="020F0502020204030204" pitchFamily="34" charset="0"/>
                <a:ea typeface="Times New Roman" panose="02020603050405020304" pitchFamily="18" charset="0"/>
              </a:rPr>
              <a:t> (1) « </a:t>
            </a:r>
            <a:r>
              <a:rPr lang="fr-FR" i="1" dirty="0">
                <a:latin typeface="Calibri" panose="020F0502020204030204" pitchFamily="34" charset="0"/>
                <a:ea typeface="Times New Roman" panose="02020603050405020304" pitchFamily="18" charset="0"/>
              </a:rPr>
              <a:t>définir la </a:t>
            </a:r>
            <a:r>
              <a:rPr lang="fr-FR" i="1" dirty="0">
                <a:highlight>
                  <a:srgbClr val="FFFF00"/>
                </a:highlight>
                <a:latin typeface="Calibri" panose="020F0502020204030204" pitchFamily="34" charset="0"/>
                <a:ea typeface="Times New Roman" panose="02020603050405020304" pitchFamily="18" charset="0"/>
              </a:rPr>
              <a:t>terminologie</a:t>
            </a:r>
            <a:r>
              <a:rPr lang="fr-FR" i="1" dirty="0">
                <a:latin typeface="Calibri" panose="020F0502020204030204" pitchFamily="34" charset="0"/>
                <a:ea typeface="Times New Roman" panose="02020603050405020304" pitchFamily="18" charset="0"/>
              </a:rPr>
              <a:t> des différents types d’hydrogène en fonction de la source d’énergie utilisée pour sa production</a:t>
            </a:r>
            <a:r>
              <a:rPr lang="fr-FR" dirty="0">
                <a:latin typeface="Calibri" panose="020F0502020204030204" pitchFamily="34" charset="0"/>
                <a:ea typeface="Times New Roman" panose="02020603050405020304" pitchFamily="18" charset="0"/>
              </a:rPr>
              <a:t> »; </a:t>
            </a:r>
            <a:endParaRPr lang="fr-FR" dirty="0">
              <a:latin typeface="Calibri" panose="020F0502020204030204" pitchFamily="34" charset="0"/>
              <a:ea typeface="Calibri" panose="020F0502020204030204" pitchFamily="34" charset="0"/>
            </a:endParaRPr>
          </a:p>
          <a:p>
            <a:pPr marL="685800">
              <a:spcAft>
                <a:spcPts val="0"/>
              </a:spcAft>
            </a:pPr>
            <a:r>
              <a:rPr lang="fr-FR" dirty="0">
                <a:latin typeface="Calibri" panose="020F0502020204030204" pitchFamily="34" charset="0"/>
                <a:ea typeface="Times New Roman" panose="02020603050405020304" pitchFamily="18" charset="0"/>
              </a:rPr>
              <a:t>(2) « </a:t>
            </a:r>
            <a:r>
              <a:rPr lang="fr-FR" i="1" dirty="0">
                <a:latin typeface="Calibri" panose="020F0502020204030204" pitchFamily="34" charset="0"/>
                <a:ea typeface="Times New Roman" panose="02020603050405020304" pitchFamily="18" charset="0"/>
              </a:rPr>
              <a:t>permettre la </a:t>
            </a:r>
            <a:r>
              <a:rPr lang="fr-FR" i="1" dirty="0">
                <a:highlight>
                  <a:srgbClr val="FFFF00"/>
                </a:highlight>
                <a:latin typeface="Calibri" panose="020F0502020204030204" pitchFamily="34" charset="0"/>
                <a:ea typeface="Times New Roman" panose="02020603050405020304" pitchFamily="18" charset="0"/>
              </a:rPr>
              <a:t>production, le transport, le stockage et la traçabilité de l’hydrogène</a:t>
            </a:r>
            <a:r>
              <a:rPr lang="fr-FR" dirty="0">
                <a:latin typeface="Calibri" panose="020F0502020204030204" pitchFamily="34" charset="0"/>
                <a:ea typeface="Times New Roman" panose="02020603050405020304" pitchFamily="18" charset="0"/>
              </a:rPr>
              <a:t> »; </a:t>
            </a:r>
          </a:p>
          <a:p>
            <a:pPr marL="685800">
              <a:spcAft>
                <a:spcPts val="0"/>
              </a:spcAft>
            </a:pPr>
            <a:r>
              <a:rPr lang="fr-FR" dirty="0">
                <a:latin typeface="Calibri" panose="020F0502020204030204" pitchFamily="34" charset="0"/>
                <a:ea typeface="Times New Roman" panose="02020603050405020304" pitchFamily="18" charset="0"/>
              </a:rPr>
              <a:t>(3) « </a:t>
            </a:r>
            <a:r>
              <a:rPr lang="fr-FR" i="1" dirty="0">
                <a:latin typeface="Calibri" panose="020F0502020204030204" pitchFamily="34" charset="0"/>
                <a:ea typeface="Times New Roman" panose="02020603050405020304" pitchFamily="18" charset="0"/>
              </a:rPr>
              <a:t>définir un </a:t>
            </a:r>
            <a:r>
              <a:rPr lang="fr-FR" i="1" dirty="0">
                <a:highlight>
                  <a:srgbClr val="FFFF00"/>
                </a:highlight>
                <a:latin typeface="Calibri" panose="020F0502020204030204" pitchFamily="34" charset="0"/>
                <a:ea typeface="Times New Roman" panose="02020603050405020304" pitchFamily="18" charset="0"/>
              </a:rPr>
              <a:t>cadre de soutien</a:t>
            </a:r>
            <a:r>
              <a:rPr lang="fr-FR" i="1" dirty="0">
                <a:latin typeface="Calibri" panose="020F0502020204030204" pitchFamily="34" charset="0"/>
                <a:ea typeface="Times New Roman" panose="02020603050405020304" pitchFamily="18" charset="0"/>
              </a:rPr>
              <a:t> applicable à l’hydrogène produit à partir d’énergie renouvelable ou par électrolyse de l’eau à l’aide d’électricité bas carbone </a:t>
            </a:r>
            <a:r>
              <a:rPr lang="fr-FR" dirty="0">
                <a:latin typeface="Calibri" panose="020F0502020204030204" pitchFamily="34" charset="0"/>
                <a:ea typeface="Times New Roman" panose="02020603050405020304" pitchFamily="18" charset="0"/>
              </a:rPr>
              <a:t>». </a:t>
            </a:r>
            <a:endParaRPr lang="fr-FR" dirty="0">
              <a:latin typeface="Calibri" panose="020F0502020204030204" pitchFamily="34" charset="0"/>
              <a:ea typeface="Calibri" panose="020F0502020204030204" pitchFamily="34" charset="0"/>
            </a:endParaRPr>
          </a:p>
          <a:p>
            <a:pPr marL="685800">
              <a:spcAft>
                <a:spcPts val="0"/>
              </a:spcAft>
            </a:pPr>
            <a:r>
              <a:rPr lang="fr-FR" dirty="0">
                <a:latin typeface="Calibri" panose="020F0502020204030204" pitchFamily="34" charset="0"/>
                <a:ea typeface="Times New Roman" panose="02020603050405020304" pitchFamily="18" charset="0"/>
              </a:rPr>
              <a:t> </a:t>
            </a:r>
            <a:endParaRPr lang="fr-FR" dirty="0">
              <a:latin typeface="Calibri" panose="020F0502020204030204" pitchFamily="34" charset="0"/>
              <a:ea typeface="Calibri" panose="020F0502020204030204" pitchFamily="34" charset="0"/>
            </a:endParaRPr>
          </a:p>
          <a:p>
            <a:pPr marL="285750" lvl="0" indent="-285750">
              <a:spcAft>
                <a:spcPts val="0"/>
              </a:spcAft>
              <a:buFont typeface="Arial" panose="020B0604020202020204" pitchFamily="34" charset="0"/>
              <a:buChar char="•"/>
            </a:pPr>
            <a:r>
              <a:rPr lang="fr-FR" dirty="0">
                <a:latin typeface="Calibri" panose="020F0502020204030204" pitchFamily="34" charset="0"/>
                <a:ea typeface="Times New Roman" panose="02020603050405020304" pitchFamily="18" charset="0"/>
              </a:rPr>
              <a:t>Un dispositif de </a:t>
            </a:r>
            <a:r>
              <a:rPr lang="fr-FR" b="1" dirty="0">
                <a:solidFill>
                  <a:srgbClr val="0070C0"/>
                </a:solidFill>
                <a:latin typeface="Calibri" panose="020F0502020204030204" pitchFamily="34" charset="0"/>
                <a:ea typeface="Times New Roman" panose="02020603050405020304" pitchFamily="18" charset="0"/>
              </a:rPr>
              <a:t>garanties d’origine </a:t>
            </a:r>
            <a:r>
              <a:rPr lang="fr-FR" dirty="0">
                <a:latin typeface="Calibri" panose="020F0502020204030204" pitchFamily="34" charset="0"/>
                <a:ea typeface="Times New Roman" panose="02020603050405020304" pitchFamily="18" charset="0"/>
              </a:rPr>
              <a:t>pour l’hydrogène renouvelable, à définir </a:t>
            </a:r>
            <a:r>
              <a:rPr lang="fr-FR" b="1" dirty="0">
                <a:latin typeface="Calibri" panose="020F0502020204030204" pitchFamily="34" charset="0"/>
                <a:ea typeface="Times New Roman" panose="02020603050405020304" pitchFamily="18" charset="0"/>
              </a:rPr>
              <a:t>par décret en Conseil d’</a:t>
            </a:r>
            <a:r>
              <a:rPr lang="fr-FR" b="1" dirty="0" err="1">
                <a:latin typeface="Calibri" panose="020F0502020204030204" pitchFamily="34" charset="0"/>
                <a:ea typeface="Times New Roman" panose="02020603050405020304" pitchFamily="18" charset="0"/>
              </a:rPr>
              <a:t>Etat</a:t>
            </a:r>
            <a:r>
              <a:rPr lang="fr-FR" dirty="0">
                <a:latin typeface="Calibri" panose="020F0502020204030204" pitchFamily="34" charset="0"/>
                <a:ea typeface="Times New Roman" panose="02020603050405020304" pitchFamily="18" charset="0"/>
              </a:rPr>
              <a:t>. L’hydrogène fait par ailleurs sa première entrée dans le code de l’énergie au travers d’un chapitre dédié dans le Livre gaz et d’un nouvel article L. 447-1 du code de l’énergie.</a:t>
            </a:r>
            <a:r>
              <a:rPr lang="fr-FR" dirty="0">
                <a:latin typeface="Calibri" panose="020F0502020204030204" pitchFamily="34" charset="0"/>
                <a:ea typeface="Calibri" panose="020F0502020204030204" pitchFamily="34" charset="0"/>
              </a:rPr>
              <a:t>  </a:t>
            </a:r>
            <a:endParaRPr lang="fr-FR" dirty="0">
              <a:effectLst/>
              <a:latin typeface="Calibri" panose="020F0502020204030204" pitchFamily="34" charset="0"/>
              <a:ea typeface="Calibri" panose="020F050202020403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734234" cy="1402977"/>
          </a:xfrm>
          <a:prstGeom prst="rect">
            <a:avLst/>
          </a:prstGeom>
        </p:spPr>
      </p:pic>
    </p:spTree>
    <p:extLst>
      <p:ext uri="{BB962C8B-B14F-4D97-AF65-F5344CB8AC3E}">
        <p14:creationId xmlns:p14="http://schemas.microsoft.com/office/powerpoint/2010/main" val="286460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98084" y="797909"/>
            <a:ext cx="5830379" cy="363818"/>
          </a:xfrm>
          <a:prstGeom prst="rect">
            <a:avLst/>
          </a:prstGeom>
          <a:noFill/>
        </p:spPr>
        <p:txBody>
          <a:bodyPr wrap="none" rtlCol="0">
            <a:spAutoFit/>
          </a:bodyPr>
          <a:lstStyle/>
          <a:p>
            <a:r>
              <a:rPr lang="fr-FR" sz="1764" b="1" dirty="0">
                <a:solidFill>
                  <a:srgbClr val="0070C0"/>
                </a:solidFill>
              </a:rPr>
              <a:t>MISE EN ŒUVRE DU PLAN NATIONAL HYDROGENE</a:t>
            </a:r>
          </a:p>
        </p:txBody>
      </p:sp>
      <p:pic>
        <p:nvPicPr>
          <p:cNvPr id="2" name="Image 1"/>
          <p:cNvPicPr>
            <a:picLocks noChangeAspect="1"/>
          </p:cNvPicPr>
          <p:nvPr/>
        </p:nvPicPr>
        <p:blipFill>
          <a:blip r:embed="rId2"/>
          <a:stretch>
            <a:fillRect/>
          </a:stretch>
        </p:blipFill>
        <p:spPr>
          <a:xfrm>
            <a:off x="76381" y="1225516"/>
            <a:ext cx="2396517" cy="3056014"/>
          </a:xfrm>
          <a:prstGeom prst="rect">
            <a:avLst/>
          </a:prstGeom>
        </p:spPr>
      </p:pic>
      <p:sp>
        <p:nvSpPr>
          <p:cNvPr id="3" name="ZoneTexte 2"/>
          <p:cNvSpPr txBox="1"/>
          <p:nvPr/>
        </p:nvSpPr>
        <p:spPr>
          <a:xfrm>
            <a:off x="-104823" y="3039112"/>
            <a:ext cx="3005815" cy="454227"/>
          </a:xfrm>
          <a:prstGeom prst="rect">
            <a:avLst/>
          </a:prstGeom>
          <a:noFill/>
        </p:spPr>
        <p:txBody>
          <a:bodyPr wrap="square" rtlCol="0">
            <a:spAutoFit/>
          </a:bodyPr>
          <a:lstStyle/>
          <a:p>
            <a:pPr algn="ctr"/>
            <a:r>
              <a:rPr lang="fr-FR" sz="1176" b="1" i="1" dirty="0"/>
              <a:t>Annonce du Plan National Hydrogène par Nicolas Hulot le </a:t>
            </a:r>
            <a:r>
              <a:rPr lang="fr-FR" sz="1176" b="1" i="1" dirty="0">
                <a:solidFill>
                  <a:srgbClr val="FF0000"/>
                </a:solidFill>
              </a:rPr>
              <a:t>1</a:t>
            </a:r>
            <a:r>
              <a:rPr lang="fr-FR" sz="1176" b="1" i="1" baseline="30000" dirty="0">
                <a:solidFill>
                  <a:srgbClr val="FF0000"/>
                </a:solidFill>
              </a:rPr>
              <a:t>er</a:t>
            </a:r>
            <a:r>
              <a:rPr lang="fr-FR" sz="1176" b="1" i="1" dirty="0">
                <a:solidFill>
                  <a:srgbClr val="FF0000"/>
                </a:solidFill>
              </a:rPr>
              <a:t> Juin 2018</a:t>
            </a:r>
          </a:p>
        </p:txBody>
      </p:sp>
      <p:sp>
        <p:nvSpPr>
          <p:cNvPr id="6" name="Flèche droite rayée 5"/>
          <p:cNvSpPr/>
          <p:nvPr/>
        </p:nvSpPr>
        <p:spPr>
          <a:xfrm>
            <a:off x="2670583" y="1812615"/>
            <a:ext cx="1120180" cy="466742"/>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176"/>
          </a:p>
        </p:txBody>
      </p:sp>
      <p:sp>
        <p:nvSpPr>
          <p:cNvPr id="7" name="Flèche droite rayée 6"/>
          <p:cNvSpPr/>
          <p:nvPr/>
        </p:nvSpPr>
        <p:spPr>
          <a:xfrm>
            <a:off x="2670583" y="2515185"/>
            <a:ext cx="1120180" cy="466742"/>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176"/>
          </a:p>
        </p:txBody>
      </p:sp>
      <p:sp>
        <p:nvSpPr>
          <p:cNvPr id="8" name="Flèche droite rayée 7"/>
          <p:cNvSpPr/>
          <p:nvPr/>
        </p:nvSpPr>
        <p:spPr>
          <a:xfrm>
            <a:off x="2676857" y="4234850"/>
            <a:ext cx="1120180" cy="466742"/>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176"/>
          </a:p>
        </p:txBody>
      </p:sp>
      <p:sp>
        <p:nvSpPr>
          <p:cNvPr id="10" name="Rectangle à coins arrondis 9"/>
          <p:cNvSpPr/>
          <p:nvPr/>
        </p:nvSpPr>
        <p:spPr>
          <a:xfrm>
            <a:off x="3859337" y="1438567"/>
            <a:ext cx="2046970" cy="1076618"/>
          </a:xfrm>
          <a:prstGeom prst="round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fr-FR" sz="1176" dirty="0"/>
              <a:t>Appels à Projets</a:t>
            </a:r>
          </a:p>
        </p:txBody>
      </p:sp>
      <p:sp>
        <p:nvSpPr>
          <p:cNvPr id="11" name="Rectangle à coins arrondis 10"/>
          <p:cNvSpPr/>
          <p:nvPr/>
        </p:nvSpPr>
        <p:spPr>
          <a:xfrm>
            <a:off x="3843486" y="2618664"/>
            <a:ext cx="2078673" cy="1076618"/>
          </a:xfrm>
          <a:prstGeom prst="round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176" dirty="0"/>
              <a:t>Mise en place de la démarche ECV pour faciliter la mise en œuvre du Plan</a:t>
            </a:r>
          </a:p>
          <a:p>
            <a:pPr algn="ctr"/>
            <a:endParaRPr lang="fr-FR" sz="1176" dirty="0"/>
          </a:p>
        </p:txBody>
      </p:sp>
      <p:sp>
        <p:nvSpPr>
          <p:cNvPr id="12" name="Rectangle à coins arrondis 11"/>
          <p:cNvSpPr/>
          <p:nvPr/>
        </p:nvSpPr>
        <p:spPr>
          <a:xfrm>
            <a:off x="3843486" y="3898011"/>
            <a:ext cx="2078673" cy="1140419"/>
          </a:xfrm>
          <a:prstGeom prst="round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176" dirty="0"/>
              <a:t>Intégration de l’Hydrogène aux différents Comités Stratégiques de Filière concernés </a:t>
            </a:r>
          </a:p>
        </p:txBody>
      </p:sp>
      <p:pic>
        <p:nvPicPr>
          <p:cNvPr id="4" name="Image 3"/>
          <p:cNvPicPr>
            <a:picLocks noChangeAspect="1"/>
          </p:cNvPicPr>
          <p:nvPr/>
        </p:nvPicPr>
        <p:blipFill>
          <a:blip r:embed="rId3"/>
          <a:stretch>
            <a:fillRect/>
          </a:stretch>
        </p:blipFill>
        <p:spPr>
          <a:xfrm>
            <a:off x="199111" y="3528410"/>
            <a:ext cx="2293810" cy="1412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ZoneTexte 12"/>
          <p:cNvSpPr txBox="1"/>
          <p:nvPr/>
        </p:nvSpPr>
        <p:spPr>
          <a:xfrm>
            <a:off x="-145862" y="5025910"/>
            <a:ext cx="3087892" cy="635174"/>
          </a:xfrm>
          <a:prstGeom prst="rect">
            <a:avLst/>
          </a:prstGeom>
          <a:noFill/>
        </p:spPr>
        <p:txBody>
          <a:bodyPr wrap="square" rtlCol="0">
            <a:spAutoFit/>
          </a:bodyPr>
          <a:lstStyle/>
          <a:p>
            <a:pPr algn="ctr"/>
            <a:r>
              <a:rPr lang="fr-FR" sz="1176" b="1" i="1" dirty="0"/>
              <a:t>Lancement du Comité Stratégique de Filière « Nouveaux systèmes énergétiques » le </a:t>
            </a:r>
            <a:r>
              <a:rPr lang="fr-FR" sz="1176" b="1" i="1" dirty="0">
                <a:solidFill>
                  <a:srgbClr val="FF0000"/>
                </a:solidFill>
              </a:rPr>
              <a:t>28 mai 2018</a:t>
            </a:r>
          </a:p>
        </p:txBody>
      </p:sp>
      <p:pic>
        <p:nvPicPr>
          <p:cNvPr id="14" name="Image 13"/>
          <p:cNvPicPr>
            <a:picLocks noChangeAspect="1"/>
          </p:cNvPicPr>
          <p:nvPr/>
        </p:nvPicPr>
        <p:blipFill>
          <a:blip r:embed="rId4"/>
          <a:stretch>
            <a:fillRect/>
          </a:stretch>
        </p:blipFill>
        <p:spPr>
          <a:xfrm>
            <a:off x="5995503" y="2443216"/>
            <a:ext cx="2863568" cy="1667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ZoneTexte 26"/>
          <p:cNvSpPr txBox="1"/>
          <p:nvPr/>
        </p:nvSpPr>
        <p:spPr>
          <a:xfrm>
            <a:off x="5890456" y="4698517"/>
            <a:ext cx="3087892" cy="816121"/>
          </a:xfrm>
          <a:prstGeom prst="rect">
            <a:avLst/>
          </a:prstGeom>
          <a:noFill/>
        </p:spPr>
        <p:txBody>
          <a:bodyPr wrap="square" rtlCol="0">
            <a:spAutoFit/>
          </a:bodyPr>
          <a:lstStyle/>
          <a:p>
            <a:pPr algn="ctr"/>
            <a:r>
              <a:rPr lang="fr-FR" sz="1176" b="1" i="1" dirty="0"/>
              <a:t>Signature du Contrat Stratégique de Filière « Nouveaux systèmes énergétiques » </a:t>
            </a:r>
            <a:r>
              <a:rPr lang="fr-FR" sz="1176" b="1" i="1"/>
              <a:t>et de </a:t>
            </a:r>
            <a:r>
              <a:rPr lang="fr-FR" sz="1176" b="1" i="1" dirty="0"/>
              <a:t>2 </a:t>
            </a:r>
            <a:r>
              <a:rPr lang="fr-FR" sz="1176" b="1" i="1" dirty="0" err="1"/>
              <a:t>ECVs</a:t>
            </a:r>
            <a:r>
              <a:rPr lang="fr-FR" sz="1176" b="1" i="1" dirty="0"/>
              <a:t> Production décarbonée et Mobilité le </a:t>
            </a:r>
            <a:r>
              <a:rPr lang="fr-FR" sz="1176" b="1" i="1" dirty="0">
                <a:solidFill>
                  <a:srgbClr val="FF0000"/>
                </a:solidFill>
              </a:rPr>
              <a:t>29 mai 2019</a:t>
            </a:r>
          </a:p>
        </p:txBody>
      </p:sp>
      <p:pic>
        <p:nvPicPr>
          <p:cNvPr id="28" name="Image 27"/>
          <p:cNvPicPr>
            <a:picLocks noChangeAspect="1"/>
          </p:cNvPicPr>
          <p:nvPr/>
        </p:nvPicPr>
        <p:blipFill>
          <a:blip r:embed="rId5"/>
          <a:stretch>
            <a:fillRect/>
          </a:stretch>
        </p:blipFill>
        <p:spPr>
          <a:xfrm>
            <a:off x="76381" y="0"/>
            <a:ext cx="1321703" cy="460503"/>
          </a:xfrm>
          <a:prstGeom prst="rect">
            <a:avLst/>
          </a:prstGeom>
        </p:spPr>
      </p:pic>
      <p:pic>
        <p:nvPicPr>
          <p:cNvPr id="29" name="Image 28"/>
          <p:cNvPicPr>
            <a:picLocks noChangeAspect="1"/>
          </p:cNvPicPr>
          <p:nvPr/>
        </p:nvPicPr>
        <p:blipFill>
          <a:blip r:embed="rId6"/>
          <a:stretch>
            <a:fillRect/>
          </a:stretch>
        </p:blipFill>
        <p:spPr>
          <a:xfrm>
            <a:off x="8234428" y="140434"/>
            <a:ext cx="624643" cy="522660"/>
          </a:xfrm>
          <a:prstGeom prst="rect">
            <a:avLst/>
          </a:prstGeom>
        </p:spPr>
      </p:pic>
      <p:pic>
        <p:nvPicPr>
          <p:cNvPr id="31" name="Image 30"/>
          <p:cNvPicPr>
            <a:picLocks noChangeAspect="1"/>
          </p:cNvPicPr>
          <p:nvPr/>
        </p:nvPicPr>
        <p:blipFill>
          <a:blip r:embed="rId7"/>
          <a:stretch>
            <a:fillRect/>
          </a:stretch>
        </p:blipFill>
        <p:spPr>
          <a:xfrm>
            <a:off x="3960213" y="3255802"/>
            <a:ext cx="494654" cy="426269"/>
          </a:xfrm>
          <a:prstGeom prst="ellipse">
            <a:avLst/>
          </a:prstGeom>
        </p:spPr>
      </p:pic>
      <p:pic>
        <p:nvPicPr>
          <p:cNvPr id="15" name="Image 14"/>
          <p:cNvPicPr>
            <a:picLocks noChangeAspect="1"/>
          </p:cNvPicPr>
          <p:nvPr/>
        </p:nvPicPr>
        <p:blipFill>
          <a:blip r:embed="rId8"/>
          <a:stretch>
            <a:fillRect/>
          </a:stretch>
        </p:blipFill>
        <p:spPr>
          <a:xfrm>
            <a:off x="5103414" y="1672327"/>
            <a:ext cx="693111" cy="609098"/>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2241" y="93566"/>
            <a:ext cx="1929540" cy="790529"/>
          </a:xfrm>
          <a:prstGeom prst="rect">
            <a:avLst/>
          </a:prstGeom>
        </p:spPr>
      </p:pic>
    </p:spTree>
    <p:extLst>
      <p:ext uri="{BB962C8B-B14F-4D97-AF65-F5344CB8AC3E}">
        <p14:creationId xmlns:p14="http://schemas.microsoft.com/office/powerpoint/2010/main" val="2895388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texte 2"/>
          <p:cNvSpPr>
            <a:spLocks noGrp="1"/>
          </p:cNvSpPr>
          <p:nvPr>
            <p:ph type="body" idx="1"/>
          </p:nvPr>
        </p:nvSpPr>
        <p:spPr/>
        <p:txBody>
          <a:bodyPr/>
          <a:lstStyle/>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835" y="-708212"/>
            <a:ext cx="6929717" cy="93143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3" y="0"/>
            <a:ext cx="3078389" cy="1479177"/>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078389" cy="1657350"/>
          </a:xfrm>
          <a:prstGeom prst="rect">
            <a:avLst/>
          </a:prstGeom>
        </p:spPr>
      </p:pic>
    </p:spTree>
    <p:extLst>
      <p:ext uri="{BB962C8B-B14F-4D97-AF65-F5344CB8AC3E}">
        <p14:creationId xmlns:p14="http://schemas.microsoft.com/office/powerpoint/2010/main" val="8791158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998" y="1829797"/>
            <a:ext cx="2767204" cy="37491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9" name="Connecteur droit 8"/>
          <p:cNvCxnSpPr/>
          <p:nvPr/>
        </p:nvCxnSpPr>
        <p:spPr>
          <a:xfrm>
            <a:off x="2834530" y="2206519"/>
            <a:ext cx="997232" cy="6112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0" y="2985279"/>
            <a:ext cx="2273412" cy="1604009"/>
          </a:xfrm>
          <a:prstGeom prst="rect">
            <a:avLst/>
          </a:prstGeom>
          <a:ln>
            <a:noFill/>
          </a:ln>
          <a:effectLst>
            <a:outerShdw blurRad="292100" dist="139700" dir="2700000" algn="tl" rotWithShape="0">
              <a:srgbClr val="333333">
                <a:alpha val="65000"/>
              </a:srgbClr>
            </a:outerShdw>
          </a:effectLst>
        </p:spPr>
      </p:pic>
      <p:pic>
        <p:nvPicPr>
          <p:cNvPr id="34" name="Imag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845" y="753031"/>
            <a:ext cx="3091479" cy="1655298"/>
          </a:xfrm>
          <a:prstGeom prst="rect">
            <a:avLst/>
          </a:prstGeom>
          <a:ln>
            <a:noFill/>
          </a:ln>
          <a:effectLst>
            <a:outerShdw blurRad="190500" algn="tl" rotWithShape="0">
              <a:srgbClr val="000000">
                <a:alpha val="70000"/>
              </a:srgbClr>
            </a:outerShdw>
          </a:effectLst>
        </p:spPr>
      </p:pic>
      <p:cxnSp>
        <p:nvCxnSpPr>
          <p:cNvPr id="41" name="Connecteur droit 40"/>
          <p:cNvCxnSpPr>
            <a:endCxn id="34" idx="1"/>
          </p:cNvCxnSpPr>
          <p:nvPr/>
        </p:nvCxnSpPr>
        <p:spPr>
          <a:xfrm flipV="1">
            <a:off x="4926548" y="1580680"/>
            <a:ext cx="729297" cy="100022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flipV="1">
            <a:off x="4330345" y="4312025"/>
            <a:ext cx="1747726" cy="128192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5242443" y="3910183"/>
            <a:ext cx="972934" cy="299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371" y="1270245"/>
            <a:ext cx="2514756" cy="1689514"/>
          </a:xfrm>
          <a:prstGeom prst="rect">
            <a:avLst/>
          </a:prstGeom>
          <a:ln>
            <a:noFill/>
          </a:ln>
          <a:effectLst>
            <a:outerShdw blurRad="190500" algn="tl" rotWithShape="0">
              <a:srgbClr val="000000">
                <a:alpha val="70000"/>
              </a:srgbClr>
            </a:outerShdw>
          </a:effectLst>
        </p:spPr>
      </p:pic>
      <p:cxnSp>
        <p:nvCxnSpPr>
          <p:cNvPr id="20" name="Connecteur droit 19"/>
          <p:cNvCxnSpPr/>
          <p:nvPr/>
        </p:nvCxnSpPr>
        <p:spPr>
          <a:xfrm flipH="1">
            <a:off x="2681503" y="4712235"/>
            <a:ext cx="3691" cy="13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p:cNvCxnSpPr>
            <a:stCxn id="12" idx="3"/>
          </p:cNvCxnSpPr>
          <p:nvPr/>
        </p:nvCxnSpPr>
        <p:spPr>
          <a:xfrm flipV="1">
            <a:off x="2351232" y="3203066"/>
            <a:ext cx="1440094" cy="58421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a:stCxn id="47" idx="3"/>
          </p:cNvCxnSpPr>
          <p:nvPr/>
        </p:nvCxnSpPr>
        <p:spPr>
          <a:xfrm flipV="1">
            <a:off x="3603399" y="4440880"/>
            <a:ext cx="331234" cy="97108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7" name="Imag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5377" y="2159517"/>
            <a:ext cx="2536351" cy="1458603"/>
          </a:xfrm>
          <a:prstGeom prst="rect">
            <a:avLst/>
          </a:prstGeom>
          <a:ln>
            <a:noFill/>
          </a:ln>
          <a:effectLst>
            <a:outerShdw blurRad="292100" dist="139700" dir="2700000" algn="tl" rotWithShape="0">
              <a:srgbClr val="333333">
                <a:alpha val="65000"/>
              </a:srgbClr>
            </a:outerShdw>
          </a:effectLst>
        </p:spPr>
      </p:pic>
      <p:cxnSp>
        <p:nvCxnSpPr>
          <p:cNvPr id="33" name="Connecteur droit 32"/>
          <p:cNvCxnSpPr/>
          <p:nvPr/>
        </p:nvCxnSpPr>
        <p:spPr>
          <a:xfrm flipV="1">
            <a:off x="4773078" y="2895117"/>
            <a:ext cx="2081168" cy="224456"/>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7" name="Imag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5878" y="4559329"/>
            <a:ext cx="2877521" cy="1705269"/>
          </a:xfrm>
          <a:prstGeom prst="rect">
            <a:avLst/>
          </a:prstGeom>
          <a:ln>
            <a:noFill/>
          </a:ln>
          <a:effectLst>
            <a:outerShdw blurRad="292100" dist="139700" dir="2700000" algn="tl" rotWithShape="0">
              <a:srgbClr val="333333">
                <a:alpha val="65000"/>
              </a:srgbClr>
            </a:outerShdw>
          </a:effectLst>
        </p:spPr>
      </p:pic>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6153" y="3449875"/>
            <a:ext cx="2718097" cy="1615834"/>
          </a:xfrm>
          <a:prstGeom prst="rect">
            <a:avLst/>
          </a:prstGeom>
          <a:ln>
            <a:noFill/>
          </a:ln>
          <a:effectLst>
            <a:outerShdw blurRad="292100" dist="139700" dir="2700000" algn="tl" rotWithShape="0">
              <a:srgbClr val="333333">
                <a:alpha val="65000"/>
              </a:srgbClr>
            </a:outerShdw>
          </a:effectLst>
        </p:spPr>
      </p:pic>
      <p:pic>
        <p:nvPicPr>
          <p:cNvPr id="29" name="Imag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0481" y="5065709"/>
            <a:ext cx="2619650" cy="1686792"/>
          </a:xfrm>
          <a:prstGeom prst="rect">
            <a:avLst/>
          </a:prstGeom>
          <a:ln>
            <a:noFill/>
          </a:ln>
          <a:effectLst>
            <a:outerShdw blurRad="292100" dist="139700" dir="2700000" algn="tl" rotWithShape="0">
              <a:srgbClr val="333333">
                <a:alpha val="65000"/>
              </a:srgbClr>
            </a:outerShdw>
          </a:effectLst>
        </p:spPr>
      </p:pic>
      <p:sp>
        <p:nvSpPr>
          <p:cNvPr id="21" name="Titre 1"/>
          <p:cNvSpPr txBox="1">
            <a:spLocks/>
          </p:cNvSpPr>
          <p:nvPr/>
        </p:nvSpPr>
        <p:spPr>
          <a:xfrm>
            <a:off x="1502071" y="99435"/>
            <a:ext cx="6721078" cy="861305"/>
          </a:xfrm>
          <a:prstGeom prst="rect">
            <a:avLst/>
          </a:prstGeom>
        </p:spPr>
        <p:txBody>
          <a:bodyPr vert="horz" lIns="67211" tIns="33605" rIns="67211" bIns="33605"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402572"/>
            <a:r>
              <a:rPr lang="fr-FR" sz="3600" b="1" dirty="0">
                <a:solidFill>
                  <a:srgbClr val="00648C"/>
                </a:solidFill>
                <a:latin typeface="Arial" panose="020B0604020202020204" pitchFamily="34" charset="0"/>
                <a:cs typeface="Arial" panose="020B0604020202020204" pitchFamily="34" charset="0"/>
              </a:rPr>
              <a:t>L’hydrogène au service d’une mobilité </a:t>
            </a:r>
            <a:r>
              <a:rPr lang="fr-FR" sz="3600" b="1" dirty="0" err="1">
                <a:solidFill>
                  <a:srgbClr val="00648C"/>
                </a:solidFill>
                <a:latin typeface="Arial" panose="020B0604020202020204" pitchFamily="34" charset="0"/>
                <a:cs typeface="Arial" panose="020B0604020202020204" pitchFamily="34" charset="0"/>
              </a:rPr>
              <a:t>décarbonée</a:t>
            </a:r>
            <a:endParaRPr lang="fr-FR" sz="3600" b="1" dirty="0">
              <a:solidFill>
                <a:srgbClr val="00648C"/>
              </a:solidFill>
              <a:latin typeface="Arial" panose="020B0604020202020204" pitchFamily="34" charset="0"/>
              <a:cs typeface="Arial" panose="020B0604020202020204" pitchFamily="34" charset="0"/>
            </a:endParaRPr>
          </a:p>
        </p:txBody>
      </p:sp>
      <p:pic>
        <p:nvPicPr>
          <p:cNvPr id="26" name="Picture 2" descr="afhypac_logo_RVB_standard_2014-08-0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198"/>
            <a:ext cx="1270047" cy="127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039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61925" y="781919"/>
            <a:ext cx="8723313" cy="593955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619250" cy="843906"/>
          </a:xfrm>
          <a:prstGeom prst="rect">
            <a:avLst/>
          </a:prstGeom>
        </p:spPr>
      </p:pic>
    </p:spTree>
    <p:extLst>
      <p:ext uri="{BB962C8B-B14F-4D97-AF65-F5344CB8AC3E}">
        <p14:creationId xmlns:p14="http://schemas.microsoft.com/office/powerpoint/2010/main" val="122418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p:cNvSpPr>
          <p:nvPr>
            <p:ph type="title"/>
          </p:nvPr>
        </p:nvSpPr>
        <p:spPr>
          <a:xfrm>
            <a:off x="1314450" y="46183"/>
            <a:ext cx="7210707" cy="430067"/>
          </a:xfrm>
          <a:prstGeom prst="rect">
            <a:avLst/>
          </a:prstGeom>
        </p:spPr>
        <p:txBody>
          <a:bodyPr>
            <a:normAutofit/>
          </a:bodyPr>
          <a:lstStyle/>
          <a:p>
            <a:pPr lvl="0" algn="ctr">
              <a:defRPr sz="1800" cap="none">
                <a:solidFill>
                  <a:srgbClr val="000000"/>
                </a:solidFill>
              </a:defRPr>
            </a:pPr>
            <a:r>
              <a:rPr lang="fr-FR" sz="2791" b="1" cap="all" dirty="0">
                <a:solidFill>
                  <a:srgbClr val="0070C0"/>
                </a:solidFill>
                <a:latin typeface="Arial" panose="020B0604020202020204" pitchFamily="34" charset="0"/>
                <a:cs typeface="Arial" panose="020B0604020202020204" pitchFamily="34" charset="0"/>
              </a:rPr>
              <a:t>          MEMBRES de l’</a:t>
            </a:r>
            <a:r>
              <a:rPr sz="2791" b="1" cap="all" dirty="0">
                <a:solidFill>
                  <a:srgbClr val="0070C0"/>
                </a:solidFill>
                <a:latin typeface="Arial" panose="020B0604020202020204" pitchFamily="34" charset="0"/>
                <a:cs typeface="Arial" panose="020B0604020202020204" pitchFamily="34" charset="0"/>
              </a:rPr>
              <a:t>AFHYPAC</a:t>
            </a:r>
            <a:r>
              <a:rPr lang="fr-FR" sz="2791" b="1" cap="all" dirty="0">
                <a:solidFill>
                  <a:srgbClr val="0070C0"/>
                </a:solidFill>
                <a:latin typeface="Arial" panose="020B0604020202020204" pitchFamily="34" charset="0"/>
                <a:cs typeface="Arial" panose="020B0604020202020204" pitchFamily="34" charset="0"/>
              </a:rPr>
              <a:t>   </a:t>
            </a:r>
            <a:r>
              <a:rPr lang="fr-FR" sz="956" b="1" cap="all" dirty="0">
                <a:solidFill>
                  <a:srgbClr val="0070C0"/>
                </a:solidFill>
                <a:latin typeface="Arial" panose="020B0604020202020204" pitchFamily="34" charset="0"/>
                <a:cs typeface="Arial" panose="020B0604020202020204" pitchFamily="34" charset="0"/>
              </a:rPr>
              <a:t> juillet 2019</a:t>
            </a:r>
            <a:endParaRPr sz="956" b="1" cap="all" dirty="0">
              <a:solidFill>
                <a:srgbClr val="0070C0"/>
              </a:solidFill>
              <a:latin typeface="Arial" panose="020B0604020202020204" pitchFamily="34" charset="0"/>
              <a:cs typeface="Arial" panose="020B0604020202020204" pitchFamily="34" charset="0"/>
            </a:endParaRPr>
          </a:p>
        </p:txBody>
      </p:sp>
      <p:sp>
        <p:nvSpPr>
          <p:cNvPr id="743" name="Shape 743"/>
          <p:cNvSpPr/>
          <p:nvPr/>
        </p:nvSpPr>
        <p:spPr>
          <a:xfrm>
            <a:off x="2158894" y="476250"/>
            <a:ext cx="2959643" cy="6245225"/>
          </a:xfrm>
          <a:prstGeom prst="roundRect">
            <a:avLst>
              <a:gd name="adj" fmla="val 7772"/>
            </a:avLst>
          </a:prstGeom>
          <a:solidFill>
            <a:srgbClr val="7888A0"/>
          </a:solidFill>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solidFill>
                  <a:srgbClr val="000000"/>
                </a:solidFill>
              </a:defRPr>
            </a:pPr>
            <a:endParaRPr lang="fr-FR" sz="878" b="1" u="sng" dirty="0">
              <a:solidFill>
                <a:srgbClr val="FFFFFF"/>
              </a:solidFill>
            </a:endParaRPr>
          </a:p>
          <a:p>
            <a:pPr lvl="0">
              <a:defRPr sz="1800">
                <a:solidFill>
                  <a:srgbClr val="000000"/>
                </a:solidFill>
              </a:defRPr>
            </a:pPr>
            <a:endParaRPr lang="fr-FR" sz="878" b="1" u="sng" dirty="0">
              <a:solidFill>
                <a:srgbClr val="FFC000"/>
              </a:solidFill>
            </a:endParaRPr>
          </a:p>
          <a:p>
            <a:pPr lvl="0">
              <a:defRPr sz="1800">
                <a:solidFill>
                  <a:srgbClr val="000000"/>
                </a:solidFill>
              </a:defRPr>
            </a:pPr>
            <a:endParaRPr lang="fr-FR" sz="878" b="1" u="sng" dirty="0">
              <a:solidFill>
                <a:srgbClr val="FFC000"/>
              </a:solidFill>
            </a:endParaRPr>
          </a:p>
          <a:p>
            <a:pPr lvl="0">
              <a:defRPr sz="1800">
                <a:solidFill>
                  <a:srgbClr val="000000"/>
                </a:solidFill>
              </a:defRPr>
            </a:pPr>
            <a:endParaRPr lang="fr-FR" sz="1100" b="1" u="sng" dirty="0">
              <a:solidFill>
                <a:srgbClr val="FFC000"/>
              </a:solidFill>
            </a:endParaRPr>
          </a:p>
          <a:p>
            <a:pPr lvl="0">
              <a:defRPr sz="1800">
                <a:solidFill>
                  <a:srgbClr val="000000"/>
                </a:solidFill>
              </a:defRPr>
            </a:pPr>
            <a:r>
              <a:rPr lang="fr-FR" sz="1100" b="1" u="sng" dirty="0">
                <a:solidFill>
                  <a:srgbClr val="FFC000"/>
                </a:solidFill>
              </a:rPr>
              <a:t>PM</a:t>
            </a:r>
            <a:r>
              <a:rPr sz="1100" b="1" u="sng" dirty="0">
                <a:solidFill>
                  <a:srgbClr val="FFC000"/>
                </a:solidFill>
              </a:rPr>
              <a:t>E</a:t>
            </a:r>
            <a:r>
              <a:rPr lang="fr-FR" sz="1100" b="1" u="sng" dirty="0">
                <a:solidFill>
                  <a:srgbClr val="FFC000"/>
                </a:solidFill>
              </a:rPr>
              <a:t>, PMI</a:t>
            </a:r>
            <a:r>
              <a:rPr sz="1100" b="1" u="sng" dirty="0">
                <a:solidFill>
                  <a:srgbClr val="FFC000"/>
                </a:solidFill>
              </a:rPr>
              <a:t> </a:t>
            </a:r>
            <a:r>
              <a:rPr lang="fr-FR" sz="1100" b="1" u="sng" dirty="0">
                <a:solidFill>
                  <a:srgbClr val="FFC000"/>
                </a:solidFill>
              </a:rPr>
              <a:t>et Start up</a:t>
            </a:r>
          </a:p>
          <a:p>
            <a:pPr lvl="0">
              <a:defRPr sz="1800">
                <a:solidFill>
                  <a:srgbClr val="000000"/>
                </a:solidFill>
              </a:defRPr>
            </a:pPr>
            <a:endParaRPr lang="fr-FR" sz="1100" b="1" u="sng" dirty="0">
              <a:solidFill>
                <a:srgbClr val="FFC000"/>
              </a:solidFill>
            </a:endParaRPr>
          </a:p>
          <a:p>
            <a:pPr lvl="0">
              <a:defRPr sz="1800">
                <a:solidFill>
                  <a:srgbClr val="000000"/>
                </a:solidFill>
              </a:defRPr>
            </a:pPr>
            <a:r>
              <a:rPr lang="fr-FR" sz="1100" b="1" dirty="0">
                <a:solidFill>
                  <a:srgbClr val="FFFFFF"/>
                </a:solidFill>
              </a:rPr>
              <a:t>AD-VENTA, 2BEGAS H2</a:t>
            </a:r>
          </a:p>
          <a:p>
            <a:pPr lvl="0">
              <a:defRPr sz="1800">
                <a:solidFill>
                  <a:srgbClr val="000000"/>
                </a:solidFill>
              </a:defRPr>
            </a:pPr>
            <a:r>
              <a:rPr lang="fr-FR" sz="1100" b="1" dirty="0">
                <a:solidFill>
                  <a:srgbClr val="FFFFFF"/>
                </a:solidFill>
              </a:rPr>
              <a:t>AAQIUS, </a:t>
            </a:r>
            <a:r>
              <a:rPr lang="fr-FR" sz="1100" b="1" dirty="0" err="1">
                <a:solidFill>
                  <a:srgbClr val="FFFFFF"/>
                </a:solidFill>
              </a:rPr>
              <a:t>Actys</a:t>
            </a:r>
            <a:r>
              <a:rPr lang="fr-FR" sz="1100" b="1" dirty="0">
                <a:solidFill>
                  <a:srgbClr val="FFFFFF"/>
                </a:solidFill>
              </a:rPr>
              <a:t>-BEE</a:t>
            </a:r>
          </a:p>
          <a:p>
            <a:pPr lvl="0">
              <a:defRPr sz="1800">
                <a:solidFill>
                  <a:srgbClr val="000000"/>
                </a:solidFill>
              </a:defRPr>
            </a:pPr>
            <a:r>
              <a:rPr lang="fr-FR" sz="1100" b="1" dirty="0" err="1">
                <a:solidFill>
                  <a:srgbClr val="FFFFFF"/>
                </a:solidFill>
              </a:rPr>
              <a:t>Alca</a:t>
            </a:r>
            <a:r>
              <a:rPr lang="fr-FR" sz="1100" b="1" dirty="0">
                <a:solidFill>
                  <a:srgbClr val="FFFFFF"/>
                </a:solidFill>
              </a:rPr>
              <a:t> </a:t>
            </a:r>
            <a:r>
              <a:rPr lang="fr-FR" sz="1100" b="1" dirty="0" err="1">
                <a:solidFill>
                  <a:srgbClr val="FFFFFF"/>
                </a:solidFill>
              </a:rPr>
              <a:t>Torda</a:t>
            </a:r>
            <a:r>
              <a:rPr lang="fr-FR" sz="1100" b="1" dirty="0">
                <a:solidFill>
                  <a:srgbClr val="FFFFFF"/>
                </a:solidFill>
              </a:rPr>
              <a:t> Applications</a:t>
            </a:r>
          </a:p>
          <a:p>
            <a:pPr lvl="0">
              <a:defRPr sz="1800">
                <a:solidFill>
                  <a:srgbClr val="000000"/>
                </a:solidFill>
              </a:defRPr>
            </a:pPr>
            <a:r>
              <a:rPr lang="fr-FR" sz="1100" b="1" dirty="0">
                <a:solidFill>
                  <a:srgbClr val="FFFFFF"/>
                </a:solidFill>
              </a:rPr>
              <a:t>ALCRYS, </a:t>
            </a:r>
            <a:r>
              <a:rPr sz="1100" b="1" dirty="0">
                <a:solidFill>
                  <a:srgbClr val="FFFFFF"/>
                </a:solidFill>
              </a:rPr>
              <a:t>ATAWEY</a:t>
            </a:r>
            <a:r>
              <a:rPr lang="fr-FR" sz="1100" b="1" dirty="0">
                <a:solidFill>
                  <a:srgbClr val="FFFFFF"/>
                </a:solidFill>
              </a:rPr>
              <a:t>, AREVA H2Gen</a:t>
            </a:r>
          </a:p>
          <a:p>
            <a:pPr lvl="0">
              <a:defRPr sz="1800">
                <a:solidFill>
                  <a:srgbClr val="000000"/>
                </a:solidFill>
              </a:defRPr>
            </a:pPr>
            <a:r>
              <a:rPr lang="fr-FR" sz="1100" b="1" dirty="0" err="1">
                <a:solidFill>
                  <a:srgbClr val="FFFFFF"/>
                </a:solidFill>
              </a:rPr>
              <a:t>Avenhyr</a:t>
            </a:r>
            <a:r>
              <a:rPr lang="fr-FR" sz="1100" b="1" dirty="0">
                <a:solidFill>
                  <a:srgbClr val="FFFFFF"/>
                </a:solidFill>
              </a:rPr>
              <a:t> Conseil, </a:t>
            </a:r>
            <a:r>
              <a:rPr lang="fr-FR" sz="1100" b="1" dirty="0" err="1">
                <a:solidFill>
                  <a:srgbClr val="FFFFFF"/>
                </a:solidFill>
              </a:rPr>
              <a:t>Bulane</a:t>
            </a:r>
            <a:r>
              <a:rPr lang="fr-FR" sz="1100" b="1" dirty="0">
                <a:solidFill>
                  <a:srgbClr val="FFFFFF"/>
                </a:solidFill>
              </a:rPr>
              <a:t>, </a:t>
            </a:r>
          </a:p>
          <a:p>
            <a:pPr lvl="0">
              <a:defRPr sz="1800">
                <a:solidFill>
                  <a:srgbClr val="000000"/>
                </a:solidFill>
              </a:defRPr>
            </a:pPr>
            <a:r>
              <a:rPr lang="fr-FR" sz="1100" b="1" dirty="0" err="1">
                <a:solidFill>
                  <a:srgbClr val="FFFFFF"/>
                </a:solidFill>
              </a:rPr>
              <a:t>Cahouet</a:t>
            </a:r>
            <a:r>
              <a:rPr lang="fr-FR" sz="1100" b="1" dirty="0">
                <a:solidFill>
                  <a:srgbClr val="FFFFFF"/>
                </a:solidFill>
              </a:rPr>
              <a:t>, </a:t>
            </a:r>
            <a:r>
              <a:rPr lang="fr-FR" sz="1100" b="1" dirty="0" err="1">
                <a:solidFill>
                  <a:srgbClr val="FFFFFF"/>
                </a:solidFill>
              </a:rPr>
              <a:t>Cesame-Exadebit</a:t>
            </a:r>
            <a:r>
              <a:rPr lang="fr-FR" sz="1100" b="1" dirty="0">
                <a:solidFill>
                  <a:srgbClr val="FFFFFF"/>
                </a:solidFill>
              </a:rPr>
              <a:t>,</a:t>
            </a:r>
            <a:endParaRPr sz="1100" b="1" dirty="0">
              <a:solidFill>
                <a:srgbClr val="FFFFFF"/>
              </a:solidFill>
            </a:endParaRPr>
          </a:p>
          <a:p>
            <a:pPr lvl="0">
              <a:defRPr sz="1800">
                <a:solidFill>
                  <a:srgbClr val="000000"/>
                </a:solidFill>
              </a:defRPr>
            </a:pPr>
            <a:r>
              <a:rPr lang="fr-FR" sz="1100" b="1" dirty="0">
                <a:solidFill>
                  <a:srgbClr val="FFFFFF"/>
                </a:solidFill>
              </a:rPr>
              <a:t>ENERCAT, ERGOSUP, ETIA, </a:t>
            </a:r>
          </a:p>
          <a:p>
            <a:pPr lvl="0">
              <a:defRPr sz="1800">
                <a:solidFill>
                  <a:srgbClr val="000000"/>
                </a:solidFill>
              </a:defRPr>
            </a:pPr>
            <a:r>
              <a:rPr lang="fr-FR" sz="1100" b="1" dirty="0" err="1">
                <a:solidFill>
                  <a:srgbClr val="FFFFFF"/>
                </a:solidFill>
              </a:rPr>
              <a:t>Enea</a:t>
            </a:r>
            <a:r>
              <a:rPr lang="fr-FR" sz="1100" b="1" dirty="0">
                <a:solidFill>
                  <a:srgbClr val="FFFFFF"/>
                </a:solidFill>
              </a:rPr>
              <a:t> Consulting,  </a:t>
            </a:r>
            <a:r>
              <a:rPr lang="fr-FR" sz="1100" b="1" dirty="0" err="1">
                <a:solidFill>
                  <a:srgbClr val="FFFFFF"/>
                </a:solidFill>
              </a:rPr>
              <a:t>Enerka</a:t>
            </a:r>
            <a:endParaRPr lang="fr-FR" sz="1100" b="1" dirty="0">
              <a:solidFill>
                <a:srgbClr val="FFFFFF"/>
              </a:solidFill>
            </a:endParaRPr>
          </a:p>
          <a:p>
            <a:pPr lvl="0">
              <a:defRPr sz="1800">
                <a:solidFill>
                  <a:srgbClr val="000000"/>
                </a:solidFill>
              </a:defRPr>
            </a:pPr>
            <a:r>
              <a:rPr lang="fr-FR" sz="1100" b="1" dirty="0">
                <a:solidFill>
                  <a:srgbClr val="FFFFFF"/>
                </a:solidFill>
              </a:rPr>
              <a:t>Energy Observer </a:t>
            </a:r>
            <a:r>
              <a:rPr lang="fr-FR" sz="1100" b="1" dirty="0" err="1">
                <a:solidFill>
                  <a:srgbClr val="FFFFFF"/>
                </a:solidFill>
              </a:rPr>
              <a:t>Development</a:t>
            </a:r>
            <a:endParaRPr lang="fr-FR" sz="1100" b="1" dirty="0">
              <a:solidFill>
                <a:srgbClr val="FFFFFF"/>
              </a:solidFill>
            </a:endParaRPr>
          </a:p>
          <a:p>
            <a:pPr lvl="0">
              <a:defRPr sz="1800">
                <a:solidFill>
                  <a:srgbClr val="000000"/>
                </a:solidFill>
              </a:defRPr>
            </a:pPr>
            <a:r>
              <a:rPr lang="fr-FR" sz="1100" b="1" dirty="0" err="1">
                <a:solidFill>
                  <a:srgbClr val="FFFFFF"/>
                </a:solidFill>
              </a:rPr>
              <a:t>FlexFuel</a:t>
            </a:r>
            <a:r>
              <a:rPr lang="fr-FR" sz="1100" b="1" dirty="0">
                <a:solidFill>
                  <a:srgbClr val="FFFFFF"/>
                </a:solidFill>
              </a:rPr>
              <a:t> Energy </a:t>
            </a:r>
            <a:r>
              <a:rPr lang="fr-FR" sz="1100" b="1" dirty="0" err="1">
                <a:solidFill>
                  <a:srgbClr val="FFFFFF"/>
                </a:solidFill>
              </a:rPr>
              <a:t>Developpement</a:t>
            </a:r>
            <a:r>
              <a:rPr lang="fr-FR" sz="1100" b="1" dirty="0">
                <a:solidFill>
                  <a:srgbClr val="FFFFFF"/>
                </a:solidFill>
              </a:rPr>
              <a:t>,</a:t>
            </a:r>
          </a:p>
          <a:p>
            <a:pPr lvl="0">
              <a:defRPr sz="1800">
                <a:solidFill>
                  <a:srgbClr val="000000"/>
                </a:solidFill>
              </a:defRPr>
            </a:pPr>
            <a:r>
              <a:rPr lang="fr-FR" sz="1100" b="1" dirty="0" err="1">
                <a:solidFill>
                  <a:srgbClr val="FFFFFF"/>
                </a:solidFill>
              </a:rPr>
              <a:t>Gaussin</a:t>
            </a:r>
            <a:r>
              <a:rPr lang="fr-FR" sz="1100" b="1" dirty="0">
                <a:solidFill>
                  <a:srgbClr val="FFFFFF"/>
                </a:solidFill>
              </a:rPr>
              <a:t>, </a:t>
            </a:r>
            <a:r>
              <a:rPr lang="fr-FR" sz="1100" b="1" dirty="0" err="1">
                <a:solidFill>
                  <a:srgbClr val="FFFFFF"/>
                </a:solidFill>
              </a:rPr>
              <a:t>Geomethane</a:t>
            </a:r>
            <a:r>
              <a:rPr lang="fr-FR" sz="1100" b="1" dirty="0">
                <a:solidFill>
                  <a:srgbClr val="FFFFFF"/>
                </a:solidFill>
              </a:rPr>
              <a:t>, </a:t>
            </a:r>
            <a:endParaRPr sz="1100" b="1" dirty="0">
              <a:solidFill>
                <a:srgbClr val="FFFFFF"/>
              </a:solidFill>
            </a:endParaRPr>
          </a:p>
          <a:p>
            <a:pPr lvl="0">
              <a:defRPr sz="1800">
                <a:solidFill>
                  <a:srgbClr val="000000"/>
                </a:solidFill>
              </a:defRPr>
            </a:pPr>
            <a:r>
              <a:rPr sz="1100" b="1" dirty="0">
                <a:solidFill>
                  <a:srgbClr val="FFFFFF"/>
                </a:solidFill>
              </a:rPr>
              <a:t>Green GT </a:t>
            </a:r>
            <a:r>
              <a:rPr lang="fr-FR" sz="1100" b="1" dirty="0">
                <a:solidFill>
                  <a:srgbClr val="FFFFFF"/>
                </a:solidFill>
              </a:rPr>
              <a:t> Technologies, H2SYS,</a:t>
            </a:r>
          </a:p>
          <a:p>
            <a:pPr lvl="0">
              <a:defRPr sz="1800">
                <a:solidFill>
                  <a:srgbClr val="000000"/>
                </a:solidFill>
              </a:defRPr>
            </a:pPr>
            <a:r>
              <a:rPr lang="fr-FR" sz="1100" b="1" dirty="0">
                <a:solidFill>
                  <a:srgbClr val="FFFFFF"/>
                </a:solidFill>
              </a:rPr>
              <a:t>H2V Product,  </a:t>
            </a:r>
            <a:r>
              <a:rPr lang="fr-FR" sz="1100" b="1" dirty="0" err="1">
                <a:solidFill>
                  <a:srgbClr val="FFFFFF"/>
                </a:solidFill>
              </a:rPr>
              <a:t>Haffner</a:t>
            </a:r>
            <a:r>
              <a:rPr lang="fr-FR" sz="1100" b="1" dirty="0">
                <a:solidFill>
                  <a:srgbClr val="FFFFFF"/>
                </a:solidFill>
              </a:rPr>
              <a:t> Energy, </a:t>
            </a:r>
          </a:p>
          <a:p>
            <a:pPr lvl="0">
              <a:defRPr sz="1800">
                <a:solidFill>
                  <a:srgbClr val="000000"/>
                </a:solidFill>
              </a:defRPr>
            </a:pPr>
            <a:r>
              <a:rPr lang="fr-FR" sz="1100" b="1" dirty="0" err="1">
                <a:solidFill>
                  <a:srgbClr val="FFFFFF"/>
                </a:solidFill>
              </a:rPr>
              <a:t>Hera</a:t>
            </a:r>
            <a:r>
              <a:rPr lang="fr-FR" sz="1100" b="1" dirty="0">
                <a:solidFill>
                  <a:srgbClr val="FFFFFF"/>
                </a:solidFill>
              </a:rPr>
              <a:t> France/ALBYON, </a:t>
            </a:r>
          </a:p>
          <a:p>
            <a:pPr lvl="0">
              <a:defRPr sz="1800">
                <a:solidFill>
                  <a:srgbClr val="000000"/>
                </a:solidFill>
              </a:defRPr>
            </a:pPr>
            <a:r>
              <a:rPr lang="fr-FR" sz="1100" b="1" dirty="0">
                <a:solidFill>
                  <a:srgbClr val="FFFFFF"/>
                </a:solidFill>
              </a:rPr>
              <a:t>Howden BC </a:t>
            </a:r>
            <a:r>
              <a:rPr lang="fr-FR" sz="1100" b="1" dirty="0" err="1">
                <a:solidFill>
                  <a:srgbClr val="FFFFFF"/>
                </a:solidFill>
              </a:rPr>
              <a:t>Compressors</a:t>
            </a:r>
            <a:endParaRPr sz="1100" b="1" dirty="0">
              <a:solidFill>
                <a:srgbClr val="FFFFFF"/>
              </a:solidFill>
            </a:endParaRPr>
          </a:p>
          <a:p>
            <a:pPr lvl="0">
              <a:defRPr sz="1800">
                <a:solidFill>
                  <a:srgbClr val="000000"/>
                </a:solidFill>
              </a:defRPr>
            </a:pPr>
            <a:r>
              <a:rPr sz="1100" b="1" dirty="0">
                <a:solidFill>
                  <a:srgbClr val="FFFFFF"/>
                </a:solidFill>
              </a:rPr>
              <a:t>HASKEL France</a:t>
            </a:r>
            <a:r>
              <a:rPr lang="fr-FR" sz="1100" b="1" dirty="0">
                <a:solidFill>
                  <a:srgbClr val="FFFFFF"/>
                </a:solidFill>
              </a:rPr>
              <a:t>, HEROSE, </a:t>
            </a:r>
            <a:endParaRPr sz="1100" b="1" dirty="0">
              <a:solidFill>
                <a:srgbClr val="FFFFFF"/>
              </a:solidFill>
            </a:endParaRPr>
          </a:p>
          <a:p>
            <a:pPr lvl="0">
              <a:defRPr sz="1800">
                <a:solidFill>
                  <a:srgbClr val="000000"/>
                </a:solidFill>
              </a:defRPr>
            </a:pPr>
            <a:r>
              <a:rPr sz="1100" b="1" dirty="0">
                <a:solidFill>
                  <a:srgbClr val="FFFFFF"/>
                </a:solidFill>
              </a:rPr>
              <a:t>HINICIO</a:t>
            </a:r>
            <a:r>
              <a:rPr lang="fr-FR" sz="1100" b="1" dirty="0">
                <a:solidFill>
                  <a:srgbClr val="FFFFFF"/>
                </a:solidFill>
              </a:rPr>
              <a:t>, HP </a:t>
            </a:r>
            <a:r>
              <a:rPr lang="fr-FR" sz="1100" b="1" dirty="0" err="1">
                <a:solidFill>
                  <a:srgbClr val="FFFFFF"/>
                </a:solidFill>
              </a:rPr>
              <a:t>Systems</a:t>
            </a:r>
            <a:r>
              <a:rPr lang="fr-FR" sz="1100" b="1" dirty="0">
                <a:solidFill>
                  <a:srgbClr val="FFFFFF"/>
                </a:solidFill>
              </a:rPr>
              <a:t>, </a:t>
            </a:r>
            <a:endParaRPr sz="1100" b="1" dirty="0">
              <a:solidFill>
                <a:srgbClr val="FFFFFF"/>
              </a:solidFill>
            </a:endParaRPr>
          </a:p>
          <a:p>
            <a:pPr lvl="0">
              <a:defRPr sz="1800">
                <a:solidFill>
                  <a:srgbClr val="000000"/>
                </a:solidFill>
              </a:defRPr>
            </a:pPr>
            <a:r>
              <a:rPr sz="1100" b="1" dirty="0" err="1">
                <a:solidFill>
                  <a:srgbClr val="FFFFFF"/>
                </a:solidFill>
              </a:rPr>
              <a:t>Hydrogène</a:t>
            </a:r>
            <a:r>
              <a:rPr sz="1100" b="1" dirty="0">
                <a:solidFill>
                  <a:srgbClr val="FFFFFF"/>
                </a:solidFill>
              </a:rPr>
              <a:t> de France</a:t>
            </a:r>
            <a:r>
              <a:rPr lang="fr-FR" sz="1100" b="1" dirty="0">
                <a:solidFill>
                  <a:srgbClr val="FFFFFF"/>
                </a:solidFill>
              </a:rPr>
              <a:t>, </a:t>
            </a:r>
            <a:r>
              <a:rPr lang="fr-FR" sz="1100" b="1" dirty="0" err="1">
                <a:solidFill>
                  <a:srgbClr val="FFFFFF"/>
                </a:solidFill>
              </a:rPr>
              <a:t>Hympulse</a:t>
            </a:r>
            <a:r>
              <a:rPr lang="fr-FR" sz="1100" b="1" dirty="0">
                <a:solidFill>
                  <a:srgbClr val="FFFFFF"/>
                </a:solidFill>
              </a:rPr>
              <a:t>, </a:t>
            </a:r>
          </a:p>
          <a:p>
            <a:pPr lvl="0">
              <a:defRPr sz="1800">
                <a:solidFill>
                  <a:srgbClr val="000000"/>
                </a:solidFill>
              </a:defRPr>
            </a:pPr>
            <a:r>
              <a:rPr lang="fr-FR" sz="1100" b="1" dirty="0">
                <a:solidFill>
                  <a:srgbClr val="FFFFFF"/>
                </a:solidFill>
              </a:rPr>
              <a:t>H3 Dynamics, Hydrogen </a:t>
            </a:r>
            <a:r>
              <a:rPr lang="fr-FR" sz="1100" b="1" dirty="0" err="1">
                <a:solidFill>
                  <a:srgbClr val="FFFFFF"/>
                </a:solidFill>
              </a:rPr>
              <a:t>Advisors</a:t>
            </a:r>
            <a:r>
              <a:rPr lang="fr-FR" sz="1100" b="1" dirty="0">
                <a:solidFill>
                  <a:srgbClr val="FFFFFF"/>
                </a:solidFill>
              </a:rPr>
              <a:t>,</a:t>
            </a:r>
          </a:p>
          <a:p>
            <a:pPr lvl="0">
              <a:defRPr sz="1800">
                <a:solidFill>
                  <a:srgbClr val="000000"/>
                </a:solidFill>
              </a:defRPr>
            </a:pPr>
            <a:r>
              <a:rPr lang="fr-FR" sz="1100" b="1" dirty="0" err="1">
                <a:solidFill>
                  <a:srgbClr val="FFFFFF"/>
                </a:solidFill>
              </a:rPr>
              <a:t>Hyseas</a:t>
            </a:r>
            <a:r>
              <a:rPr lang="fr-FR" sz="1100" b="1" dirty="0">
                <a:solidFill>
                  <a:srgbClr val="FFFFFF"/>
                </a:solidFill>
              </a:rPr>
              <a:t> Energy, </a:t>
            </a:r>
            <a:r>
              <a:rPr lang="fr-FR" sz="1100" b="1" dirty="0" err="1">
                <a:solidFill>
                  <a:srgbClr val="FFFFFF"/>
                </a:solidFill>
              </a:rPr>
              <a:t>Justy</a:t>
            </a:r>
            <a:r>
              <a:rPr lang="fr-FR" sz="1100" b="1" dirty="0">
                <a:solidFill>
                  <a:srgbClr val="FFFFFF"/>
                </a:solidFill>
              </a:rPr>
              <a:t>, MAHYTEC, </a:t>
            </a:r>
            <a:r>
              <a:rPr lang="fr-FR" sz="1100" b="1" dirty="0" err="1">
                <a:solidFill>
                  <a:srgbClr val="FFFFFF"/>
                </a:solidFill>
              </a:rPr>
              <a:t>Maximator</a:t>
            </a:r>
            <a:r>
              <a:rPr lang="fr-FR" sz="1100" b="1" dirty="0">
                <a:solidFill>
                  <a:srgbClr val="FFFFFF"/>
                </a:solidFill>
              </a:rPr>
              <a:t>,</a:t>
            </a:r>
          </a:p>
          <a:p>
            <a:pPr lvl="0">
              <a:defRPr sz="1800">
                <a:solidFill>
                  <a:srgbClr val="000000"/>
                </a:solidFill>
              </a:defRPr>
            </a:pPr>
            <a:r>
              <a:rPr lang="fr-FR" sz="1100" b="1" dirty="0">
                <a:solidFill>
                  <a:srgbClr val="FFFFFF"/>
                </a:solidFill>
              </a:rPr>
              <a:t>ITM Power</a:t>
            </a:r>
            <a:endParaRPr sz="1100" b="1" dirty="0">
              <a:solidFill>
                <a:srgbClr val="FFFFFF"/>
              </a:solidFill>
            </a:endParaRPr>
          </a:p>
          <a:p>
            <a:pPr lvl="0">
              <a:defRPr sz="1800">
                <a:solidFill>
                  <a:srgbClr val="000000"/>
                </a:solidFill>
              </a:defRPr>
            </a:pPr>
            <a:r>
              <a:rPr sz="1100" b="1" dirty="0" err="1">
                <a:solidFill>
                  <a:srgbClr val="FFFFFF"/>
                </a:solidFill>
              </a:rPr>
              <a:t>McPhy</a:t>
            </a:r>
            <a:r>
              <a:rPr sz="1100" b="1" dirty="0">
                <a:solidFill>
                  <a:srgbClr val="FFFFFF"/>
                </a:solidFill>
              </a:rPr>
              <a:t> </a:t>
            </a:r>
            <a:r>
              <a:rPr lang="fr-FR" sz="1100" b="1" dirty="0">
                <a:solidFill>
                  <a:srgbClr val="FFFFFF"/>
                </a:solidFill>
              </a:rPr>
              <a:t> Nova </a:t>
            </a:r>
            <a:r>
              <a:rPr lang="fr-FR" sz="1100" b="1" dirty="0" err="1">
                <a:solidFill>
                  <a:srgbClr val="FFFFFF"/>
                </a:solidFill>
              </a:rPr>
              <a:t>Swiss</a:t>
            </a:r>
            <a:r>
              <a:rPr lang="fr-FR" sz="1100" b="1" dirty="0">
                <a:solidFill>
                  <a:srgbClr val="FFFFFF"/>
                </a:solidFill>
              </a:rPr>
              <a:t>,</a:t>
            </a:r>
          </a:p>
          <a:p>
            <a:pPr>
              <a:defRPr sz="1800">
                <a:solidFill>
                  <a:srgbClr val="000000"/>
                </a:solidFill>
              </a:defRPr>
            </a:pPr>
            <a:r>
              <a:rPr lang="fr-FR" sz="1100" b="1" dirty="0">
                <a:solidFill>
                  <a:srgbClr val="FFFFFF"/>
                </a:solidFill>
              </a:rPr>
              <a:t>NEXEYA, POWIDIAN</a:t>
            </a:r>
          </a:p>
          <a:p>
            <a:pPr lvl="0">
              <a:defRPr sz="1800">
                <a:solidFill>
                  <a:srgbClr val="000000"/>
                </a:solidFill>
              </a:defRPr>
            </a:pPr>
            <a:r>
              <a:rPr lang="fr-FR" sz="1100" b="1" dirty="0" err="1">
                <a:solidFill>
                  <a:srgbClr val="FFFFFF"/>
                </a:solidFill>
              </a:rPr>
              <a:t>Pragma</a:t>
            </a:r>
            <a:r>
              <a:rPr lang="fr-FR" sz="1100" b="1" dirty="0">
                <a:solidFill>
                  <a:srgbClr val="FFFFFF"/>
                </a:solidFill>
              </a:rPr>
              <a:t> Industries, </a:t>
            </a:r>
            <a:r>
              <a:rPr lang="fr-FR" sz="1100" b="1" dirty="0" err="1">
                <a:solidFill>
                  <a:srgbClr val="FFFFFF"/>
                </a:solidFill>
              </a:rPr>
              <a:t>Proviridis</a:t>
            </a:r>
            <a:r>
              <a:rPr lang="fr-FR" sz="1100" b="1" dirty="0">
                <a:solidFill>
                  <a:srgbClr val="FFFFFF"/>
                </a:solidFill>
              </a:rPr>
              <a:t>, </a:t>
            </a:r>
          </a:p>
          <a:p>
            <a:pPr lvl="0">
              <a:defRPr sz="1800">
                <a:solidFill>
                  <a:srgbClr val="000000"/>
                </a:solidFill>
              </a:defRPr>
            </a:pPr>
            <a:r>
              <a:rPr lang="fr-FR" sz="1100" b="1" dirty="0">
                <a:solidFill>
                  <a:srgbClr val="FFFFFF"/>
                </a:solidFill>
              </a:rPr>
              <a:t>PV Puech Long ,  RAIGI,</a:t>
            </a:r>
          </a:p>
          <a:p>
            <a:pPr lvl="0">
              <a:defRPr sz="1800">
                <a:solidFill>
                  <a:srgbClr val="000000"/>
                </a:solidFill>
              </a:defRPr>
            </a:pPr>
            <a:r>
              <a:rPr lang="fr-FR" sz="1100" b="1" dirty="0" err="1">
                <a:solidFill>
                  <a:srgbClr val="FFFFFF"/>
                </a:solidFill>
              </a:rPr>
              <a:t>Safra,SRT</a:t>
            </a:r>
            <a:r>
              <a:rPr lang="fr-FR" sz="1100" b="1" dirty="0">
                <a:solidFill>
                  <a:srgbClr val="FFFFFF"/>
                </a:solidFill>
              </a:rPr>
              <a:t> </a:t>
            </a:r>
            <a:r>
              <a:rPr lang="fr-FR" sz="1100" b="1" dirty="0" err="1">
                <a:solidFill>
                  <a:srgbClr val="FFFFFF"/>
                </a:solidFill>
              </a:rPr>
              <a:t>Microcéramique</a:t>
            </a:r>
            <a:endParaRPr lang="fr-FR" sz="1100" b="1" dirty="0">
              <a:solidFill>
                <a:srgbClr val="FFFFFF"/>
              </a:solidFill>
            </a:endParaRPr>
          </a:p>
          <a:p>
            <a:pPr lvl="0">
              <a:defRPr sz="1800">
                <a:solidFill>
                  <a:srgbClr val="000000"/>
                </a:solidFill>
              </a:defRPr>
            </a:pPr>
            <a:r>
              <a:rPr lang="fr-FR" sz="1100" b="1" dirty="0">
                <a:solidFill>
                  <a:srgbClr val="FFFFFF"/>
                </a:solidFill>
              </a:rPr>
              <a:t>SEED-</a:t>
            </a:r>
            <a:r>
              <a:rPr lang="fr-FR" sz="1100" b="1" dirty="0" err="1">
                <a:solidFill>
                  <a:srgbClr val="FFFFFF"/>
                </a:solidFill>
              </a:rPr>
              <a:t>Energy</a:t>
            </a:r>
            <a:r>
              <a:rPr lang="fr-FR" sz="1100" b="1" dirty="0">
                <a:solidFill>
                  <a:srgbClr val="FFFFFF"/>
                </a:solidFill>
              </a:rPr>
              <a:t>, </a:t>
            </a:r>
            <a:r>
              <a:rPr lang="fr-FR" sz="1100" b="1" dirty="0" err="1">
                <a:solidFill>
                  <a:srgbClr val="FFFFFF"/>
                </a:solidFill>
              </a:rPr>
              <a:t>Seiya</a:t>
            </a:r>
            <a:r>
              <a:rPr lang="fr-FR" sz="1100" b="1" dirty="0">
                <a:solidFill>
                  <a:srgbClr val="FFFFFF"/>
                </a:solidFill>
              </a:rPr>
              <a:t> Consulting</a:t>
            </a:r>
            <a:endParaRPr sz="1100" b="1" dirty="0">
              <a:solidFill>
                <a:srgbClr val="FFFFFF"/>
              </a:solidFill>
            </a:endParaRPr>
          </a:p>
          <a:p>
            <a:pPr>
              <a:defRPr sz="1800">
                <a:solidFill>
                  <a:srgbClr val="000000"/>
                </a:solidFill>
              </a:defRPr>
            </a:pPr>
            <a:r>
              <a:rPr sz="1100" b="1" dirty="0" err="1">
                <a:solidFill>
                  <a:srgbClr val="FFFFFF"/>
                </a:solidFill>
              </a:rPr>
              <a:t>Sertronic</a:t>
            </a:r>
            <a:r>
              <a:rPr lang="fr-FR" sz="1100" b="1" dirty="0">
                <a:solidFill>
                  <a:srgbClr val="FFFFFF"/>
                </a:solidFill>
              </a:rPr>
              <a:t> , </a:t>
            </a:r>
            <a:r>
              <a:rPr lang="fr-FR" sz="1100" b="1" dirty="0" err="1">
                <a:solidFill>
                  <a:srgbClr val="FFFFFF"/>
                </a:solidFill>
              </a:rPr>
              <a:t>Sylfen</a:t>
            </a:r>
            <a:r>
              <a:rPr lang="fr-FR" sz="1100" b="1" dirty="0">
                <a:solidFill>
                  <a:srgbClr val="FFFFFF"/>
                </a:solidFill>
              </a:rPr>
              <a:t>, Top Industrie, </a:t>
            </a:r>
          </a:p>
          <a:p>
            <a:pPr lvl="0">
              <a:defRPr sz="1800">
                <a:solidFill>
                  <a:srgbClr val="000000"/>
                </a:solidFill>
              </a:defRPr>
            </a:pPr>
            <a:r>
              <a:rPr lang="fr-FR" sz="1100" b="1" dirty="0">
                <a:solidFill>
                  <a:srgbClr val="FFFFFF"/>
                </a:solidFill>
              </a:rPr>
              <a:t>STELIA Composites, STEP, </a:t>
            </a:r>
          </a:p>
          <a:p>
            <a:pPr lvl="0">
              <a:defRPr sz="1800">
                <a:solidFill>
                  <a:srgbClr val="000000"/>
                </a:solidFill>
              </a:defRPr>
            </a:pPr>
            <a:r>
              <a:rPr lang="fr-FR" sz="1100" b="1" dirty="0">
                <a:solidFill>
                  <a:srgbClr val="FFFFFF"/>
                </a:solidFill>
              </a:rPr>
              <a:t>SWAGELOK, </a:t>
            </a:r>
            <a:r>
              <a:rPr sz="1100" b="1" dirty="0">
                <a:solidFill>
                  <a:srgbClr val="FFFFFF"/>
                </a:solidFill>
              </a:rPr>
              <a:t>Symbio</a:t>
            </a:r>
            <a:r>
              <a:rPr lang="fr-FR" sz="1100" b="1" dirty="0">
                <a:solidFill>
                  <a:srgbClr val="FFFFFF"/>
                </a:solidFill>
              </a:rPr>
              <a:t>,</a:t>
            </a:r>
          </a:p>
          <a:p>
            <a:pPr lvl="0">
              <a:defRPr sz="1800">
                <a:solidFill>
                  <a:srgbClr val="000000"/>
                </a:solidFill>
              </a:defRPr>
            </a:pPr>
            <a:r>
              <a:rPr sz="1100" b="1" dirty="0" err="1">
                <a:solidFill>
                  <a:srgbClr val="FFFFFF"/>
                </a:solidFill>
              </a:rPr>
              <a:t>Tronico-Alcen</a:t>
            </a:r>
            <a:r>
              <a:rPr lang="fr-FR" sz="1100" b="1" dirty="0">
                <a:solidFill>
                  <a:srgbClr val="FFFFFF"/>
                </a:solidFill>
              </a:rPr>
              <a:t> ,</a:t>
            </a:r>
            <a:r>
              <a:rPr sz="1100" b="1" dirty="0">
                <a:solidFill>
                  <a:srgbClr val="FFFFFF"/>
                </a:solidFill>
              </a:rPr>
              <a:t> </a:t>
            </a:r>
            <a:r>
              <a:rPr lang="fr-FR" sz="1100" b="1" dirty="0">
                <a:solidFill>
                  <a:srgbClr val="FFFFFF"/>
                </a:solidFill>
              </a:rPr>
              <a:t>VDN</a:t>
            </a:r>
            <a:endParaRPr sz="1100" b="1" dirty="0">
              <a:solidFill>
                <a:srgbClr val="FFFFFF"/>
              </a:solidFill>
            </a:endParaRPr>
          </a:p>
          <a:p>
            <a:pPr lvl="0">
              <a:defRPr sz="1800">
                <a:solidFill>
                  <a:srgbClr val="000000"/>
                </a:solidFill>
              </a:defRPr>
            </a:pPr>
            <a:endParaRPr sz="1100" b="1" dirty="0">
              <a:solidFill>
                <a:srgbClr val="FFFFFF"/>
              </a:solidFill>
            </a:endParaRPr>
          </a:p>
          <a:p>
            <a:pPr lvl="0">
              <a:defRPr sz="1800">
                <a:solidFill>
                  <a:srgbClr val="000000"/>
                </a:solidFill>
              </a:defRPr>
            </a:pPr>
            <a:r>
              <a:rPr sz="1100" b="1" dirty="0">
                <a:solidFill>
                  <a:srgbClr val="FFFFFF"/>
                </a:solidFill>
              </a:rPr>
              <a:t> </a:t>
            </a:r>
          </a:p>
          <a:p>
            <a:pPr lvl="0">
              <a:defRPr sz="1800">
                <a:solidFill>
                  <a:srgbClr val="000000"/>
                </a:solidFill>
              </a:defRPr>
            </a:pPr>
            <a:endParaRPr sz="1100" b="1" dirty="0">
              <a:solidFill>
                <a:srgbClr val="FFFFFF"/>
              </a:solidFill>
            </a:endParaRPr>
          </a:p>
          <a:p>
            <a:pPr lvl="0">
              <a:defRPr sz="1800">
                <a:solidFill>
                  <a:srgbClr val="000000"/>
                </a:solidFill>
              </a:defRPr>
            </a:pPr>
            <a:endParaRPr sz="1100" b="1" dirty="0">
              <a:solidFill>
                <a:srgbClr val="FFFFFF"/>
              </a:solidFill>
            </a:endParaRPr>
          </a:p>
        </p:txBody>
      </p:sp>
      <p:sp>
        <p:nvSpPr>
          <p:cNvPr id="745" name="Shape 745"/>
          <p:cNvSpPr/>
          <p:nvPr/>
        </p:nvSpPr>
        <p:spPr>
          <a:xfrm>
            <a:off x="4454193" y="1945810"/>
            <a:ext cx="53083" cy="243968"/>
          </a:xfrm>
          <a:prstGeom prst="rect">
            <a:avLst/>
          </a:prstGeom>
          <a:ln w="12700">
            <a:miter lim="400000"/>
          </a:ln>
          <a:extLst>
            <a:ext uri="{C572A759-6A51-4108-AA02-DFA0A04FC94B}">
              <ma14:wrappingTextBoxFlag xmlns:ma14="http://schemas.microsoft.com/office/mac/drawingml/2011/main" xmlns="" val="1"/>
            </a:ext>
          </a:extLst>
        </p:spPr>
        <p:txBody>
          <a:bodyPr wrap="none" lIns="26253" tIns="26253" rIns="26253" bIns="26253" anchor="ctr">
            <a:spAutoFit/>
          </a:bodyPr>
          <a:lstStyle>
            <a:lvl1pPr>
              <a:defRPr sz="2900"/>
            </a:lvl1pPr>
          </a:lstStyle>
          <a:p>
            <a:pPr lvl="0">
              <a:defRPr sz="1800">
                <a:solidFill>
                  <a:srgbClr val="000000"/>
                </a:solidFill>
              </a:defRPr>
            </a:pPr>
            <a:endParaRPr sz="1241" dirty="0">
              <a:solidFill>
                <a:srgbClr val="535353"/>
              </a:solidFill>
            </a:endParaRPr>
          </a:p>
        </p:txBody>
      </p:sp>
      <p:sp>
        <p:nvSpPr>
          <p:cNvPr id="746" name="Shape 746"/>
          <p:cNvSpPr/>
          <p:nvPr/>
        </p:nvSpPr>
        <p:spPr>
          <a:xfrm>
            <a:off x="5587942" y="5471429"/>
            <a:ext cx="53083" cy="283723"/>
          </a:xfrm>
          <a:prstGeom prst="rect">
            <a:avLst/>
          </a:prstGeom>
          <a:ln w="12700">
            <a:miter lim="400000"/>
          </a:ln>
          <a:extLst>
            <a:ext uri="{C572A759-6A51-4108-AA02-DFA0A04FC94B}">
              <ma14:wrappingTextBoxFlag xmlns:ma14="http://schemas.microsoft.com/office/mac/drawingml/2011/main" xmlns="" val="1"/>
            </a:ext>
          </a:extLst>
        </p:spPr>
        <p:txBody>
          <a:bodyPr wrap="none" lIns="26253" tIns="26253" rIns="26253" bIns="26253" anchor="ctr">
            <a:spAutoFit/>
          </a:bodyPr>
          <a:lstStyle>
            <a:lvl1pPr>
              <a:defRPr sz="2900"/>
            </a:lvl1pPr>
          </a:lstStyle>
          <a:p>
            <a:pPr lvl="0">
              <a:defRPr sz="1800">
                <a:solidFill>
                  <a:srgbClr val="000000"/>
                </a:solidFill>
              </a:defRPr>
            </a:pPr>
            <a:endParaRPr sz="1499" dirty="0">
              <a:solidFill>
                <a:srgbClr val="535353"/>
              </a:solidFill>
            </a:endParaRPr>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52" y="0"/>
            <a:ext cx="1591220" cy="876300"/>
          </a:xfrm>
          <a:prstGeom prst="rect">
            <a:avLst/>
          </a:prstGeom>
        </p:spPr>
      </p:pic>
      <p:sp>
        <p:nvSpPr>
          <p:cNvPr id="10" name="Shape 744"/>
          <p:cNvSpPr/>
          <p:nvPr/>
        </p:nvSpPr>
        <p:spPr>
          <a:xfrm>
            <a:off x="5129450" y="476250"/>
            <a:ext cx="3669872" cy="6245225"/>
          </a:xfrm>
          <a:prstGeom prst="roundRect">
            <a:avLst>
              <a:gd name="adj" fmla="val 5034"/>
            </a:avLst>
          </a:prstGeom>
          <a:solidFill>
            <a:srgbClr val="66B132"/>
          </a:solidFill>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a:solidFill>
                  <a:srgbClr val="000000"/>
                </a:solidFill>
              </a:defRPr>
            </a:pPr>
            <a:r>
              <a:rPr lang="fr-FR" sz="1100" b="1" u="sng" dirty="0">
                <a:solidFill>
                  <a:srgbClr val="FFC000"/>
                </a:solidFill>
              </a:rPr>
              <a:t>Associations, collectivités, syndicats d’énergie, </a:t>
            </a:r>
            <a:r>
              <a:rPr lang="fr-FR" sz="1100" b="1" u="sng" dirty="0" err="1">
                <a:solidFill>
                  <a:srgbClr val="FFC000"/>
                </a:solidFill>
              </a:rPr>
              <a:t>poles</a:t>
            </a:r>
            <a:r>
              <a:rPr lang="fr-FR" sz="1100" b="1" u="sng" dirty="0">
                <a:solidFill>
                  <a:srgbClr val="FFC000"/>
                </a:solidFill>
              </a:rPr>
              <a:t> de compétitivité </a:t>
            </a:r>
          </a:p>
          <a:p>
            <a:pPr lvl="0">
              <a:defRPr sz="1800">
                <a:solidFill>
                  <a:srgbClr val="000000"/>
                </a:solidFill>
              </a:defRPr>
            </a:pPr>
            <a:endParaRPr lang="fr-FR" sz="1100" b="1" u="sng" dirty="0">
              <a:solidFill>
                <a:srgbClr val="FFC000"/>
              </a:solidFill>
            </a:endParaRPr>
          </a:p>
          <a:p>
            <a:pPr lvl="0">
              <a:defRPr sz="1800">
                <a:solidFill>
                  <a:srgbClr val="000000"/>
                </a:solidFill>
              </a:defRPr>
            </a:pPr>
            <a:r>
              <a:rPr lang="fr-FR" sz="1100" b="1" dirty="0" err="1">
                <a:solidFill>
                  <a:schemeClr val="bg1"/>
                </a:solidFill>
              </a:rPr>
              <a:t>AprISTHY</a:t>
            </a:r>
            <a:r>
              <a:rPr lang="fr-FR" sz="1100" b="1" dirty="0">
                <a:solidFill>
                  <a:schemeClr val="bg1"/>
                </a:solidFill>
              </a:rPr>
              <a:t>, Automobile Club de l’Ouest, ENSOSP, EVOLEN, </a:t>
            </a:r>
            <a:r>
              <a:rPr lang="fr-FR" sz="1100" b="1" dirty="0" err="1">
                <a:solidFill>
                  <a:schemeClr val="bg1"/>
                </a:solidFill>
              </a:rPr>
              <a:t>Neopolia</a:t>
            </a:r>
            <a:r>
              <a:rPr lang="fr-FR" sz="1100" b="1" dirty="0">
                <a:solidFill>
                  <a:schemeClr val="bg1"/>
                </a:solidFill>
              </a:rPr>
              <a:t>, Normandie </a:t>
            </a:r>
            <a:r>
              <a:rPr lang="fr-FR" sz="1100" b="1" dirty="0" err="1">
                <a:solidFill>
                  <a:schemeClr val="bg1"/>
                </a:solidFill>
              </a:rPr>
              <a:t>Energies</a:t>
            </a:r>
            <a:r>
              <a:rPr lang="fr-FR" sz="1100" b="1" dirty="0">
                <a:solidFill>
                  <a:schemeClr val="bg1"/>
                </a:solidFill>
              </a:rPr>
              <a:t>, Normandie Mobilité </a:t>
            </a:r>
            <a:r>
              <a:rPr lang="fr-FR" sz="1100" b="1" dirty="0" err="1">
                <a:solidFill>
                  <a:schemeClr val="bg1"/>
                </a:solidFill>
              </a:rPr>
              <a:t>Electrique</a:t>
            </a:r>
            <a:r>
              <a:rPr lang="fr-FR" sz="1100" b="1" dirty="0">
                <a:solidFill>
                  <a:schemeClr val="bg1"/>
                </a:solidFill>
              </a:rPr>
              <a:t>, </a:t>
            </a:r>
          </a:p>
          <a:p>
            <a:pPr lvl="0">
              <a:defRPr sz="1800">
                <a:solidFill>
                  <a:srgbClr val="000000"/>
                </a:solidFill>
              </a:defRPr>
            </a:pPr>
            <a:r>
              <a:rPr lang="fr-FR" sz="1100" b="1" dirty="0">
                <a:solidFill>
                  <a:schemeClr val="bg1"/>
                </a:solidFill>
              </a:rPr>
              <a:t>Association Française des Gaz Comprimés, </a:t>
            </a:r>
          </a:p>
          <a:p>
            <a:pPr lvl="0">
              <a:defRPr sz="1800">
                <a:solidFill>
                  <a:srgbClr val="000000"/>
                </a:solidFill>
              </a:defRPr>
            </a:pPr>
            <a:r>
              <a:rPr lang="fr-FR" sz="1100" b="1" dirty="0">
                <a:solidFill>
                  <a:schemeClr val="bg1"/>
                </a:solidFill>
              </a:rPr>
              <a:t>AVERE France, CNPA,  COENOVE</a:t>
            </a:r>
          </a:p>
          <a:p>
            <a:pPr>
              <a:defRPr sz="1800">
                <a:solidFill>
                  <a:srgbClr val="000000"/>
                </a:solidFill>
              </a:defRPr>
            </a:pPr>
            <a:r>
              <a:rPr lang="fr-FR" sz="1100" b="1" dirty="0">
                <a:solidFill>
                  <a:schemeClr val="bg1"/>
                </a:solidFill>
              </a:rPr>
              <a:t>Mission Hydrogène</a:t>
            </a:r>
          </a:p>
          <a:p>
            <a:pPr>
              <a:defRPr sz="1800">
                <a:solidFill>
                  <a:srgbClr val="000000"/>
                </a:solidFill>
              </a:defRPr>
            </a:pPr>
            <a:r>
              <a:rPr lang="fr-FR" sz="1100" b="1" dirty="0">
                <a:solidFill>
                  <a:schemeClr val="bg1"/>
                </a:solidFill>
              </a:rPr>
              <a:t>TENERRDIS, </a:t>
            </a:r>
            <a:r>
              <a:rPr lang="fr-FR" sz="1100" b="1" dirty="0" err="1">
                <a:solidFill>
                  <a:schemeClr val="bg1"/>
                </a:solidFill>
              </a:rPr>
              <a:t>Capenergies</a:t>
            </a:r>
            <a:r>
              <a:rPr lang="fr-FR" sz="1100" dirty="0">
                <a:solidFill>
                  <a:schemeClr val="bg1"/>
                </a:solidFill>
              </a:rPr>
              <a:t>, </a:t>
            </a:r>
            <a:r>
              <a:rPr lang="fr-FR" sz="1100" b="1" dirty="0">
                <a:solidFill>
                  <a:schemeClr val="bg1"/>
                </a:solidFill>
              </a:rPr>
              <a:t>Pole Energie 2020,</a:t>
            </a:r>
          </a:p>
          <a:p>
            <a:pPr>
              <a:defRPr sz="1800">
                <a:solidFill>
                  <a:srgbClr val="000000"/>
                </a:solidFill>
              </a:defRPr>
            </a:pPr>
            <a:r>
              <a:rPr lang="fr-FR" sz="1100" b="1" dirty="0">
                <a:solidFill>
                  <a:schemeClr val="bg1"/>
                </a:solidFill>
              </a:rPr>
              <a:t>Pôle Véhicule du Futur</a:t>
            </a:r>
          </a:p>
          <a:p>
            <a:pPr>
              <a:defRPr sz="1800">
                <a:solidFill>
                  <a:srgbClr val="000000"/>
                </a:solidFill>
              </a:defRPr>
            </a:pPr>
            <a:r>
              <a:rPr lang="fr-FR" sz="1100" b="1" dirty="0">
                <a:solidFill>
                  <a:schemeClr val="bg1"/>
                </a:solidFill>
              </a:rPr>
              <a:t>Wind for Future</a:t>
            </a:r>
          </a:p>
          <a:p>
            <a:pPr>
              <a:defRPr sz="1800">
                <a:solidFill>
                  <a:srgbClr val="000000"/>
                </a:solidFill>
              </a:defRPr>
            </a:pPr>
            <a:r>
              <a:rPr lang="fr-FR" sz="1100" b="1" dirty="0">
                <a:solidFill>
                  <a:schemeClr val="bg1"/>
                </a:solidFill>
              </a:rPr>
              <a:t>CCI du Var</a:t>
            </a:r>
          </a:p>
          <a:p>
            <a:pPr>
              <a:defRPr sz="1800">
                <a:solidFill>
                  <a:srgbClr val="000000"/>
                </a:solidFill>
              </a:defRPr>
            </a:pPr>
            <a:endParaRPr lang="fr-FR" sz="1100" b="1" dirty="0">
              <a:solidFill>
                <a:schemeClr val="bg1"/>
              </a:solidFill>
            </a:endParaRPr>
          </a:p>
          <a:p>
            <a:pPr lvl="0">
              <a:defRPr sz="1800">
                <a:solidFill>
                  <a:srgbClr val="000000"/>
                </a:solidFill>
              </a:defRPr>
            </a:pPr>
            <a:r>
              <a:rPr lang="fr-FR" sz="1100" b="1" dirty="0">
                <a:solidFill>
                  <a:schemeClr val="bg1"/>
                </a:solidFill>
              </a:rPr>
              <a:t>Régions : Bourgogne-Franche-Comté,</a:t>
            </a:r>
          </a:p>
          <a:p>
            <a:pPr lvl="0">
              <a:defRPr sz="1800">
                <a:solidFill>
                  <a:srgbClr val="000000"/>
                </a:solidFill>
              </a:defRPr>
            </a:pPr>
            <a:r>
              <a:rPr lang="fr-FR" sz="1100" b="1" dirty="0">
                <a:solidFill>
                  <a:schemeClr val="bg1"/>
                </a:solidFill>
              </a:rPr>
              <a:t> Bretagne, Centre-Val de Loire, </a:t>
            </a:r>
          </a:p>
          <a:p>
            <a:pPr lvl="0">
              <a:defRPr sz="1800">
                <a:solidFill>
                  <a:srgbClr val="000000"/>
                </a:solidFill>
              </a:defRPr>
            </a:pPr>
            <a:r>
              <a:rPr lang="fr-FR" sz="1100" b="1" dirty="0">
                <a:solidFill>
                  <a:schemeClr val="bg1"/>
                </a:solidFill>
              </a:rPr>
              <a:t>Hauts de France, Ile de France , Normandie, </a:t>
            </a:r>
          </a:p>
          <a:p>
            <a:pPr lvl="0">
              <a:defRPr sz="1800">
                <a:solidFill>
                  <a:srgbClr val="000000"/>
                </a:solidFill>
              </a:defRPr>
            </a:pPr>
            <a:r>
              <a:rPr lang="fr-FR" sz="1100" b="1" dirty="0">
                <a:solidFill>
                  <a:schemeClr val="bg1"/>
                </a:solidFill>
              </a:rPr>
              <a:t>Nouvelle Aquitaine, Occitanie, Grand Est, Sud </a:t>
            </a:r>
          </a:p>
          <a:p>
            <a:pPr lvl="0">
              <a:defRPr sz="1800">
                <a:solidFill>
                  <a:srgbClr val="000000"/>
                </a:solidFill>
              </a:defRPr>
            </a:pPr>
            <a:r>
              <a:rPr lang="fr-FR" sz="1100" b="1" dirty="0">
                <a:solidFill>
                  <a:schemeClr val="bg1"/>
                </a:solidFill>
              </a:rPr>
              <a:t> </a:t>
            </a:r>
          </a:p>
          <a:p>
            <a:pPr>
              <a:defRPr sz="1800">
                <a:solidFill>
                  <a:srgbClr val="000000"/>
                </a:solidFill>
              </a:defRPr>
            </a:pPr>
            <a:r>
              <a:rPr sz="1100" b="1" dirty="0" err="1">
                <a:solidFill>
                  <a:schemeClr val="bg1"/>
                </a:solidFill>
              </a:rPr>
              <a:t>Communauté</a:t>
            </a:r>
            <a:r>
              <a:rPr sz="1100" b="1" dirty="0">
                <a:solidFill>
                  <a:schemeClr val="bg1"/>
                </a:solidFill>
              </a:rPr>
              <a:t> </a:t>
            </a:r>
            <a:r>
              <a:rPr sz="1100" b="1" dirty="0" err="1">
                <a:solidFill>
                  <a:schemeClr val="bg1"/>
                </a:solidFill>
              </a:rPr>
              <a:t>d’Agglo</a:t>
            </a:r>
            <a:r>
              <a:rPr lang="fr-FR" sz="1100" b="1" dirty="0">
                <a:solidFill>
                  <a:schemeClr val="bg1"/>
                </a:solidFill>
              </a:rPr>
              <a:t>.</a:t>
            </a:r>
            <a:r>
              <a:rPr sz="1100" b="1" dirty="0">
                <a:solidFill>
                  <a:schemeClr val="bg1"/>
                </a:solidFill>
              </a:rPr>
              <a:t> du Grand Dole</a:t>
            </a:r>
            <a:r>
              <a:rPr lang="fr-FR" sz="1100" b="1" dirty="0">
                <a:solidFill>
                  <a:schemeClr val="bg1"/>
                </a:solidFill>
              </a:rPr>
              <a:t>, </a:t>
            </a:r>
          </a:p>
          <a:p>
            <a:pPr>
              <a:defRPr sz="1800">
                <a:solidFill>
                  <a:srgbClr val="000000"/>
                </a:solidFill>
              </a:defRPr>
            </a:pPr>
            <a:r>
              <a:rPr sz="1100" b="1" dirty="0">
                <a:solidFill>
                  <a:schemeClr val="bg1"/>
                </a:solidFill>
              </a:rPr>
              <a:t>Conseil </a:t>
            </a:r>
            <a:r>
              <a:rPr lang="fr-FR" sz="1100" b="1" dirty="0" err="1">
                <a:solidFill>
                  <a:schemeClr val="bg1"/>
                </a:solidFill>
              </a:rPr>
              <a:t>Départementa</a:t>
            </a:r>
            <a:r>
              <a:rPr sz="1100" b="1" dirty="0">
                <a:solidFill>
                  <a:schemeClr val="bg1"/>
                </a:solidFill>
              </a:rPr>
              <a:t>l de la </a:t>
            </a:r>
            <a:r>
              <a:rPr sz="1100" b="1" dirty="0" err="1">
                <a:solidFill>
                  <a:schemeClr val="bg1"/>
                </a:solidFill>
              </a:rPr>
              <a:t>Manche</a:t>
            </a:r>
            <a:endParaRPr lang="fr-FR" sz="1100" b="1" dirty="0">
              <a:solidFill>
                <a:schemeClr val="bg1"/>
              </a:solidFill>
            </a:endParaRPr>
          </a:p>
          <a:p>
            <a:pPr>
              <a:defRPr sz="1800">
                <a:solidFill>
                  <a:srgbClr val="000000"/>
                </a:solidFill>
              </a:defRPr>
            </a:pPr>
            <a:r>
              <a:rPr lang="fr-FR" sz="1100" b="1" dirty="0">
                <a:solidFill>
                  <a:schemeClr val="bg1"/>
                </a:solidFill>
              </a:rPr>
              <a:t>Métropole Aix Marseille Provence</a:t>
            </a:r>
          </a:p>
          <a:p>
            <a:pPr>
              <a:defRPr sz="1800">
                <a:solidFill>
                  <a:srgbClr val="000000"/>
                </a:solidFill>
              </a:defRPr>
            </a:pPr>
            <a:r>
              <a:rPr lang="fr-FR" sz="1100" b="1" dirty="0">
                <a:solidFill>
                  <a:schemeClr val="bg1"/>
                </a:solidFill>
              </a:rPr>
              <a:t>Nice Métropole Côte d’Azur</a:t>
            </a:r>
            <a:endParaRPr sz="1100" b="1" dirty="0">
              <a:solidFill>
                <a:schemeClr val="bg1"/>
              </a:solidFill>
            </a:endParaRPr>
          </a:p>
          <a:p>
            <a:pPr lvl="0">
              <a:defRPr sz="1800">
                <a:solidFill>
                  <a:srgbClr val="000000"/>
                </a:solidFill>
              </a:defRPr>
            </a:pPr>
            <a:r>
              <a:rPr lang="fr-FR" sz="1100" b="1" dirty="0">
                <a:solidFill>
                  <a:schemeClr val="bg1"/>
                </a:solidFill>
              </a:rPr>
              <a:t>Grenoble Alpes Métropole</a:t>
            </a:r>
            <a:endParaRPr sz="1100" b="1" dirty="0">
              <a:solidFill>
                <a:schemeClr val="bg1"/>
              </a:solidFill>
            </a:endParaRPr>
          </a:p>
          <a:p>
            <a:pPr lvl="0">
              <a:defRPr sz="1800">
                <a:solidFill>
                  <a:srgbClr val="000000"/>
                </a:solidFill>
              </a:defRPr>
            </a:pPr>
            <a:r>
              <a:rPr lang="fr-FR" sz="1100" b="1" dirty="0">
                <a:solidFill>
                  <a:schemeClr val="bg1"/>
                </a:solidFill>
              </a:rPr>
              <a:t>Métropole Rouen Normandie, </a:t>
            </a:r>
          </a:p>
          <a:p>
            <a:pPr lvl="0">
              <a:defRPr sz="1800">
                <a:solidFill>
                  <a:srgbClr val="000000"/>
                </a:solidFill>
              </a:defRPr>
            </a:pPr>
            <a:r>
              <a:rPr lang="fr-FR" sz="1100" b="1" dirty="0">
                <a:solidFill>
                  <a:schemeClr val="bg1"/>
                </a:solidFill>
              </a:rPr>
              <a:t>Caux Seine Agglo, Agglomération Chaumont</a:t>
            </a:r>
          </a:p>
          <a:p>
            <a:pPr lvl="0">
              <a:defRPr sz="1800">
                <a:solidFill>
                  <a:srgbClr val="000000"/>
                </a:solidFill>
              </a:defRPr>
            </a:pPr>
            <a:r>
              <a:rPr lang="fr-FR" sz="1100" b="1" dirty="0">
                <a:solidFill>
                  <a:schemeClr val="bg1"/>
                </a:solidFill>
              </a:rPr>
              <a:t>Le Mans Métropole, Métropole Aix Marseille Provence</a:t>
            </a:r>
            <a:br>
              <a:rPr lang="fr-FR" sz="1100" b="1" dirty="0">
                <a:solidFill>
                  <a:schemeClr val="bg1"/>
                </a:solidFill>
              </a:rPr>
            </a:br>
            <a:r>
              <a:rPr lang="fr-FR" sz="1100" b="1" dirty="0">
                <a:solidFill>
                  <a:schemeClr val="bg1"/>
                </a:solidFill>
              </a:rPr>
              <a:t>Durance Luberon Verdon Agglomération </a:t>
            </a:r>
            <a:br>
              <a:rPr lang="fr-FR" sz="1100" b="1" dirty="0">
                <a:solidFill>
                  <a:schemeClr val="bg1"/>
                </a:solidFill>
              </a:rPr>
            </a:br>
            <a:r>
              <a:rPr lang="fr-FR" sz="1100" b="1" dirty="0">
                <a:solidFill>
                  <a:schemeClr val="bg1"/>
                </a:solidFill>
              </a:rPr>
              <a:t>Nantes Métropole</a:t>
            </a:r>
            <a:r>
              <a:rPr lang="pt-PT" sz="1100" b="1" dirty="0">
                <a:solidFill>
                  <a:schemeClr val="bg1"/>
                </a:solidFill>
              </a:rPr>
              <a:t>,Valence Romans Agglo,</a:t>
            </a:r>
          </a:p>
          <a:p>
            <a:pPr lvl="0">
              <a:defRPr sz="1800">
                <a:solidFill>
                  <a:srgbClr val="000000"/>
                </a:solidFill>
              </a:defRPr>
            </a:pPr>
            <a:r>
              <a:rPr lang="pt-PT" sz="1100" b="1" dirty="0">
                <a:solidFill>
                  <a:schemeClr val="bg1"/>
                </a:solidFill>
              </a:rPr>
              <a:t>Pays de Saint Eloi, Ville de Sainte-Marie aux Mines, </a:t>
            </a:r>
          </a:p>
          <a:p>
            <a:pPr lvl="0">
              <a:defRPr sz="1800">
                <a:solidFill>
                  <a:srgbClr val="000000"/>
                </a:solidFill>
              </a:defRPr>
            </a:pPr>
            <a:endParaRPr lang="pt-PT" sz="1100" b="1" dirty="0">
              <a:solidFill>
                <a:schemeClr val="bg1"/>
              </a:solidFill>
            </a:endParaRPr>
          </a:p>
          <a:p>
            <a:pPr>
              <a:defRPr sz="1800">
                <a:solidFill>
                  <a:srgbClr val="000000"/>
                </a:solidFill>
              </a:defRPr>
            </a:pPr>
            <a:r>
              <a:rPr lang="pt-PT" sz="1100" b="1" dirty="0">
                <a:solidFill>
                  <a:schemeClr val="bg1"/>
                </a:solidFill>
              </a:rPr>
              <a:t>Morbihan Energies, </a:t>
            </a:r>
            <a:r>
              <a:rPr lang="fr-FR" sz="1100" b="1" dirty="0">
                <a:solidFill>
                  <a:schemeClr val="bg1"/>
                </a:solidFill>
              </a:rPr>
              <a:t>SIPPEREC, </a:t>
            </a:r>
            <a:r>
              <a:rPr lang="fr-FR" sz="1100" b="1" dirty="0" err="1">
                <a:solidFill>
                  <a:schemeClr val="bg1"/>
                </a:solidFill>
              </a:rPr>
              <a:t>SyDEV</a:t>
            </a:r>
            <a:r>
              <a:rPr lang="fr-FR" sz="1100" b="1" dirty="0">
                <a:solidFill>
                  <a:schemeClr val="bg1"/>
                </a:solidFill>
              </a:rPr>
              <a:t>, SMTU de Pau, Syndicats d’ énergie du Tarn et Ariège, R-GDS, BERHY, </a:t>
            </a:r>
            <a:r>
              <a:rPr lang="fr-FR" sz="1100" b="1" dirty="0" err="1">
                <a:solidFill>
                  <a:schemeClr val="bg1"/>
                </a:solidFill>
              </a:rPr>
              <a:t>Trifyl</a:t>
            </a:r>
            <a:endParaRPr sz="1100" b="1" dirty="0">
              <a:solidFill>
                <a:srgbClr val="FFFFFF"/>
              </a:solidFill>
            </a:endParaRPr>
          </a:p>
        </p:txBody>
      </p:sp>
      <p:sp>
        <p:nvSpPr>
          <p:cNvPr id="11" name="Shape 742"/>
          <p:cNvSpPr/>
          <p:nvPr/>
        </p:nvSpPr>
        <p:spPr>
          <a:xfrm>
            <a:off x="70749" y="781050"/>
            <a:ext cx="2077231" cy="5940425"/>
          </a:xfrm>
          <a:prstGeom prst="roundRect">
            <a:avLst>
              <a:gd name="adj" fmla="val 5435"/>
            </a:avLst>
          </a:prstGeom>
          <a:solidFill>
            <a:srgbClr val="66B132"/>
          </a:solidFill>
          <a:ln w="12700">
            <a:miter lim="400000"/>
          </a:ln>
          <a:extLst>
            <a:ext uri="{C572A759-6A51-4108-AA02-DFA0A04FC94B}">
              <ma14:wrappingTextBoxFlag xmlns="" xmlns:ma14="http://schemas.microsoft.com/office/mac/drawingml/2011/main" val="1"/>
            </a:ext>
          </a:extLst>
        </p:spPr>
        <p:txBody>
          <a:bodyPr lIns="0" tIns="0" rIns="0" bIns="0" anchor="ctr"/>
          <a:lstStyle/>
          <a:p>
            <a:pPr lvl="0">
              <a:defRPr sz="1800">
                <a:solidFill>
                  <a:srgbClr val="000000"/>
                </a:solidFill>
              </a:defRPr>
            </a:pPr>
            <a:r>
              <a:rPr lang="fr-FR" sz="1100" b="1" u="sng" dirty="0">
                <a:solidFill>
                  <a:srgbClr val="FFC000"/>
                </a:solidFill>
              </a:rPr>
              <a:t>Groupes Industriels, ETI et institutions financières</a:t>
            </a:r>
          </a:p>
          <a:p>
            <a:pPr lvl="0">
              <a:defRPr sz="1800">
                <a:solidFill>
                  <a:srgbClr val="000000"/>
                </a:solidFill>
              </a:defRPr>
            </a:pPr>
            <a:endParaRPr lang="fr-FR" sz="1100" b="1" u="sng" dirty="0">
              <a:solidFill>
                <a:srgbClr val="00648C"/>
              </a:solidFill>
            </a:endParaRPr>
          </a:p>
          <a:p>
            <a:pPr lvl="0">
              <a:defRPr sz="1800">
                <a:solidFill>
                  <a:srgbClr val="000000"/>
                </a:solidFill>
              </a:defRPr>
            </a:pPr>
            <a:r>
              <a:rPr sz="1100" b="1" dirty="0">
                <a:solidFill>
                  <a:srgbClr val="FFFFFF"/>
                </a:solidFill>
              </a:rPr>
              <a:t>Air Liquide </a:t>
            </a:r>
            <a:r>
              <a:rPr lang="fr-FR" sz="1100" b="1" dirty="0">
                <a:solidFill>
                  <a:srgbClr val="FFFFFF"/>
                </a:solidFill>
              </a:rPr>
              <a:t>, ENGIE, </a:t>
            </a:r>
            <a:r>
              <a:rPr lang="fr-FR" sz="1100" b="1" dirty="0" err="1">
                <a:solidFill>
                  <a:srgbClr val="FFFFFF"/>
                </a:solidFill>
              </a:rPr>
              <a:t>Acaplast</a:t>
            </a:r>
            <a:r>
              <a:rPr lang="fr-FR" sz="1100" b="1" dirty="0">
                <a:solidFill>
                  <a:srgbClr val="FFFFFF"/>
                </a:solidFill>
              </a:rPr>
              <a:t>,</a:t>
            </a:r>
          </a:p>
          <a:p>
            <a:pPr lvl="0">
              <a:defRPr sz="1800">
                <a:solidFill>
                  <a:srgbClr val="000000"/>
                </a:solidFill>
              </a:defRPr>
            </a:pPr>
            <a:r>
              <a:rPr lang="fr-FR" sz="1100" b="1" dirty="0" err="1">
                <a:solidFill>
                  <a:srgbClr val="FFFFFF"/>
                </a:solidFill>
              </a:rPr>
              <a:t>GRTgaz</a:t>
            </a:r>
            <a:r>
              <a:rPr lang="fr-FR" sz="1100" b="1" dirty="0">
                <a:solidFill>
                  <a:srgbClr val="FFFFFF"/>
                </a:solidFill>
              </a:rPr>
              <a:t>, CMI Groupe , </a:t>
            </a:r>
          </a:p>
          <a:p>
            <a:pPr lvl="0">
              <a:defRPr sz="1800">
                <a:solidFill>
                  <a:srgbClr val="000000"/>
                </a:solidFill>
              </a:defRPr>
            </a:pPr>
            <a:r>
              <a:rPr sz="1100" b="1" dirty="0">
                <a:solidFill>
                  <a:srgbClr val="FFFFFF"/>
                </a:solidFill>
              </a:rPr>
              <a:t>EDF</a:t>
            </a:r>
            <a:r>
              <a:rPr lang="fr-FR" sz="1100" b="1" dirty="0">
                <a:solidFill>
                  <a:srgbClr val="FFFFFF"/>
                </a:solidFill>
              </a:rPr>
              <a:t>, Entrepose,</a:t>
            </a:r>
          </a:p>
          <a:p>
            <a:pPr lvl="0">
              <a:defRPr sz="1800">
                <a:solidFill>
                  <a:srgbClr val="000000"/>
                </a:solidFill>
              </a:defRPr>
            </a:pPr>
            <a:r>
              <a:rPr lang="fr-FR" sz="1100" b="1" dirty="0">
                <a:solidFill>
                  <a:srgbClr val="FFFFFF"/>
                </a:solidFill>
              </a:rPr>
              <a:t>EFI Automotive, </a:t>
            </a:r>
          </a:p>
          <a:p>
            <a:pPr lvl="0">
              <a:defRPr sz="1800">
                <a:solidFill>
                  <a:srgbClr val="000000"/>
                </a:solidFill>
              </a:defRPr>
            </a:pPr>
            <a:r>
              <a:rPr sz="1100" b="1" dirty="0">
                <a:solidFill>
                  <a:srgbClr val="FFFFFF"/>
                </a:solidFill>
              </a:rPr>
              <a:t>AREVA </a:t>
            </a:r>
            <a:r>
              <a:rPr sz="1100" b="1" dirty="0" err="1">
                <a:solidFill>
                  <a:srgbClr val="FFFFFF"/>
                </a:solidFill>
              </a:rPr>
              <a:t>Stockage</a:t>
            </a:r>
            <a:r>
              <a:rPr sz="1100" b="1" dirty="0">
                <a:solidFill>
                  <a:srgbClr val="FFFFFF"/>
                </a:solidFill>
              </a:rPr>
              <a:t> </a:t>
            </a:r>
            <a:r>
              <a:rPr sz="1100" b="1" dirty="0" err="1">
                <a:solidFill>
                  <a:srgbClr val="FFFFFF"/>
                </a:solidFill>
              </a:rPr>
              <a:t>d’Energie</a:t>
            </a:r>
            <a:endParaRPr lang="fr-FR" sz="1100" b="1" dirty="0">
              <a:solidFill>
                <a:srgbClr val="FFFFFF"/>
              </a:solidFill>
            </a:endParaRPr>
          </a:p>
          <a:p>
            <a:pPr lvl="0">
              <a:defRPr sz="1800">
                <a:solidFill>
                  <a:srgbClr val="000000"/>
                </a:solidFill>
              </a:defRPr>
            </a:pPr>
            <a:r>
              <a:rPr lang="fr-FR" sz="1100" b="1" dirty="0">
                <a:solidFill>
                  <a:srgbClr val="FFFFFF"/>
                </a:solidFill>
              </a:rPr>
              <a:t>AKUO </a:t>
            </a:r>
            <a:r>
              <a:rPr lang="fr-FR" sz="1100" b="1" dirty="0" err="1">
                <a:solidFill>
                  <a:srgbClr val="FFFFFF"/>
                </a:solidFill>
              </a:rPr>
              <a:t>Energy</a:t>
            </a:r>
            <a:endParaRPr lang="fr-FR" sz="1100" b="1" dirty="0">
              <a:solidFill>
                <a:srgbClr val="FFFFFF"/>
              </a:solidFill>
            </a:endParaRPr>
          </a:p>
          <a:p>
            <a:pPr lvl="0">
              <a:defRPr sz="1800">
                <a:solidFill>
                  <a:srgbClr val="000000"/>
                </a:solidFill>
              </a:defRPr>
            </a:pPr>
            <a:r>
              <a:rPr lang="fr-FR" sz="1100" b="1" dirty="0">
                <a:solidFill>
                  <a:srgbClr val="FFFFFF"/>
                </a:solidFill>
              </a:rPr>
              <a:t>Compagnie Nationale du Rhône</a:t>
            </a:r>
          </a:p>
          <a:p>
            <a:pPr lvl="0">
              <a:defRPr sz="1800">
                <a:solidFill>
                  <a:srgbClr val="000000"/>
                </a:solidFill>
              </a:defRPr>
            </a:pPr>
            <a:r>
              <a:rPr lang="fr-FR" sz="1100" b="1" dirty="0">
                <a:solidFill>
                  <a:srgbClr val="FFFFFF"/>
                </a:solidFill>
              </a:rPr>
              <a:t>Michelin, </a:t>
            </a:r>
            <a:r>
              <a:rPr lang="fr-FR" sz="1100" b="1" dirty="0" err="1">
                <a:solidFill>
                  <a:srgbClr val="FFFFFF"/>
                </a:solidFill>
              </a:rPr>
              <a:t>Faurecia</a:t>
            </a:r>
            <a:endParaRPr lang="fr-FR" sz="1100" b="1" dirty="0">
              <a:solidFill>
                <a:srgbClr val="FFFFFF"/>
              </a:solidFill>
            </a:endParaRPr>
          </a:p>
          <a:p>
            <a:pPr lvl="0">
              <a:defRPr sz="1800">
                <a:solidFill>
                  <a:srgbClr val="000000"/>
                </a:solidFill>
              </a:defRPr>
            </a:pPr>
            <a:r>
              <a:rPr lang="fr-FR" sz="1100" b="1" dirty="0">
                <a:solidFill>
                  <a:srgbClr val="FFFFFF"/>
                </a:solidFill>
              </a:rPr>
              <a:t>Naval Group, </a:t>
            </a:r>
            <a:r>
              <a:rPr lang="fr-FR" sz="1100" b="1" dirty="0" err="1">
                <a:solidFill>
                  <a:srgbClr val="FFFFFF"/>
                </a:solidFill>
              </a:rPr>
              <a:t>Omexom</a:t>
            </a:r>
            <a:endParaRPr lang="fr-FR" sz="1100" b="1" dirty="0">
              <a:solidFill>
                <a:srgbClr val="FFFFFF"/>
              </a:solidFill>
            </a:endParaRPr>
          </a:p>
          <a:p>
            <a:pPr lvl="0">
              <a:defRPr sz="1800">
                <a:solidFill>
                  <a:srgbClr val="000000"/>
                </a:solidFill>
              </a:defRPr>
            </a:pPr>
            <a:r>
              <a:rPr lang="fr-FR" sz="1100" b="1" dirty="0">
                <a:solidFill>
                  <a:srgbClr val="FFFFFF"/>
                </a:solidFill>
              </a:rPr>
              <a:t>Plastic Omnium, </a:t>
            </a:r>
            <a:r>
              <a:rPr lang="fr-FR" sz="1100" b="1" dirty="0" err="1">
                <a:solidFill>
                  <a:srgbClr val="FFFFFF"/>
                </a:solidFill>
              </a:rPr>
              <a:t>Storengy</a:t>
            </a:r>
            <a:r>
              <a:rPr lang="fr-FR" sz="1100" b="1" dirty="0">
                <a:solidFill>
                  <a:srgbClr val="FFFFFF"/>
                </a:solidFill>
              </a:rPr>
              <a:t>,</a:t>
            </a:r>
          </a:p>
          <a:p>
            <a:pPr lvl="0">
              <a:defRPr sz="1800">
                <a:solidFill>
                  <a:srgbClr val="000000"/>
                </a:solidFill>
              </a:defRPr>
            </a:pPr>
            <a:r>
              <a:rPr lang="fr-FR" sz="1100" b="1" dirty="0" err="1">
                <a:solidFill>
                  <a:srgbClr val="FFFFFF"/>
                </a:solidFill>
              </a:rPr>
              <a:t>Thevenin</a:t>
            </a:r>
            <a:r>
              <a:rPr lang="fr-FR" sz="1100" b="1" dirty="0">
                <a:solidFill>
                  <a:srgbClr val="FFFFFF"/>
                </a:solidFill>
              </a:rPr>
              <a:t>-Ducrot</a:t>
            </a:r>
          </a:p>
          <a:p>
            <a:pPr lvl="0">
              <a:defRPr sz="1800">
                <a:solidFill>
                  <a:srgbClr val="000000"/>
                </a:solidFill>
              </a:defRPr>
            </a:pPr>
            <a:r>
              <a:rPr lang="fr-FR" sz="1100" b="1" dirty="0">
                <a:solidFill>
                  <a:srgbClr val="FFFFFF"/>
                </a:solidFill>
              </a:rPr>
              <a:t>TOTAL, TOYOTA, Hyundai</a:t>
            </a:r>
            <a:endParaRPr sz="1100" b="1" dirty="0">
              <a:solidFill>
                <a:srgbClr val="FFFFFF"/>
              </a:solidFill>
            </a:endParaRPr>
          </a:p>
          <a:p>
            <a:pPr lvl="0">
              <a:defRPr sz="1800">
                <a:solidFill>
                  <a:srgbClr val="000000"/>
                </a:solidFill>
              </a:defRPr>
            </a:pPr>
            <a:r>
              <a:rPr lang="fr-FR" sz="1100" b="1" dirty="0">
                <a:solidFill>
                  <a:srgbClr val="FFFFFF"/>
                </a:solidFill>
              </a:rPr>
              <a:t>Caisse Des </a:t>
            </a:r>
            <a:r>
              <a:rPr lang="fr-FR" sz="1100" b="1" dirty="0" err="1">
                <a:solidFill>
                  <a:srgbClr val="FFFFFF"/>
                </a:solidFill>
              </a:rPr>
              <a:t>Depôts</a:t>
            </a:r>
            <a:r>
              <a:rPr lang="fr-FR" sz="1100" b="1" dirty="0">
                <a:solidFill>
                  <a:srgbClr val="FFFFFF"/>
                </a:solidFill>
              </a:rPr>
              <a:t> , AXA,</a:t>
            </a:r>
          </a:p>
          <a:p>
            <a:pPr lvl="0">
              <a:defRPr sz="1800">
                <a:solidFill>
                  <a:srgbClr val="000000"/>
                </a:solidFill>
              </a:defRPr>
            </a:pPr>
            <a:r>
              <a:rPr lang="fr-FR" sz="1100" b="1" dirty="0">
                <a:solidFill>
                  <a:srgbClr val="FFFFFF"/>
                </a:solidFill>
              </a:rPr>
              <a:t>Valorem</a:t>
            </a:r>
            <a:endParaRPr sz="1100" b="1" dirty="0">
              <a:solidFill>
                <a:srgbClr val="FFFFFF"/>
              </a:solidFill>
            </a:endParaRPr>
          </a:p>
          <a:p>
            <a:pPr lvl="0">
              <a:defRPr sz="1800">
                <a:solidFill>
                  <a:srgbClr val="000000"/>
                </a:solidFill>
              </a:defRPr>
            </a:pPr>
            <a:r>
              <a:rPr lang="fr-FR" sz="1100" b="1" u="sng" dirty="0">
                <a:solidFill>
                  <a:srgbClr val="FFC000"/>
                </a:solidFill>
              </a:rPr>
              <a:t>Utilisateurs finaux</a:t>
            </a:r>
            <a:endParaRPr sz="1100" b="1" u="sng" dirty="0">
              <a:solidFill>
                <a:srgbClr val="FFC000"/>
              </a:solidFill>
            </a:endParaRPr>
          </a:p>
          <a:p>
            <a:pPr lvl="0">
              <a:defRPr sz="1800">
                <a:solidFill>
                  <a:srgbClr val="000000"/>
                </a:solidFill>
              </a:defRPr>
            </a:pPr>
            <a:r>
              <a:rPr lang="fr-FR" sz="1100" b="1" dirty="0">
                <a:solidFill>
                  <a:srgbClr val="FFFFFF"/>
                </a:solidFill>
              </a:rPr>
              <a:t>Chéreau, </a:t>
            </a:r>
            <a:r>
              <a:rPr sz="1100" b="1" dirty="0" err="1">
                <a:solidFill>
                  <a:srgbClr val="FFFFFF"/>
                </a:solidFill>
              </a:rPr>
              <a:t>Dassault</a:t>
            </a:r>
            <a:r>
              <a:rPr sz="1100" b="1" dirty="0">
                <a:solidFill>
                  <a:srgbClr val="FFFFFF"/>
                </a:solidFill>
              </a:rPr>
              <a:t> Aviation</a:t>
            </a:r>
            <a:r>
              <a:rPr lang="fr-FR" sz="1100" b="1" dirty="0">
                <a:solidFill>
                  <a:srgbClr val="FFFFFF"/>
                </a:solidFill>
              </a:rPr>
              <a:t>,</a:t>
            </a:r>
          </a:p>
          <a:p>
            <a:pPr lvl="0">
              <a:defRPr sz="1800">
                <a:solidFill>
                  <a:srgbClr val="000000"/>
                </a:solidFill>
              </a:defRPr>
            </a:pPr>
            <a:r>
              <a:rPr lang="fr-FR" sz="1100" b="1" dirty="0">
                <a:solidFill>
                  <a:srgbClr val="FFFFFF"/>
                </a:solidFill>
              </a:rPr>
              <a:t>SNCF, RATP, </a:t>
            </a:r>
            <a:r>
              <a:rPr lang="fr-FR" sz="1100" b="1" dirty="0" err="1">
                <a:solidFill>
                  <a:srgbClr val="FFFFFF"/>
                </a:solidFill>
              </a:rPr>
              <a:t>Keolis</a:t>
            </a:r>
            <a:r>
              <a:rPr lang="fr-FR" sz="1100" b="1" dirty="0">
                <a:solidFill>
                  <a:srgbClr val="FFFFFF"/>
                </a:solidFill>
              </a:rPr>
              <a:t>, </a:t>
            </a:r>
            <a:r>
              <a:rPr lang="fr-FR" sz="1100" b="1" dirty="0" err="1">
                <a:solidFill>
                  <a:srgbClr val="FFFFFF"/>
                </a:solidFill>
              </a:rPr>
              <a:t>Transdev</a:t>
            </a:r>
            <a:r>
              <a:rPr lang="fr-FR" sz="1100" b="1" dirty="0">
                <a:solidFill>
                  <a:srgbClr val="FFFFFF"/>
                </a:solidFill>
              </a:rPr>
              <a:t>,</a:t>
            </a:r>
          </a:p>
          <a:p>
            <a:pPr lvl="0">
              <a:defRPr sz="1800">
                <a:solidFill>
                  <a:srgbClr val="000000"/>
                </a:solidFill>
              </a:defRPr>
            </a:pPr>
            <a:r>
              <a:rPr lang="fr-FR" sz="1100" b="1" dirty="0" err="1">
                <a:solidFill>
                  <a:srgbClr val="FFFFFF"/>
                </a:solidFill>
              </a:rPr>
              <a:t>Mobivia</a:t>
            </a:r>
            <a:endParaRPr sz="1100" b="1" dirty="0">
              <a:solidFill>
                <a:srgbClr val="FFFFFF"/>
              </a:solidFill>
            </a:endParaRPr>
          </a:p>
          <a:p>
            <a:pPr lvl="0">
              <a:defRPr sz="1800">
                <a:solidFill>
                  <a:srgbClr val="000000"/>
                </a:solidFill>
              </a:defRPr>
            </a:pPr>
            <a:r>
              <a:rPr lang="fr-FR" sz="1100" b="1" u="sng" dirty="0">
                <a:solidFill>
                  <a:srgbClr val="FFC000"/>
                </a:solidFill>
              </a:rPr>
              <a:t>Organismes de </a:t>
            </a:r>
            <a:r>
              <a:rPr sz="1100" b="1" u="sng" dirty="0">
                <a:solidFill>
                  <a:srgbClr val="FFC000"/>
                </a:solidFill>
              </a:rPr>
              <a:t>Re</a:t>
            </a:r>
            <a:r>
              <a:rPr lang="fr-FR" sz="1100" b="1" u="sng" dirty="0">
                <a:solidFill>
                  <a:srgbClr val="FFC000"/>
                </a:solidFill>
              </a:rPr>
              <a:t>cherche, laboratoires, universités et Centres techniques</a:t>
            </a:r>
            <a:endParaRPr sz="1100" b="1" u="sng" dirty="0">
              <a:solidFill>
                <a:srgbClr val="FFC000"/>
              </a:solidFill>
            </a:endParaRPr>
          </a:p>
          <a:p>
            <a:pPr lvl="0">
              <a:defRPr sz="1800">
                <a:solidFill>
                  <a:srgbClr val="000000"/>
                </a:solidFill>
              </a:defRPr>
            </a:pPr>
            <a:r>
              <a:rPr sz="1100" b="1" dirty="0">
                <a:solidFill>
                  <a:srgbClr val="FFFFFF"/>
                </a:solidFill>
              </a:rPr>
              <a:t>CEA</a:t>
            </a:r>
            <a:r>
              <a:rPr lang="fr-FR" sz="1100" b="1" dirty="0">
                <a:solidFill>
                  <a:srgbClr val="FFFFFF"/>
                </a:solidFill>
              </a:rPr>
              <a:t>, </a:t>
            </a:r>
            <a:r>
              <a:rPr sz="1100" b="1" dirty="0">
                <a:solidFill>
                  <a:srgbClr val="FFFFFF"/>
                </a:solidFill>
              </a:rPr>
              <a:t>CNRS</a:t>
            </a:r>
            <a:r>
              <a:rPr lang="fr-FR" sz="1100" b="1" dirty="0">
                <a:solidFill>
                  <a:srgbClr val="FFFFFF"/>
                </a:solidFill>
              </a:rPr>
              <a:t>, </a:t>
            </a:r>
            <a:r>
              <a:rPr sz="1100" b="1" dirty="0">
                <a:solidFill>
                  <a:srgbClr val="FFFFFF"/>
                </a:solidFill>
              </a:rPr>
              <a:t>INERIS</a:t>
            </a:r>
            <a:endParaRPr lang="fr-FR" sz="1100" b="1" dirty="0">
              <a:solidFill>
                <a:srgbClr val="FFFFFF"/>
              </a:solidFill>
            </a:endParaRPr>
          </a:p>
          <a:p>
            <a:pPr lvl="0">
              <a:defRPr sz="1800">
                <a:solidFill>
                  <a:srgbClr val="000000"/>
                </a:solidFill>
              </a:defRPr>
            </a:pPr>
            <a:r>
              <a:rPr lang="fr-FR" sz="1100" b="1" dirty="0">
                <a:solidFill>
                  <a:srgbClr val="FFFFFF"/>
                </a:solidFill>
              </a:rPr>
              <a:t>Fédération FC-LAB, LEMTA</a:t>
            </a:r>
          </a:p>
          <a:p>
            <a:pPr lvl="0">
              <a:defRPr sz="1800">
                <a:solidFill>
                  <a:srgbClr val="000000"/>
                </a:solidFill>
              </a:defRPr>
            </a:pPr>
            <a:r>
              <a:rPr lang="fr-FR" sz="1100" b="1" dirty="0">
                <a:solidFill>
                  <a:srgbClr val="FFFFFF"/>
                </a:solidFill>
              </a:rPr>
              <a:t>CNRS </a:t>
            </a:r>
            <a:r>
              <a:rPr lang="fr-FR" sz="1100" b="1" dirty="0" err="1">
                <a:solidFill>
                  <a:srgbClr val="FFFFFF"/>
                </a:solidFill>
              </a:rPr>
              <a:t>GdR</a:t>
            </a:r>
            <a:r>
              <a:rPr lang="fr-FR" sz="1100" b="1" dirty="0">
                <a:solidFill>
                  <a:srgbClr val="FFFFFF"/>
                </a:solidFill>
              </a:rPr>
              <a:t> </a:t>
            </a:r>
            <a:r>
              <a:rPr lang="fr-FR" sz="1100" b="1" dirty="0" err="1">
                <a:solidFill>
                  <a:srgbClr val="FFFFFF"/>
                </a:solidFill>
              </a:rPr>
              <a:t>HysPAC</a:t>
            </a:r>
            <a:r>
              <a:rPr lang="fr-FR" sz="1100" b="1" dirty="0">
                <a:solidFill>
                  <a:srgbClr val="FFFFFF"/>
                </a:solidFill>
              </a:rPr>
              <a:t>, </a:t>
            </a:r>
          </a:p>
          <a:p>
            <a:pPr lvl="0">
              <a:defRPr sz="1800">
                <a:solidFill>
                  <a:srgbClr val="000000"/>
                </a:solidFill>
              </a:defRPr>
            </a:pPr>
            <a:r>
              <a:rPr lang="fr-FR" sz="1100" b="1" dirty="0">
                <a:solidFill>
                  <a:srgbClr val="FFFFFF"/>
                </a:solidFill>
              </a:rPr>
              <a:t>Institut Carnot </a:t>
            </a:r>
            <a:r>
              <a:rPr lang="fr-FR" sz="1100" b="1" dirty="0" err="1">
                <a:solidFill>
                  <a:srgbClr val="FFFFFF"/>
                </a:solidFill>
              </a:rPr>
              <a:t>Mines,Canoe</a:t>
            </a:r>
            <a:endParaRPr lang="fr-FR" sz="1100" b="1" dirty="0">
              <a:solidFill>
                <a:srgbClr val="FFFFFF"/>
              </a:solidFill>
            </a:endParaRPr>
          </a:p>
          <a:p>
            <a:pPr lvl="0">
              <a:defRPr sz="1800">
                <a:solidFill>
                  <a:srgbClr val="000000"/>
                </a:solidFill>
              </a:defRPr>
            </a:pPr>
            <a:endParaRPr sz="1100" b="1" dirty="0">
              <a:solidFill>
                <a:srgbClr val="FFFFFF"/>
              </a:solidFill>
            </a:endParaRPr>
          </a:p>
          <a:p>
            <a:pPr lvl="0">
              <a:defRPr sz="1800">
                <a:solidFill>
                  <a:srgbClr val="000000"/>
                </a:solidFill>
              </a:defRPr>
            </a:pPr>
            <a:r>
              <a:rPr lang="fr-FR" sz="1100" b="1" u="sng" dirty="0">
                <a:solidFill>
                  <a:srgbClr val="FFC000"/>
                </a:solidFill>
              </a:rPr>
              <a:t> </a:t>
            </a:r>
            <a:endParaRPr sz="1100" b="1" u="sng" dirty="0">
              <a:solidFill>
                <a:srgbClr val="FFC000"/>
              </a:solidFill>
            </a:endParaRPr>
          </a:p>
        </p:txBody>
      </p:sp>
      <p:sp>
        <p:nvSpPr>
          <p:cNvPr id="2" name="Rectangle 1"/>
          <p:cNvSpPr/>
          <p:nvPr/>
        </p:nvSpPr>
        <p:spPr>
          <a:xfrm>
            <a:off x="3558532" y="3233788"/>
            <a:ext cx="184731" cy="300082"/>
          </a:xfrm>
          <a:prstGeom prst="rect">
            <a:avLst/>
          </a:prstGeom>
        </p:spPr>
        <p:txBody>
          <a:bodyPr wrap="none">
            <a:spAutoFit/>
          </a:bodyPr>
          <a:lstStyle/>
          <a:p>
            <a:endParaRPr lang="fr-FR" sz="1350" dirty="0"/>
          </a:p>
        </p:txBody>
      </p:sp>
    </p:spTree>
    <p:extLst>
      <p:ext uri="{BB962C8B-B14F-4D97-AF65-F5344CB8AC3E}">
        <p14:creationId xmlns:p14="http://schemas.microsoft.com/office/powerpoint/2010/main" val="35981081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32816" y="2035587"/>
            <a:ext cx="7895806" cy="3699444"/>
          </a:xfrm>
        </p:spPr>
        <p:txBody>
          <a:bodyPr anchor="t">
            <a:normAutofit/>
          </a:bodyPr>
          <a:lstStyle/>
          <a:p>
            <a:pPr marL="546068" lvl="1" indent="-210026" algn="just">
              <a:buFont typeface="Arial" panose="020B0604020202020204" pitchFamily="34" charset="0"/>
              <a:buChar char="•"/>
            </a:pPr>
            <a:endParaRPr lang="fr-FR" sz="1029"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412" y="1881213"/>
            <a:ext cx="2868681" cy="37491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cxnSp>
        <p:nvCxnSpPr>
          <p:cNvPr id="9" name="Connecteur droit 8"/>
          <p:cNvCxnSpPr/>
          <p:nvPr/>
        </p:nvCxnSpPr>
        <p:spPr>
          <a:xfrm>
            <a:off x="3593086" y="1740656"/>
            <a:ext cx="375273" cy="1101312"/>
          </a:xfrm>
          <a:prstGeom prst="line">
            <a:avLst/>
          </a:prstGeom>
          <a:ln>
            <a:solidFill>
              <a:schemeClr val="bg1">
                <a:lumMod val="6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644156" y="2977752"/>
            <a:ext cx="2143026" cy="307868"/>
          </a:xfrm>
          <a:prstGeom prst="line">
            <a:avLst/>
          </a:prstGeom>
          <a:ln>
            <a:solidFill>
              <a:schemeClr val="bg1">
                <a:lumMod val="6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2701201" y="3455443"/>
            <a:ext cx="704569" cy="575364"/>
          </a:xfrm>
          <a:prstGeom prst="line">
            <a:avLst/>
          </a:prstGeom>
          <a:ln>
            <a:solidFill>
              <a:schemeClr val="bg1">
                <a:lumMod val="6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1606020" y="4432249"/>
            <a:ext cx="2362339" cy="1389046"/>
          </a:xfrm>
          <a:prstGeom prst="line">
            <a:avLst/>
          </a:prstGeom>
          <a:ln>
            <a:solidFill>
              <a:schemeClr val="bg1">
                <a:lumMod val="6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flipV="1">
            <a:off x="4640467" y="1971104"/>
            <a:ext cx="1626056" cy="964839"/>
          </a:xfrm>
          <a:prstGeom prst="line">
            <a:avLst/>
          </a:prstGeom>
          <a:ln>
            <a:solidFill>
              <a:schemeClr val="bg1">
                <a:lumMod val="6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5542139" y="2863848"/>
            <a:ext cx="1844502" cy="949539"/>
          </a:xfrm>
          <a:prstGeom prst="line">
            <a:avLst/>
          </a:prstGeom>
          <a:ln>
            <a:solidFill>
              <a:schemeClr val="bg1">
                <a:lumMod val="6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flipV="1">
            <a:off x="5143087" y="4510626"/>
            <a:ext cx="2175167" cy="1317943"/>
          </a:xfrm>
          <a:prstGeom prst="line">
            <a:avLst/>
          </a:prstGeom>
          <a:ln>
            <a:solidFill>
              <a:schemeClr val="bg1">
                <a:lumMod val="6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5242441" y="3910183"/>
            <a:ext cx="1024082" cy="23355"/>
          </a:xfrm>
          <a:prstGeom prst="line">
            <a:avLst/>
          </a:prstGeom>
          <a:ln>
            <a:solidFill>
              <a:schemeClr val="bg1">
                <a:lumMod val="50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2968078" y="2359463"/>
            <a:ext cx="738358" cy="87872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a:stCxn id="15" idx="3"/>
          </p:cNvCxnSpPr>
          <p:nvPr/>
        </p:nvCxnSpPr>
        <p:spPr>
          <a:xfrm flipV="1">
            <a:off x="2732017" y="3587996"/>
            <a:ext cx="869867" cy="2425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a:off x="5346366" y="3526991"/>
            <a:ext cx="1368787" cy="3231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V="1">
            <a:off x="5461393" y="2758232"/>
            <a:ext cx="625102" cy="5273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flipH="1" flipV="1">
            <a:off x="5143089" y="4473845"/>
            <a:ext cx="937677" cy="3505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5303" y="2644588"/>
            <a:ext cx="3248577" cy="2236483"/>
          </a:xfrm>
          <a:prstGeom prst="rect">
            <a:avLst/>
          </a:prstGeom>
          <a:ln>
            <a:noFill/>
          </a:ln>
          <a:effectLst>
            <a:outerShdw blurRad="190500" algn="tl" rotWithShape="0">
              <a:srgbClr val="000000">
                <a:alpha val="70000"/>
              </a:srgbClr>
            </a:outerShdw>
          </a:effectLst>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66" y="2918245"/>
            <a:ext cx="2668251" cy="1824578"/>
          </a:xfrm>
          <a:prstGeom prst="rect">
            <a:avLst/>
          </a:prstGeom>
          <a:ln>
            <a:noFill/>
          </a:ln>
          <a:effectLst>
            <a:outerShdw blurRad="292100" dist="139700" dir="2700000" algn="tl" rotWithShape="0">
              <a:srgbClr val="333333">
                <a:alpha val="65000"/>
              </a:srgbClr>
            </a:outerShdw>
          </a:effectLst>
        </p:spPr>
      </p:pic>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783" y="1501083"/>
            <a:ext cx="2762772" cy="1737107"/>
          </a:xfrm>
          <a:prstGeom prst="rect">
            <a:avLst/>
          </a:prstGeom>
          <a:ln>
            <a:noFill/>
          </a:ln>
          <a:effectLst>
            <a:outerShdw blurRad="292100" dist="139700" dir="2700000" algn="tl" rotWithShape="0">
              <a:srgbClr val="333333">
                <a:alpha val="65000"/>
              </a:srgbClr>
            </a:outerShdw>
          </a:effectLst>
        </p:spPr>
      </p:pic>
      <p:pic>
        <p:nvPicPr>
          <p:cNvPr id="39" name="Imag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25" y="4734427"/>
            <a:ext cx="3074642" cy="18832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42" name="Connecteur droit 41"/>
          <p:cNvCxnSpPr/>
          <p:nvPr/>
        </p:nvCxnSpPr>
        <p:spPr>
          <a:xfrm flipV="1">
            <a:off x="2959144" y="3557929"/>
            <a:ext cx="888535" cy="1270542"/>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33" name="Imag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3855" y="1155303"/>
            <a:ext cx="3145478" cy="1938198"/>
          </a:xfrm>
          <a:prstGeom prst="rect">
            <a:avLst/>
          </a:prstGeom>
          <a:ln>
            <a:noFill/>
          </a:ln>
          <a:effectLst>
            <a:outerShdw blurRad="292100" dist="139700" dir="2700000" algn="tl" rotWithShape="0">
              <a:srgbClr val="333333">
                <a:alpha val="65000"/>
              </a:srgbClr>
            </a:outerShdw>
          </a:effectLst>
        </p:spPr>
      </p:pic>
      <p:sp>
        <p:nvSpPr>
          <p:cNvPr id="28" name="Titre 1"/>
          <p:cNvSpPr txBox="1">
            <a:spLocks/>
          </p:cNvSpPr>
          <p:nvPr/>
        </p:nvSpPr>
        <p:spPr>
          <a:xfrm>
            <a:off x="1532965" y="150375"/>
            <a:ext cx="6822141" cy="1180885"/>
          </a:xfrm>
          <a:prstGeom prst="rect">
            <a:avLst/>
          </a:prstGeom>
        </p:spPr>
        <p:txBody>
          <a:bodyPr vert="horz" lIns="67211" tIns="33605" rIns="67211" bIns="33605"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a:solidFill>
                  <a:schemeClr val="accent3"/>
                </a:solidFill>
              </a:rPr>
              <a:t>Développer des capacités de stockage des </a:t>
            </a:r>
            <a:r>
              <a:rPr lang="fr-FR" sz="3200" b="1" dirty="0" err="1">
                <a:solidFill>
                  <a:schemeClr val="accent3"/>
                </a:solidFill>
              </a:rPr>
              <a:t>EnR</a:t>
            </a:r>
            <a:endParaRPr lang="fr-FR" sz="3200" b="1" dirty="0">
              <a:solidFill>
                <a:schemeClr val="accent3"/>
              </a:solidFill>
            </a:endParaRPr>
          </a:p>
        </p:txBody>
      </p:sp>
      <p:pic>
        <p:nvPicPr>
          <p:cNvPr id="27" name="Image 26"/>
          <p:cNvPicPr>
            <a:picLocks noChangeAspect="1"/>
          </p:cNvPicPr>
          <p:nvPr/>
        </p:nvPicPr>
        <p:blipFill rotWithShape="1">
          <a:blip r:embed="rId9" cstate="print">
            <a:extLst>
              <a:ext uri="{28A0092B-C50C-407E-A947-70E740481C1C}">
                <a14:useLocalDpi xmlns:a14="http://schemas.microsoft.com/office/drawing/2010/main" val="0"/>
              </a:ext>
            </a:extLst>
          </a:blip>
          <a:srcRect l="23004" t="11482" r="25889" b="13335"/>
          <a:stretch/>
        </p:blipFill>
        <p:spPr>
          <a:xfrm>
            <a:off x="18003" y="0"/>
            <a:ext cx="1577744" cy="1453653"/>
          </a:xfrm>
          <a:prstGeom prst="rect">
            <a:avLst/>
          </a:prstGeom>
        </p:spPr>
      </p:pic>
      <p:pic>
        <p:nvPicPr>
          <p:cNvPr id="29" name="Imag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56729" y="4601347"/>
            <a:ext cx="3294699" cy="20554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6542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6099" y="323682"/>
            <a:ext cx="7729240" cy="412694"/>
          </a:xfrm>
        </p:spPr>
        <p:txBody>
          <a:bodyPr>
            <a:normAutofit/>
          </a:bodyPr>
          <a:lstStyle/>
          <a:p>
            <a:pPr algn="ctr"/>
            <a:r>
              <a:rPr lang="fr-FR" b="1" dirty="0" err="1">
                <a:solidFill>
                  <a:srgbClr val="0070C0"/>
                </a:solidFill>
              </a:rPr>
              <a:t>Integration</a:t>
            </a:r>
            <a:r>
              <a:rPr lang="fr-FR" b="1" dirty="0">
                <a:solidFill>
                  <a:srgbClr val="0070C0"/>
                </a:solidFill>
              </a:rPr>
              <a:t> Sectorielle – </a:t>
            </a:r>
            <a:r>
              <a:rPr lang="fr-FR" b="1" dirty="0" err="1">
                <a:solidFill>
                  <a:srgbClr val="0070C0"/>
                </a:solidFill>
              </a:rPr>
              <a:t>Sector</a:t>
            </a:r>
            <a:r>
              <a:rPr lang="fr-FR" b="1" dirty="0">
                <a:solidFill>
                  <a:srgbClr val="0070C0"/>
                </a:solidFill>
              </a:rPr>
              <a:t> </a:t>
            </a:r>
            <a:r>
              <a:rPr lang="fr-FR" b="1" dirty="0" err="1">
                <a:solidFill>
                  <a:srgbClr val="0070C0"/>
                </a:solidFill>
              </a:rPr>
              <a:t>Coupling</a:t>
            </a:r>
            <a:endParaRPr lang="fr-FR" b="1" dirty="0">
              <a:solidFill>
                <a:srgbClr val="0070C0"/>
              </a:solidFill>
            </a:endParaRPr>
          </a:p>
        </p:txBody>
      </p:sp>
      <p:pic>
        <p:nvPicPr>
          <p:cNvPr id="4" name="Espace réservé du contenu 3"/>
          <p:cNvPicPr>
            <a:picLocks noGrp="1" noChangeAspect="1"/>
          </p:cNvPicPr>
          <p:nvPr>
            <p:ph idx="1"/>
          </p:nvPr>
        </p:nvPicPr>
        <p:blipFill>
          <a:blip r:embed="rId2"/>
          <a:stretch>
            <a:fillRect/>
          </a:stretch>
        </p:blipFill>
        <p:spPr>
          <a:xfrm>
            <a:off x="194208" y="849664"/>
            <a:ext cx="8399533" cy="4903773"/>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0273" y="5725431"/>
            <a:ext cx="2431165" cy="996043"/>
          </a:xfrm>
          <a:prstGeom prst="rect">
            <a:avLst/>
          </a:prstGeom>
        </p:spPr>
      </p:pic>
    </p:spTree>
    <p:extLst>
      <p:ext uri="{BB962C8B-B14F-4D97-AF65-F5344CB8AC3E}">
        <p14:creationId xmlns:p14="http://schemas.microsoft.com/office/powerpoint/2010/main" val="84054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982CD3-0F2D-42E5-BFEB-34D22478D6D1}"/>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9075" name="think-cell Slide" r:id="rId6" imgW="410" imgH="409" progId="TCLayout.ActiveDocument.1">
                  <p:embed/>
                </p:oleObj>
              </mc:Choice>
              <mc:Fallback>
                <p:oleObj name="think-cell Slide" r:id="rId6" imgW="410" imgH="409"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8C1EF2BE-1359-4C95-B9CC-4E464D142859}"/>
              </a:ext>
            </a:extLst>
          </p:cNvPr>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nl-NL" sz="1400" dirty="0" err="1">
              <a:solidFill>
                <a:schemeClr val="tx1"/>
              </a:solidFill>
              <a:latin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1D8FC77F-887A-4CDA-972E-CA2BCFB9FFA8}"/>
              </a:ext>
            </a:extLst>
          </p:cNvPr>
          <p:cNvSpPr>
            <a:spLocks noGrp="1"/>
          </p:cNvSpPr>
          <p:nvPr>
            <p:ph type="title"/>
          </p:nvPr>
        </p:nvSpPr>
        <p:spPr>
          <a:xfrm>
            <a:off x="119063" y="108885"/>
            <a:ext cx="8618537" cy="6155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fr-FR" dirty="0">
                <a:solidFill>
                  <a:schemeClr val="accent3"/>
                </a:solidFill>
              </a:rPr>
              <a:t>De nombreuses technologies d’utilisation de l’hydrogène seront bientôt prêtes pour être déployées à grande échelle</a:t>
            </a:r>
          </a:p>
        </p:txBody>
      </p:sp>
      <p:sp>
        <p:nvSpPr>
          <p:cNvPr id="57" name="4. Footnote">
            <a:extLst>
              <a:ext uri="{FF2B5EF4-FFF2-40B4-BE49-F238E27FC236}">
                <a16:creationId xmlns:a16="http://schemas.microsoft.com/office/drawing/2014/main" id="{17B5BCB8-9CD3-4C1D-846E-44FD61998E60}"/>
              </a:ext>
            </a:extLst>
          </p:cNvPr>
          <p:cNvSpPr txBox="1">
            <a:spLocks noChangeArrowheads="1"/>
          </p:cNvSpPr>
          <p:nvPr/>
        </p:nvSpPr>
        <p:spPr bwMode="gray">
          <a:xfrm>
            <a:off x="119063" y="5814218"/>
            <a:ext cx="86330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85725" indent="-85725" defTabSz="895350">
              <a:defRPr sz="800" baseline="0">
                <a:solidFill>
                  <a:schemeClr val="accent6"/>
                </a:solidFill>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pPr>
              <a:tabLst>
                <a:tab pos="5651500" algn="l"/>
              </a:tabLst>
            </a:pPr>
            <a:r>
              <a:rPr lang="fr-FR" dirty="0">
                <a:solidFill>
                  <a:srgbClr val="808080"/>
                </a:solidFill>
                <a:latin typeface="Arial" panose="020B0604020202020204" pitchFamily="34" charset="0"/>
              </a:rPr>
              <a:t>1 Défini comme représentant plus de 1 % des ventes sur le segment</a:t>
            </a:r>
          </a:p>
          <a:p>
            <a:pPr>
              <a:tabLst>
                <a:tab pos="5651500" algn="l"/>
              </a:tabLst>
            </a:pPr>
            <a:r>
              <a:rPr lang="fr-FR" dirty="0">
                <a:solidFill>
                  <a:srgbClr val="808080"/>
                </a:solidFill>
                <a:latin typeface="Arial" panose="020B0604020202020204" pitchFamily="34" charset="0"/>
              </a:rPr>
              <a:t>2 La part de marché correspond au volume de production qui utilise de l’hydrogène et du carbone capturé pour remplacer la matière première</a:t>
            </a:r>
          </a:p>
          <a:p>
            <a:pPr>
              <a:tabLst>
                <a:tab pos="5651500" algn="l"/>
              </a:tabLst>
            </a:pPr>
            <a:r>
              <a:rPr lang="fr-FR" dirty="0">
                <a:solidFill>
                  <a:srgbClr val="808080"/>
                </a:solidFill>
                <a:latin typeface="Arial" panose="020B0604020202020204" pitchFamily="34" charset="0"/>
              </a:rPr>
              <a:t>3 Minerai </a:t>
            </a:r>
            <a:r>
              <a:rPr lang="fr-FR" dirty="0" err="1">
                <a:solidFill>
                  <a:srgbClr val="808080"/>
                </a:solidFill>
                <a:latin typeface="Arial" panose="020B0604020202020204" pitchFamily="34" charset="0"/>
              </a:rPr>
              <a:t>préréduit</a:t>
            </a:r>
            <a:r>
              <a:rPr lang="fr-FR" dirty="0">
                <a:solidFill>
                  <a:srgbClr val="808080"/>
                </a:solidFill>
                <a:latin typeface="Arial" panose="020B0604020202020204" pitchFamily="34" charset="0"/>
              </a:rPr>
              <a:t> avec réduction écologique via le H</a:t>
            </a:r>
            <a:r>
              <a:rPr lang="fr-FR" baseline="-25000" dirty="0">
                <a:solidFill>
                  <a:srgbClr val="808080"/>
                </a:solidFill>
                <a:latin typeface="Arial" panose="020B0604020202020204" pitchFamily="34" charset="0"/>
              </a:rPr>
              <a:t>2</a:t>
            </a:r>
            <a:r>
              <a:rPr lang="fr-FR" dirty="0">
                <a:solidFill>
                  <a:srgbClr val="808080"/>
                </a:solidFill>
                <a:latin typeface="Arial" panose="020B0604020202020204" pitchFamily="34" charset="0"/>
              </a:rPr>
              <a:t>, en haut fourneau, et autres procédés faiblement intensifs en carbone utilisant du H</a:t>
            </a:r>
            <a:r>
              <a:rPr lang="fr-FR" baseline="-25000" dirty="0">
                <a:solidFill>
                  <a:srgbClr val="808080"/>
                </a:solidFill>
                <a:latin typeface="Arial" panose="020B0604020202020204" pitchFamily="34" charset="0"/>
              </a:rPr>
              <a:t>2 </a:t>
            </a:r>
            <a:r>
              <a:rPr lang="fr-FR" dirty="0">
                <a:solidFill>
                  <a:srgbClr val="808080"/>
                </a:solidFill>
                <a:latin typeface="Arial" panose="020B0604020202020204" pitchFamily="34" charset="0"/>
              </a:rPr>
              <a:t>pour l’élaboration de l’acier 	</a:t>
            </a:r>
          </a:p>
          <a:p>
            <a:pPr>
              <a:tabLst>
                <a:tab pos="5651500" algn="l"/>
              </a:tabLst>
            </a:pPr>
            <a:r>
              <a:rPr lang="fr-FR" dirty="0">
                <a:solidFill>
                  <a:srgbClr val="808080"/>
                </a:solidFill>
                <a:latin typeface="Arial" panose="020B0604020202020204" pitchFamily="34" charset="0"/>
              </a:rPr>
              <a:t>4 La part de marché correspond au volume de matière première produit à partir de sources faiblement intensives en carbone</a:t>
            </a:r>
          </a:p>
          <a:p>
            <a:pPr>
              <a:tabLst>
                <a:tab pos="5651500" algn="l"/>
              </a:tabLst>
            </a:pPr>
            <a:r>
              <a:rPr lang="fr-FR" dirty="0">
                <a:solidFill>
                  <a:srgbClr val="808080"/>
                </a:solidFill>
                <a:latin typeface="Arial" panose="020B0604020202020204" pitchFamily="34" charset="0"/>
              </a:rPr>
              <a:t>5 La date de commercialisation, pour la France, a été réajustée en fonction de la feuille de route globale et en cohérence avec la date de la montée en puissance</a:t>
            </a:r>
          </a:p>
        </p:txBody>
      </p:sp>
      <p:sp>
        <p:nvSpPr>
          <p:cNvPr id="88" name="TextBox 87">
            <a:extLst>
              <a:ext uri="{FF2B5EF4-FFF2-40B4-BE49-F238E27FC236}">
                <a16:creationId xmlns:a16="http://schemas.microsoft.com/office/drawing/2014/main" id="{1D81BFE4-60C6-4F15-BE30-0854C5BE205E}"/>
              </a:ext>
            </a:extLst>
          </p:cNvPr>
          <p:cNvSpPr txBox="1"/>
          <p:nvPr/>
        </p:nvSpPr>
        <p:spPr>
          <a:xfrm>
            <a:off x="5633042" y="495502"/>
            <a:ext cx="1205610" cy="121928"/>
          </a:xfrm>
          <a:prstGeom prst="rect">
            <a:avLst/>
          </a:prstGeom>
        </p:spPr>
        <p:txBody>
          <a:bodyPr vert="horz" wrap="none" lIns="22225" tIns="0" rIns="22225" bIns="0" rtlCol="0" anchor="ctr" anchorCtr="0">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r"/>
            <a:r>
              <a:rPr lang="fr-FR" sz="800" dirty="0"/>
              <a:t>Début de la commercialisation</a:t>
            </a:r>
          </a:p>
        </p:txBody>
      </p:sp>
      <p:grpSp>
        <p:nvGrpSpPr>
          <p:cNvPr id="89" name="Group 88">
            <a:extLst>
              <a:ext uri="{FF2B5EF4-FFF2-40B4-BE49-F238E27FC236}">
                <a16:creationId xmlns:a16="http://schemas.microsoft.com/office/drawing/2014/main" id="{0E555E5B-BB2D-4A01-A168-F718CB901BE1}"/>
              </a:ext>
            </a:extLst>
          </p:cNvPr>
          <p:cNvGrpSpPr/>
          <p:nvPr/>
        </p:nvGrpSpPr>
        <p:grpSpPr>
          <a:xfrm>
            <a:off x="6838652" y="573153"/>
            <a:ext cx="585110" cy="104114"/>
            <a:chOff x="10049169" y="968542"/>
            <a:chExt cx="790465" cy="118294"/>
          </a:xfrm>
        </p:grpSpPr>
        <p:cxnSp>
          <p:nvCxnSpPr>
            <p:cNvPr id="90" name="Straight Connector 89">
              <a:extLst>
                <a:ext uri="{FF2B5EF4-FFF2-40B4-BE49-F238E27FC236}">
                  <a16:creationId xmlns:a16="http://schemas.microsoft.com/office/drawing/2014/main" id="{6F219F4A-64BC-4A16-AC76-31E15E52CE8F}"/>
                </a:ext>
              </a:extLst>
            </p:cNvPr>
            <p:cNvCxnSpPr/>
            <p:nvPr/>
          </p:nvCxnSpPr>
          <p:spPr>
            <a:xfrm>
              <a:off x="10049169" y="968542"/>
              <a:ext cx="0" cy="118294"/>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CE8E24E-8D64-4AC0-B3FA-B3EAADC60D59}"/>
                </a:ext>
              </a:extLst>
            </p:cNvPr>
            <p:cNvCxnSpPr/>
            <p:nvPr/>
          </p:nvCxnSpPr>
          <p:spPr>
            <a:xfrm>
              <a:off x="10839634" y="968542"/>
              <a:ext cx="0" cy="118294"/>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EEBBABCA-9B4B-4D59-91A7-3B16CDEEA632}"/>
              </a:ext>
            </a:extLst>
          </p:cNvPr>
          <p:cNvSpPr txBox="1"/>
          <p:nvPr/>
        </p:nvSpPr>
        <p:spPr>
          <a:xfrm>
            <a:off x="7513275" y="464323"/>
            <a:ext cx="1346522" cy="246221"/>
          </a:xfrm>
          <a:prstGeom prst="rect">
            <a:avLst/>
          </a:prstGeom>
        </p:spPr>
        <p:txBody>
          <a:bodyPr vert="horz" wrap="non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800" dirty="0"/>
              <a:t>Acceptabilité pour le marché</a:t>
            </a:r>
            <a:br>
              <a:rPr lang="fr-FR" sz="800" dirty="0"/>
            </a:br>
            <a:r>
              <a:rPr lang="fr-FR" sz="800" dirty="0"/>
              <a:t>de masse</a:t>
            </a:r>
            <a:r>
              <a:rPr lang="fr-FR" sz="800" baseline="30000" dirty="0"/>
              <a:t>1</a:t>
            </a:r>
            <a:endParaRPr lang="fr-FR" sz="800" dirty="0"/>
          </a:p>
        </p:txBody>
      </p:sp>
      <p:cxnSp>
        <p:nvCxnSpPr>
          <p:cNvPr id="231" name="Straight Connector 230">
            <a:extLst>
              <a:ext uri="{FF2B5EF4-FFF2-40B4-BE49-F238E27FC236}">
                <a16:creationId xmlns:a16="http://schemas.microsoft.com/office/drawing/2014/main" id="{A7B15D86-75BD-44F9-9FAB-1AD73F6AFF21}"/>
              </a:ext>
            </a:extLst>
          </p:cNvPr>
          <p:cNvCxnSpPr>
            <a:cxnSpLocks/>
          </p:cNvCxnSpPr>
          <p:nvPr/>
        </p:nvCxnSpPr>
        <p:spPr>
          <a:xfrm>
            <a:off x="103824" y="5061295"/>
            <a:ext cx="8656405" cy="0"/>
          </a:xfrm>
          <a:prstGeom prst="line">
            <a:avLst/>
          </a:prstGeom>
          <a:ln w="63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2772DFC-7B1B-4D36-B014-923D7C80C52A}"/>
              </a:ext>
            </a:extLst>
          </p:cNvPr>
          <p:cNvCxnSpPr>
            <a:cxnSpLocks/>
          </p:cNvCxnSpPr>
          <p:nvPr/>
        </p:nvCxnSpPr>
        <p:spPr>
          <a:xfrm>
            <a:off x="103824" y="3941999"/>
            <a:ext cx="8656405" cy="0"/>
          </a:xfrm>
          <a:prstGeom prst="line">
            <a:avLst/>
          </a:prstGeom>
          <a:ln w="63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ACD5FEE-9A9F-4186-BEFA-55D5E2BB6E61}"/>
              </a:ext>
            </a:extLst>
          </p:cNvPr>
          <p:cNvCxnSpPr>
            <a:cxnSpLocks/>
          </p:cNvCxnSpPr>
          <p:nvPr/>
        </p:nvCxnSpPr>
        <p:spPr>
          <a:xfrm flipV="1">
            <a:off x="6784208" y="1004740"/>
            <a:ext cx="0" cy="45856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16EC3A9-4953-49B9-ABA3-ADB880B9F6B5}"/>
              </a:ext>
            </a:extLst>
          </p:cNvPr>
          <p:cNvCxnSpPr>
            <a:cxnSpLocks/>
          </p:cNvCxnSpPr>
          <p:nvPr/>
        </p:nvCxnSpPr>
        <p:spPr>
          <a:xfrm flipV="1">
            <a:off x="1612212" y="949683"/>
            <a:ext cx="0" cy="45856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165A09-9C64-46AF-B9B7-D6F5BC384A0B}"/>
              </a:ext>
            </a:extLst>
          </p:cNvPr>
          <p:cNvCxnSpPr>
            <a:cxnSpLocks/>
          </p:cNvCxnSpPr>
          <p:nvPr/>
        </p:nvCxnSpPr>
        <p:spPr>
          <a:xfrm flipV="1">
            <a:off x="7817310" y="1004740"/>
            <a:ext cx="0" cy="45856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49F2449-9D0E-4D57-9C4D-951B537E86A9}"/>
              </a:ext>
            </a:extLst>
          </p:cNvPr>
          <p:cNvCxnSpPr>
            <a:cxnSpLocks/>
          </p:cNvCxnSpPr>
          <p:nvPr/>
        </p:nvCxnSpPr>
        <p:spPr>
          <a:xfrm flipV="1">
            <a:off x="2667979" y="1004740"/>
            <a:ext cx="0" cy="45856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FC70510-9321-407F-9633-95A9ACEEEC6E}"/>
              </a:ext>
            </a:extLst>
          </p:cNvPr>
          <p:cNvCxnSpPr>
            <a:cxnSpLocks/>
          </p:cNvCxnSpPr>
          <p:nvPr/>
        </p:nvCxnSpPr>
        <p:spPr>
          <a:xfrm flipV="1">
            <a:off x="5751782" y="1004740"/>
            <a:ext cx="0" cy="45856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5B90B62-41E9-498C-8BA7-73698ECB293E}"/>
              </a:ext>
            </a:extLst>
          </p:cNvPr>
          <p:cNvCxnSpPr>
            <a:cxnSpLocks/>
          </p:cNvCxnSpPr>
          <p:nvPr/>
        </p:nvCxnSpPr>
        <p:spPr>
          <a:xfrm flipV="1">
            <a:off x="4727712" y="1004740"/>
            <a:ext cx="0" cy="45856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4FA266C-062D-425D-8FFC-C9245312D273}"/>
              </a:ext>
            </a:extLst>
          </p:cNvPr>
          <p:cNvCxnSpPr>
            <a:cxnSpLocks/>
          </p:cNvCxnSpPr>
          <p:nvPr/>
        </p:nvCxnSpPr>
        <p:spPr>
          <a:xfrm flipV="1">
            <a:off x="3692051" y="1004740"/>
            <a:ext cx="0" cy="45856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DDEEEE9-E1C7-4D2B-8E1B-4EFA404EABD2}"/>
              </a:ext>
            </a:extLst>
          </p:cNvPr>
          <p:cNvCxnSpPr>
            <a:cxnSpLocks/>
          </p:cNvCxnSpPr>
          <p:nvPr/>
        </p:nvCxnSpPr>
        <p:spPr>
          <a:xfrm flipV="1">
            <a:off x="3697846" y="5549820"/>
            <a:ext cx="0" cy="406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18DD07B-5AD5-4B8B-B2F0-BE396BD037D5}"/>
              </a:ext>
            </a:extLst>
          </p:cNvPr>
          <p:cNvCxnSpPr>
            <a:cxnSpLocks/>
          </p:cNvCxnSpPr>
          <p:nvPr/>
        </p:nvCxnSpPr>
        <p:spPr>
          <a:xfrm>
            <a:off x="103824" y="3135561"/>
            <a:ext cx="8656405" cy="0"/>
          </a:xfrm>
          <a:prstGeom prst="line">
            <a:avLst/>
          </a:prstGeom>
          <a:ln w="63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376C9DF-03C6-466F-B548-033C3AE3D574}"/>
              </a:ext>
            </a:extLst>
          </p:cNvPr>
          <p:cNvCxnSpPr>
            <a:cxnSpLocks/>
          </p:cNvCxnSpPr>
          <p:nvPr/>
        </p:nvCxnSpPr>
        <p:spPr>
          <a:xfrm>
            <a:off x="103824" y="4501647"/>
            <a:ext cx="8656405" cy="0"/>
          </a:xfrm>
          <a:prstGeom prst="line">
            <a:avLst/>
          </a:prstGeom>
          <a:ln w="63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EB2A5FC-60EA-4A6B-A29B-91DDA4242E61}"/>
              </a:ext>
            </a:extLst>
          </p:cNvPr>
          <p:cNvCxnSpPr>
            <a:cxnSpLocks/>
          </p:cNvCxnSpPr>
          <p:nvPr/>
        </p:nvCxnSpPr>
        <p:spPr>
          <a:xfrm>
            <a:off x="95744" y="1004740"/>
            <a:ext cx="8656405" cy="0"/>
          </a:xfrm>
          <a:prstGeom prst="line">
            <a:avLst/>
          </a:prstGeom>
          <a:ln w="63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8AEAFF6-2D75-4335-A4AB-C2400AB81D5A}"/>
              </a:ext>
            </a:extLst>
          </p:cNvPr>
          <p:cNvCxnSpPr>
            <a:cxnSpLocks/>
          </p:cNvCxnSpPr>
          <p:nvPr/>
        </p:nvCxnSpPr>
        <p:spPr>
          <a:xfrm>
            <a:off x="103824" y="5586486"/>
            <a:ext cx="8656405" cy="0"/>
          </a:xfrm>
          <a:prstGeom prst="line">
            <a:avLst/>
          </a:prstGeom>
          <a:ln w="6350">
            <a:solidFill>
              <a:schemeClr val="accent6"/>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F69B5B3B-D5B2-49A5-B040-8CAE2BBD9CA7}"/>
              </a:ext>
            </a:extLst>
          </p:cNvPr>
          <p:cNvSpPr txBox="1"/>
          <p:nvPr/>
        </p:nvSpPr>
        <p:spPr>
          <a:xfrm>
            <a:off x="1242372" y="5653834"/>
            <a:ext cx="765658"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Aujourd’hui</a:t>
            </a:r>
          </a:p>
        </p:txBody>
      </p:sp>
      <p:cxnSp>
        <p:nvCxnSpPr>
          <p:cNvPr id="79" name="Straight Connector 78">
            <a:extLst>
              <a:ext uri="{FF2B5EF4-FFF2-40B4-BE49-F238E27FC236}">
                <a16:creationId xmlns:a16="http://schemas.microsoft.com/office/drawing/2014/main" id="{97ED8719-85D0-4844-B279-194DC508164D}"/>
              </a:ext>
            </a:extLst>
          </p:cNvPr>
          <p:cNvCxnSpPr/>
          <p:nvPr/>
        </p:nvCxnSpPr>
        <p:spPr>
          <a:xfrm flipV="1">
            <a:off x="1612212" y="5549820"/>
            <a:ext cx="0" cy="406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AFE53843-3EC6-4BEB-8D3E-8F4FD06E8391}"/>
              </a:ext>
            </a:extLst>
          </p:cNvPr>
          <p:cNvSpPr txBox="1"/>
          <p:nvPr/>
        </p:nvSpPr>
        <p:spPr>
          <a:xfrm>
            <a:off x="2485401" y="5653836"/>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2020</a:t>
            </a:r>
          </a:p>
        </p:txBody>
      </p:sp>
      <p:cxnSp>
        <p:nvCxnSpPr>
          <p:cNvPr id="81" name="Straight Connector 80">
            <a:extLst>
              <a:ext uri="{FF2B5EF4-FFF2-40B4-BE49-F238E27FC236}">
                <a16:creationId xmlns:a16="http://schemas.microsoft.com/office/drawing/2014/main" id="{8D5A415D-76D4-4E96-B1E6-D20E209B2DC5}"/>
              </a:ext>
            </a:extLst>
          </p:cNvPr>
          <p:cNvCxnSpPr/>
          <p:nvPr/>
        </p:nvCxnSpPr>
        <p:spPr>
          <a:xfrm flipV="1">
            <a:off x="2667979" y="5549820"/>
            <a:ext cx="0" cy="406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1A65A0B-78DA-4825-A875-84796DE71DCF}"/>
              </a:ext>
            </a:extLst>
          </p:cNvPr>
          <p:cNvSpPr txBox="1"/>
          <p:nvPr/>
        </p:nvSpPr>
        <p:spPr>
          <a:xfrm>
            <a:off x="3515266" y="5653836"/>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25</a:t>
            </a:r>
          </a:p>
        </p:txBody>
      </p:sp>
      <p:sp>
        <p:nvSpPr>
          <p:cNvPr id="83" name="TextBox 82">
            <a:extLst>
              <a:ext uri="{FF2B5EF4-FFF2-40B4-BE49-F238E27FC236}">
                <a16:creationId xmlns:a16="http://schemas.microsoft.com/office/drawing/2014/main" id="{C4BC190E-913A-48A2-82BB-E417293ED86C}"/>
              </a:ext>
            </a:extLst>
          </p:cNvPr>
          <p:cNvSpPr txBox="1"/>
          <p:nvPr/>
        </p:nvSpPr>
        <p:spPr>
          <a:xfrm>
            <a:off x="4545132" y="5653836"/>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30</a:t>
            </a:r>
          </a:p>
        </p:txBody>
      </p:sp>
      <p:sp>
        <p:nvSpPr>
          <p:cNvPr id="84" name="TextBox 83">
            <a:extLst>
              <a:ext uri="{FF2B5EF4-FFF2-40B4-BE49-F238E27FC236}">
                <a16:creationId xmlns:a16="http://schemas.microsoft.com/office/drawing/2014/main" id="{A062980B-BF30-4DF7-8970-10106C1DDA4E}"/>
              </a:ext>
            </a:extLst>
          </p:cNvPr>
          <p:cNvSpPr txBox="1"/>
          <p:nvPr/>
        </p:nvSpPr>
        <p:spPr>
          <a:xfrm>
            <a:off x="5574998" y="5653836"/>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35</a:t>
            </a:r>
          </a:p>
        </p:txBody>
      </p:sp>
      <p:sp>
        <p:nvSpPr>
          <p:cNvPr id="85" name="TextBox 84">
            <a:extLst>
              <a:ext uri="{FF2B5EF4-FFF2-40B4-BE49-F238E27FC236}">
                <a16:creationId xmlns:a16="http://schemas.microsoft.com/office/drawing/2014/main" id="{8E98CD06-46BF-4718-A4C0-FF0CE9F2324A}"/>
              </a:ext>
            </a:extLst>
          </p:cNvPr>
          <p:cNvSpPr txBox="1"/>
          <p:nvPr/>
        </p:nvSpPr>
        <p:spPr>
          <a:xfrm>
            <a:off x="6604865" y="5653836"/>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40</a:t>
            </a:r>
          </a:p>
        </p:txBody>
      </p:sp>
      <p:sp>
        <p:nvSpPr>
          <p:cNvPr id="86" name="TextBox 85">
            <a:extLst>
              <a:ext uri="{FF2B5EF4-FFF2-40B4-BE49-F238E27FC236}">
                <a16:creationId xmlns:a16="http://schemas.microsoft.com/office/drawing/2014/main" id="{0DD981B1-1832-45D5-B7CC-095B99EE78BC}"/>
              </a:ext>
            </a:extLst>
          </p:cNvPr>
          <p:cNvSpPr txBox="1"/>
          <p:nvPr/>
        </p:nvSpPr>
        <p:spPr>
          <a:xfrm>
            <a:off x="7634732" y="5653836"/>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2045</a:t>
            </a:r>
          </a:p>
        </p:txBody>
      </p:sp>
      <p:cxnSp>
        <p:nvCxnSpPr>
          <p:cNvPr id="87" name="Straight Connector 86">
            <a:extLst>
              <a:ext uri="{FF2B5EF4-FFF2-40B4-BE49-F238E27FC236}">
                <a16:creationId xmlns:a16="http://schemas.microsoft.com/office/drawing/2014/main" id="{644D38EA-74EF-4ADA-93C8-85C1318D3783}"/>
              </a:ext>
            </a:extLst>
          </p:cNvPr>
          <p:cNvCxnSpPr>
            <a:cxnSpLocks/>
          </p:cNvCxnSpPr>
          <p:nvPr/>
        </p:nvCxnSpPr>
        <p:spPr>
          <a:xfrm flipV="1">
            <a:off x="7817310" y="5549820"/>
            <a:ext cx="0" cy="406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613BA8D-49E8-4F57-B0A8-501ECDE0882E}"/>
              </a:ext>
            </a:extLst>
          </p:cNvPr>
          <p:cNvCxnSpPr>
            <a:cxnSpLocks/>
          </p:cNvCxnSpPr>
          <p:nvPr/>
        </p:nvCxnSpPr>
        <p:spPr>
          <a:xfrm flipV="1">
            <a:off x="4727712" y="5549820"/>
            <a:ext cx="0" cy="406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F1082AA-5153-426D-B7A9-FE524B93EF41}"/>
              </a:ext>
            </a:extLst>
          </p:cNvPr>
          <p:cNvCxnSpPr>
            <a:cxnSpLocks/>
          </p:cNvCxnSpPr>
          <p:nvPr/>
        </p:nvCxnSpPr>
        <p:spPr>
          <a:xfrm flipV="1">
            <a:off x="5757577" y="5549820"/>
            <a:ext cx="0" cy="406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AAF5517-ECEE-4B26-BBE9-F5EFF678B612}"/>
              </a:ext>
            </a:extLst>
          </p:cNvPr>
          <p:cNvCxnSpPr>
            <a:cxnSpLocks/>
          </p:cNvCxnSpPr>
          <p:nvPr/>
        </p:nvCxnSpPr>
        <p:spPr>
          <a:xfrm flipV="1">
            <a:off x="6784208" y="5549820"/>
            <a:ext cx="0" cy="4060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0" name="Isosceles Triangle 109">
            <a:extLst>
              <a:ext uri="{FF2B5EF4-FFF2-40B4-BE49-F238E27FC236}">
                <a16:creationId xmlns:a16="http://schemas.microsoft.com/office/drawing/2014/main" id="{272C759B-8075-4B97-8814-0C8D4861C38F}"/>
              </a:ext>
            </a:extLst>
          </p:cNvPr>
          <p:cNvSpPr/>
          <p:nvPr/>
        </p:nvSpPr>
        <p:spPr>
          <a:xfrm>
            <a:off x="1559870" y="1125176"/>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18" name="TextBox 117">
            <a:extLst>
              <a:ext uri="{FF2B5EF4-FFF2-40B4-BE49-F238E27FC236}">
                <a16:creationId xmlns:a16="http://schemas.microsoft.com/office/drawing/2014/main" id="{032952F7-4CCA-4349-8B6C-A0D44A5BCFC9}"/>
              </a:ext>
            </a:extLst>
          </p:cNvPr>
          <p:cNvSpPr txBox="1"/>
          <p:nvPr/>
        </p:nvSpPr>
        <p:spPr>
          <a:xfrm>
            <a:off x="1690006" y="1000436"/>
            <a:ext cx="612648" cy="282129"/>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nSpc>
                <a:spcPts val="1100"/>
              </a:lnSpc>
            </a:pPr>
            <a:r>
              <a:rPr lang="fr-FR" sz="1050" dirty="0"/>
              <a:t>Chariots </a:t>
            </a:r>
            <a:br>
              <a:rPr lang="fr-FR" sz="1050" dirty="0"/>
            </a:br>
            <a:r>
              <a:rPr lang="fr-FR" sz="1050" dirty="0"/>
              <a:t>élévateur.</a:t>
            </a:r>
          </a:p>
        </p:txBody>
      </p:sp>
      <p:sp>
        <p:nvSpPr>
          <p:cNvPr id="107" name="Rectangle 106">
            <a:extLst>
              <a:ext uri="{FF2B5EF4-FFF2-40B4-BE49-F238E27FC236}">
                <a16:creationId xmlns:a16="http://schemas.microsoft.com/office/drawing/2014/main" id="{ABBB9B46-B8E4-4D82-9D2A-91EF1496462C}"/>
              </a:ext>
            </a:extLst>
          </p:cNvPr>
          <p:cNvSpPr/>
          <p:nvPr/>
        </p:nvSpPr>
        <p:spPr>
          <a:xfrm>
            <a:off x="1612213" y="1283939"/>
            <a:ext cx="2263650"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08" name="Isosceles Triangle 107">
            <a:extLst>
              <a:ext uri="{FF2B5EF4-FFF2-40B4-BE49-F238E27FC236}">
                <a16:creationId xmlns:a16="http://schemas.microsoft.com/office/drawing/2014/main" id="{E1730129-BA66-4C19-A9DE-586EA6C1497D}"/>
              </a:ext>
            </a:extLst>
          </p:cNvPr>
          <p:cNvSpPr/>
          <p:nvPr/>
        </p:nvSpPr>
        <p:spPr>
          <a:xfrm>
            <a:off x="3819455" y="1283939"/>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19" name="TextBox 118">
            <a:extLst>
              <a:ext uri="{FF2B5EF4-FFF2-40B4-BE49-F238E27FC236}">
                <a16:creationId xmlns:a16="http://schemas.microsoft.com/office/drawing/2014/main" id="{FDAAAAF1-EA33-4986-A8A6-07F82543C38A}"/>
              </a:ext>
            </a:extLst>
          </p:cNvPr>
          <p:cNvSpPr txBox="1"/>
          <p:nvPr/>
        </p:nvSpPr>
        <p:spPr>
          <a:xfrm>
            <a:off x="3967048" y="1252614"/>
            <a:ext cx="1960270" cy="161583"/>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Berlines, SUV et monospaces</a:t>
            </a:r>
          </a:p>
        </p:txBody>
      </p:sp>
      <p:grpSp>
        <p:nvGrpSpPr>
          <p:cNvPr id="120" name="Group 119">
            <a:extLst>
              <a:ext uri="{FF2B5EF4-FFF2-40B4-BE49-F238E27FC236}">
                <a16:creationId xmlns:a16="http://schemas.microsoft.com/office/drawing/2014/main" id="{0C40B18F-B39F-497F-BC54-9203D95EF449}"/>
              </a:ext>
            </a:extLst>
          </p:cNvPr>
          <p:cNvGrpSpPr/>
          <p:nvPr/>
        </p:nvGrpSpPr>
        <p:grpSpPr>
          <a:xfrm>
            <a:off x="2546106" y="1252568"/>
            <a:ext cx="401331" cy="150876"/>
            <a:chOff x="235030" y="996483"/>
            <a:chExt cx="3781431" cy="1252431"/>
          </a:xfrm>
          <a:solidFill>
            <a:schemeClr val="accent4"/>
          </a:solidFill>
        </p:grpSpPr>
        <p:sp>
          <p:nvSpPr>
            <p:cNvPr id="121" name="Oval 22">
              <a:extLst>
                <a:ext uri="{FF2B5EF4-FFF2-40B4-BE49-F238E27FC236}">
                  <a16:creationId xmlns:a16="http://schemas.microsoft.com/office/drawing/2014/main" id="{ED37FE48-3DE8-473D-8001-6A95495AB87E}"/>
                </a:ext>
              </a:extLst>
            </p:cNvPr>
            <p:cNvSpPr>
              <a:spLocks/>
            </p:cNvSpPr>
            <p:nvPr/>
          </p:nvSpPr>
          <p:spPr>
            <a:xfrm>
              <a:off x="235030" y="1036668"/>
              <a:ext cx="3781431" cy="1212246"/>
            </a:xfrm>
            <a:custGeom>
              <a:avLst/>
              <a:gdLst>
                <a:gd name="connsiteX0" fmla="*/ 5116984 w 5941705"/>
                <a:gd name="connsiteY0" fmla="*/ 1546278 h 1904786"/>
                <a:gd name="connsiteX1" fmla="*/ 5120066 w 5941705"/>
                <a:gd name="connsiteY1" fmla="*/ 1777138 h 1904786"/>
                <a:gd name="connsiteX2" fmla="*/ 5282005 w 5941705"/>
                <a:gd name="connsiteY2" fmla="*/ 1709631 h 1904786"/>
                <a:gd name="connsiteX3" fmla="*/ 5116984 w 5941705"/>
                <a:gd name="connsiteY3" fmla="*/ 1546278 h 1904786"/>
                <a:gd name="connsiteX4" fmla="*/ 1390021 w 5941705"/>
                <a:gd name="connsiteY4" fmla="*/ 1546278 h 1904786"/>
                <a:gd name="connsiteX5" fmla="*/ 1393103 w 5941705"/>
                <a:gd name="connsiteY5" fmla="*/ 1777138 h 1904786"/>
                <a:gd name="connsiteX6" fmla="*/ 1555042 w 5941705"/>
                <a:gd name="connsiteY6" fmla="*/ 1709631 h 1904786"/>
                <a:gd name="connsiteX7" fmla="*/ 1390021 w 5941705"/>
                <a:gd name="connsiteY7" fmla="*/ 1546278 h 1904786"/>
                <a:gd name="connsiteX8" fmla="*/ 5046770 w 5941705"/>
                <a:gd name="connsiteY8" fmla="*/ 1545233 h 1904786"/>
                <a:gd name="connsiteX9" fmla="*/ 4882001 w 5941705"/>
                <a:gd name="connsiteY9" fmla="*/ 1711685 h 1904786"/>
                <a:gd name="connsiteX10" fmla="*/ 5049877 w 5941705"/>
                <a:gd name="connsiteY10" fmla="*/ 1777981 h 1904786"/>
                <a:gd name="connsiteX11" fmla="*/ 5046770 w 5941705"/>
                <a:gd name="connsiteY11" fmla="*/ 1545233 h 1904786"/>
                <a:gd name="connsiteX12" fmla="*/ 1319807 w 5941705"/>
                <a:gd name="connsiteY12" fmla="*/ 1545233 h 1904786"/>
                <a:gd name="connsiteX13" fmla="*/ 1155038 w 5941705"/>
                <a:gd name="connsiteY13" fmla="*/ 1711685 h 1904786"/>
                <a:gd name="connsiteX14" fmla="*/ 1322914 w 5941705"/>
                <a:gd name="connsiteY14" fmla="*/ 1777981 h 1904786"/>
                <a:gd name="connsiteX15" fmla="*/ 1319807 w 5941705"/>
                <a:gd name="connsiteY15" fmla="*/ 1545233 h 1904786"/>
                <a:gd name="connsiteX16" fmla="*/ 5166423 w 5941705"/>
                <a:gd name="connsiteY16" fmla="*/ 1496448 h 1904786"/>
                <a:gd name="connsiteX17" fmla="*/ 5331884 w 5941705"/>
                <a:gd name="connsiteY17" fmla="*/ 1660237 h 1904786"/>
                <a:gd name="connsiteX18" fmla="*/ 5400288 w 5941705"/>
                <a:gd name="connsiteY18" fmla="*/ 1497346 h 1904786"/>
                <a:gd name="connsiteX19" fmla="*/ 5166423 w 5941705"/>
                <a:gd name="connsiteY19" fmla="*/ 1496448 h 1904786"/>
                <a:gd name="connsiteX20" fmla="*/ 1439460 w 5941705"/>
                <a:gd name="connsiteY20" fmla="*/ 1496448 h 1904786"/>
                <a:gd name="connsiteX21" fmla="*/ 1604921 w 5941705"/>
                <a:gd name="connsiteY21" fmla="*/ 1660237 h 1904786"/>
                <a:gd name="connsiteX22" fmla="*/ 1673325 w 5941705"/>
                <a:gd name="connsiteY22" fmla="*/ 1497346 h 1904786"/>
                <a:gd name="connsiteX23" fmla="*/ 1439460 w 5941705"/>
                <a:gd name="connsiteY23" fmla="*/ 1496448 h 1904786"/>
                <a:gd name="connsiteX24" fmla="*/ 4760955 w 5941705"/>
                <a:gd name="connsiteY24" fmla="*/ 1494892 h 1904786"/>
                <a:gd name="connsiteX25" fmla="*/ 4831688 w 5941705"/>
                <a:gd name="connsiteY25" fmla="*/ 1662733 h 1904786"/>
                <a:gd name="connsiteX26" fmla="*/ 4996937 w 5941705"/>
                <a:gd name="connsiteY26" fmla="*/ 1495798 h 1904786"/>
                <a:gd name="connsiteX27" fmla="*/ 4760955 w 5941705"/>
                <a:gd name="connsiteY27" fmla="*/ 1494892 h 1904786"/>
                <a:gd name="connsiteX28" fmla="*/ 1033992 w 5941705"/>
                <a:gd name="connsiteY28" fmla="*/ 1494892 h 1904786"/>
                <a:gd name="connsiteX29" fmla="*/ 1104725 w 5941705"/>
                <a:gd name="connsiteY29" fmla="*/ 1662733 h 1904786"/>
                <a:gd name="connsiteX30" fmla="*/ 1269974 w 5941705"/>
                <a:gd name="connsiteY30" fmla="*/ 1495798 h 1904786"/>
                <a:gd name="connsiteX31" fmla="*/ 1033992 w 5941705"/>
                <a:gd name="connsiteY31" fmla="*/ 1494892 h 1904786"/>
                <a:gd name="connsiteX32" fmla="*/ 4829608 w 5941705"/>
                <a:gd name="connsiteY32" fmla="*/ 1261807 h 1904786"/>
                <a:gd name="connsiteX33" fmla="*/ 4761204 w 5941705"/>
                <a:gd name="connsiteY33" fmla="*/ 1424699 h 1904786"/>
                <a:gd name="connsiteX34" fmla="*/ 4995069 w 5941705"/>
                <a:gd name="connsiteY34" fmla="*/ 1425596 h 1904786"/>
                <a:gd name="connsiteX35" fmla="*/ 4829608 w 5941705"/>
                <a:gd name="connsiteY35" fmla="*/ 1261807 h 1904786"/>
                <a:gd name="connsiteX36" fmla="*/ 1102645 w 5941705"/>
                <a:gd name="connsiteY36" fmla="*/ 1261807 h 1904786"/>
                <a:gd name="connsiteX37" fmla="*/ 1034241 w 5941705"/>
                <a:gd name="connsiteY37" fmla="*/ 1424699 h 1904786"/>
                <a:gd name="connsiteX38" fmla="*/ 1268106 w 5941705"/>
                <a:gd name="connsiteY38" fmla="*/ 1425596 h 1904786"/>
                <a:gd name="connsiteX39" fmla="*/ 1102645 w 5941705"/>
                <a:gd name="connsiteY39" fmla="*/ 1261807 h 1904786"/>
                <a:gd name="connsiteX40" fmla="*/ 5329803 w 5941705"/>
                <a:gd name="connsiteY40" fmla="*/ 1259310 h 1904786"/>
                <a:gd name="connsiteX41" fmla="*/ 5164554 w 5941705"/>
                <a:gd name="connsiteY41" fmla="*/ 1426246 h 1904786"/>
                <a:gd name="connsiteX42" fmla="*/ 5400538 w 5941705"/>
                <a:gd name="connsiteY42" fmla="*/ 1427152 h 1904786"/>
                <a:gd name="connsiteX43" fmla="*/ 5329803 w 5941705"/>
                <a:gd name="connsiteY43" fmla="*/ 1259310 h 1904786"/>
                <a:gd name="connsiteX44" fmla="*/ 1602840 w 5941705"/>
                <a:gd name="connsiteY44" fmla="*/ 1259310 h 1904786"/>
                <a:gd name="connsiteX45" fmla="*/ 1437591 w 5941705"/>
                <a:gd name="connsiteY45" fmla="*/ 1426246 h 1904786"/>
                <a:gd name="connsiteX46" fmla="*/ 1673575 w 5941705"/>
                <a:gd name="connsiteY46" fmla="*/ 1427152 h 1904786"/>
                <a:gd name="connsiteX47" fmla="*/ 1602840 w 5941705"/>
                <a:gd name="connsiteY47" fmla="*/ 1259310 h 1904786"/>
                <a:gd name="connsiteX48" fmla="*/ 5041427 w 5941705"/>
                <a:gd name="connsiteY48" fmla="*/ 1144907 h 1904786"/>
                <a:gd name="connsiteX49" fmla="*/ 4879487 w 5941705"/>
                <a:gd name="connsiteY49" fmla="*/ 1212413 h 1904786"/>
                <a:gd name="connsiteX50" fmla="*/ 5044508 w 5941705"/>
                <a:gd name="connsiteY50" fmla="*/ 1375766 h 1904786"/>
                <a:gd name="connsiteX51" fmla="*/ 5041427 w 5941705"/>
                <a:gd name="connsiteY51" fmla="*/ 1144907 h 1904786"/>
                <a:gd name="connsiteX52" fmla="*/ 1314464 w 5941705"/>
                <a:gd name="connsiteY52" fmla="*/ 1144907 h 1904786"/>
                <a:gd name="connsiteX53" fmla="*/ 1152524 w 5941705"/>
                <a:gd name="connsiteY53" fmla="*/ 1212413 h 1904786"/>
                <a:gd name="connsiteX54" fmla="*/ 1317545 w 5941705"/>
                <a:gd name="connsiteY54" fmla="*/ 1375766 h 1904786"/>
                <a:gd name="connsiteX55" fmla="*/ 1314464 w 5941705"/>
                <a:gd name="connsiteY55" fmla="*/ 1144907 h 1904786"/>
                <a:gd name="connsiteX56" fmla="*/ 5111615 w 5941705"/>
                <a:gd name="connsiteY56" fmla="*/ 1144063 h 1904786"/>
                <a:gd name="connsiteX57" fmla="*/ 5114722 w 5941705"/>
                <a:gd name="connsiteY57" fmla="*/ 1376809 h 1904786"/>
                <a:gd name="connsiteX58" fmla="*/ 5279490 w 5941705"/>
                <a:gd name="connsiteY58" fmla="*/ 1210358 h 1904786"/>
                <a:gd name="connsiteX59" fmla="*/ 5111615 w 5941705"/>
                <a:gd name="connsiteY59" fmla="*/ 1144063 h 1904786"/>
                <a:gd name="connsiteX60" fmla="*/ 1384652 w 5941705"/>
                <a:gd name="connsiteY60" fmla="*/ 1144063 h 1904786"/>
                <a:gd name="connsiteX61" fmla="*/ 1387759 w 5941705"/>
                <a:gd name="connsiteY61" fmla="*/ 1376809 h 1904786"/>
                <a:gd name="connsiteX62" fmla="*/ 1552527 w 5941705"/>
                <a:gd name="connsiteY62" fmla="*/ 1210358 h 1904786"/>
                <a:gd name="connsiteX63" fmla="*/ 1384652 w 5941705"/>
                <a:gd name="connsiteY63" fmla="*/ 1144063 h 1904786"/>
                <a:gd name="connsiteX64" fmla="*/ 5080745 w 5941705"/>
                <a:gd name="connsiteY64" fmla="*/ 1017258 h 1904786"/>
                <a:gd name="connsiteX65" fmla="*/ 5239854 w 5941705"/>
                <a:gd name="connsiteY65" fmla="*/ 1048636 h 1904786"/>
                <a:gd name="connsiteX66" fmla="*/ 5281583 w 5941705"/>
                <a:gd name="connsiteY66" fmla="*/ 1067959 h 1904786"/>
                <a:gd name="connsiteX67" fmla="*/ 5297306 w 5941705"/>
                <a:gd name="connsiteY67" fmla="*/ 1076356 h 1904786"/>
                <a:gd name="connsiteX68" fmla="*/ 5397320 w 5941705"/>
                <a:gd name="connsiteY68" fmla="*/ 1150045 h 1904786"/>
                <a:gd name="connsiteX69" fmla="*/ 5474593 w 5941705"/>
                <a:gd name="connsiteY69" fmla="*/ 1262558 h 1904786"/>
                <a:gd name="connsiteX70" fmla="*/ 5490691 w 5941705"/>
                <a:gd name="connsiteY70" fmla="*/ 1293360 h 1904786"/>
                <a:gd name="connsiteX71" fmla="*/ 5491006 w 5941705"/>
                <a:gd name="connsiteY71" fmla="*/ 1293977 h 1904786"/>
                <a:gd name="connsiteX72" fmla="*/ 5497349 w 5941705"/>
                <a:gd name="connsiteY72" fmla="*/ 1314418 h 1904786"/>
                <a:gd name="connsiteX73" fmla="*/ 5497968 w 5941705"/>
                <a:gd name="connsiteY73" fmla="*/ 1316570 h 1904786"/>
                <a:gd name="connsiteX74" fmla="*/ 5516297 w 5941705"/>
                <a:gd name="connsiteY74" fmla="*/ 1380355 h 1904786"/>
                <a:gd name="connsiteX75" fmla="*/ 5524510 w 5941705"/>
                <a:gd name="connsiteY75" fmla="*/ 1461022 h 1904786"/>
                <a:gd name="connsiteX76" fmla="*/ 5516344 w 5941705"/>
                <a:gd name="connsiteY76" fmla="*/ 1541229 h 1904786"/>
                <a:gd name="connsiteX77" fmla="*/ 5495561 w 5941705"/>
                <a:gd name="connsiteY77" fmla="*/ 1613150 h 1904786"/>
                <a:gd name="connsiteX78" fmla="*/ 5490646 w 5941705"/>
                <a:gd name="connsiteY78" fmla="*/ 1628827 h 1904786"/>
                <a:gd name="connsiteX79" fmla="*/ 5490645 w 5941705"/>
                <a:gd name="connsiteY79" fmla="*/ 1628828 h 1904786"/>
                <a:gd name="connsiteX80" fmla="*/ 5479922 w 5941705"/>
                <a:gd name="connsiteY80" fmla="*/ 1649766 h 1904786"/>
                <a:gd name="connsiteX81" fmla="*/ 5397118 w 5941705"/>
                <a:gd name="connsiteY81" fmla="*/ 1772206 h 1904786"/>
                <a:gd name="connsiteX82" fmla="*/ 5262748 w 5941705"/>
                <a:gd name="connsiteY82" fmla="*/ 1863894 h 1904786"/>
                <a:gd name="connsiteX83" fmla="*/ 5241483 w 5941705"/>
                <a:gd name="connsiteY83" fmla="*/ 1873138 h 1904786"/>
                <a:gd name="connsiteX84" fmla="*/ 5200496 w 5941705"/>
                <a:gd name="connsiteY84" fmla="*/ 1885988 h 1904786"/>
                <a:gd name="connsiteX85" fmla="*/ 5080745 w 5941705"/>
                <a:gd name="connsiteY85" fmla="*/ 1904786 h 1904786"/>
                <a:gd name="connsiteX86" fmla="*/ 4921634 w 5941705"/>
                <a:gd name="connsiteY86" fmla="*/ 1873407 h 1904786"/>
                <a:gd name="connsiteX87" fmla="*/ 4879900 w 5941705"/>
                <a:gd name="connsiteY87" fmla="*/ 1854082 h 1904786"/>
                <a:gd name="connsiteX88" fmla="*/ 4864179 w 5941705"/>
                <a:gd name="connsiteY88" fmla="*/ 1845686 h 1904786"/>
                <a:gd name="connsiteX89" fmla="*/ 4764170 w 5941705"/>
                <a:gd name="connsiteY89" fmla="*/ 1771999 h 1904786"/>
                <a:gd name="connsiteX90" fmla="*/ 4686830 w 5941705"/>
                <a:gd name="connsiteY90" fmla="*/ 1659360 h 1904786"/>
                <a:gd name="connsiteX91" fmla="*/ 4670805 w 5941705"/>
                <a:gd name="connsiteY91" fmla="*/ 1628694 h 1904786"/>
                <a:gd name="connsiteX92" fmla="*/ 4670488 w 5941705"/>
                <a:gd name="connsiteY92" fmla="*/ 1628075 h 1904786"/>
                <a:gd name="connsiteX93" fmla="*/ 4664123 w 5941705"/>
                <a:gd name="connsiteY93" fmla="*/ 1607561 h 1904786"/>
                <a:gd name="connsiteX94" fmla="*/ 4663511 w 5941705"/>
                <a:gd name="connsiteY94" fmla="*/ 1605430 h 1904786"/>
                <a:gd name="connsiteX95" fmla="*/ 4645193 w 5941705"/>
                <a:gd name="connsiteY95" fmla="*/ 1541668 h 1904786"/>
                <a:gd name="connsiteX96" fmla="*/ 4636982 w 5941705"/>
                <a:gd name="connsiteY96" fmla="*/ 1461022 h 1904786"/>
                <a:gd name="connsiteX97" fmla="*/ 4645149 w 5941705"/>
                <a:gd name="connsiteY97" fmla="*/ 1380815 h 1904786"/>
                <a:gd name="connsiteX98" fmla="*/ 4681610 w 5941705"/>
                <a:gd name="connsiteY98" fmla="*/ 1272206 h 1904786"/>
                <a:gd name="connsiteX99" fmla="*/ 4764374 w 5941705"/>
                <a:gd name="connsiteY99" fmla="*/ 1149838 h 1904786"/>
                <a:gd name="connsiteX100" fmla="*/ 4909454 w 5941705"/>
                <a:gd name="connsiteY100" fmla="*/ 1052278 h 1904786"/>
                <a:gd name="connsiteX101" fmla="*/ 5080745 w 5941705"/>
                <a:gd name="connsiteY101" fmla="*/ 1017258 h 1904786"/>
                <a:gd name="connsiteX102" fmla="*/ 1353782 w 5941705"/>
                <a:gd name="connsiteY102" fmla="*/ 1017258 h 1904786"/>
                <a:gd name="connsiteX103" fmla="*/ 1512891 w 5941705"/>
                <a:gd name="connsiteY103" fmla="*/ 1048636 h 1904786"/>
                <a:gd name="connsiteX104" fmla="*/ 1554620 w 5941705"/>
                <a:gd name="connsiteY104" fmla="*/ 1067959 h 1904786"/>
                <a:gd name="connsiteX105" fmla="*/ 1570343 w 5941705"/>
                <a:gd name="connsiteY105" fmla="*/ 1076356 h 1904786"/>
                <a:gd name="connsiteX106" fmla="*/ 1670357 w 5941705"/>
                <a:gd name="connsiteY106" fmla="*/ 1150045 h 1904786"/>
                <a:gd name="connsiteX107" fmla="*/ 1747630 w 5941705"/>
                <a:gd name="connsiteY107" fmla="*/ 1262558 h 1904786"/>
                <a:gd name="connsiteX108" fmla="*/ 1763728 w 5941705"/>
                <a:gd name="connsiteY108" fmla="*/ 1293360 h 1904786"/>
                <a:gd name="connsiteX109" fmla="*/ 1764043 w 5941705"/>
                <a:gd name="connsiteY109" fmla="*/ 1293977 h 1904786"/>
                <a:gd name="connsiteX110" fmla="*/ 1770386 w 5941705"/>
                <a:gd name="connsiteY110" fmla="*/ 1314418 h 1904786"/>
                <a:gd name="connsiteX111" fmla="*/ 1771005 w 5941705"/>
                <a:gd name="connsiteY111" fmla="*/ 1316570 h 1904786"/>
                <a:gd name="connsiteX112" fmla="*/ 1789334 w 5941705"/>
                <a:gd name="connsiteY112" fmla="*/ 1380355 h 1904786"/>
                <a:gd name="connsiteX113" fmla="*/ 1797547 w 5941705"/>
                <a:gd name="connsiteY113" fmla="*/ 1461022 h 1904786"/>
                <a:gd name="connsiteX114" fmla="*/ 1789381 w 5941705"/>
                <a:gd name="connsiteY114" fmla="*/ 1541229 h 1904786"/>
                <a:gd name="connsiteX115" fmla="*/ 1768598 w 5941705"/>
                <a:gd name="connsiteY115" fmla="*/ 1613150 h 1904786"/>
                <a:gd name="connsiteX116" fmla="*/ 1763683 w 5941705"/>
                <a:gd name="connsiteY116" fmla="*/ 1628827 h 1904786"/>
                <a:gd name="connsiteX117" fmla="*/ 1763682 w 5941705"/>
                <a:gd name="connsiteY117" fmla="*/ 1628828 h 1904786"/>
                <a:gd name="connsiteX118" fmla="*/ 1752959 w 5941705"/>
                <a:gd name="connsiteY118" fmla="*/ 1649766 h 1904786"/>
                <a:gd name="connsiteX119" fmla="*/ 1670155 w 5941705"/>
                <a:gd name="connsiteY119" fmla="*/ 1772206 h 1904786"/>
                <a:gd name="connsiteX120" fmla="*/ 1535785 w 5941705"/>
                <a:gd name="connsiteY120" fmla="*/ 1863894 h 1904786"/>
                <a:gd name="connsiteX121" fmla="*/ 1514520 w 5941705"/>
                <a:gd name="connsiteY121" fmla="*/ 1873138 h 1904786"/>
                <a:gd name="connsiteX122" fmla="*/ 1473533 w 5941705"/>
                <a:gd name="connsiteY122" fmla="*/ 1885988 h 1904786"/>
                <a:gd name="connsiteX123" fmla="*/ 1353782 w 5941705"/>
                <a:gd name="connsiteY123" fmla="*/ 1904786 h 1904786"/>
                <a:gd name="connsiteX124" fmla="*/ 1194671 w 5941705"/>
                <a:gd name="connsiteY124" fmla="*/ 1873407 h 1904786"/>
                <a:gd name="connsiteX125" fmla="*/ 1152937 w 5941705"/>
                <a:gd name="connsiteY125" fmla="*/ 1854082 h 1904786"/>
                <a:gd name="connsiteX126" fmla="*/ 1137216 w 5941705"/>
                <a:gd name="connsiteY126" fmla="*/ 1845686 h 1904786"/>
                <a:gd name="connsiteX127" fmla="*/ 1037207 w 5941705"/>
                <a:gd name="connsiteY127" fmla="*/ 1771999 h 1904786"/>
                <a:gd name="connsiteX128" fmla="*/ 959867 w 5941705"/>
                <a:gd name="connsiteY128" fmla="*/ 1659360 h 1904786"/>
                <a:gd name="connsiteX129" fmla="*/ 943842 w 5941705"/>
                <a:gd name="connsiteY129" fmla="*/ 1628694 h 1904786"/>
                <a:gd name="connsiteX130" fmla="*/ 943525 w 5941705"/>
                <a:gd name="connsiteY130" fmla="*/ 1628075 h 1904786"/>
                <a:gd name="connsiteX131" fmla="*/ 937160 w 5941705"/>
                <a:gd name="connsiteY131" fmla="*/ 1607561 h 1904786"/>
                <a:gd name="connsiteX132" fmla="*/ 936548 w 5941705"/>
                <a:gd name="connsiteY132" fmla="*/ 1605430 h 1904786"/>
                <a:gd name="connsiteX133" fmla="*/ 918230 w 5941705"/>
                <a:gd name="connsiteY133" fmla="*/ 1541668 h 1904786"/>
                <a:gd name="connsiteX134" fmla="*/ 910019 w 5941705"/>
                <a:gd name="connsiteY134" fmla="*/ 1461022 h 1904786"/>
                <a:gd name="connsiteX135" fmla="*/ 918186 w 5941705"/>
                <a:gd name="connsiteY135" fmla="*/ 1380815 h 1904786"/>
                <a:gd name="connsiteX136" fmla="*/ 954647 w 5941705"/>
                <a:gd name="connsiteY136" fmla="*/ 1272206 h 1904786"/>
                <a:gd name="connsiteX137" fmla="*/ 1037411 w 5941705"/>
                <a:gd name="connsiteY137" fmla="*/ 1149838 h 1904786"/>
                <a:gd name="connsiteX138" fmla="*/ 1182491 w 5941705"/>
                <a:gd name="connsiteY138" fmla="*/ 1052278 h 1904786"/>
                <a:gd name="connsiteX139" fmla="*/ 1353782 w 5941705"/>
                <a:gd name="connsiteY139" fmla="*/ 1017258 h 1904786"/>
                <a:gd name="connsiteX140" fmla="*/ 2733685 w 5941705"/>
                <a:gd name="connsiteY140" fmla="*/ 100269 h 1904786"/>
                <a:gd name="connsiteX141" fmla="*/ 2886085 w 5941705"/>
                <a:gd name="connsiteY141" fmla="*/ 610809 h 1904786"/>
                <a:gd name="connsiteX142" fmla="*/ 3754765 w 5941705"/>
                <a:gd name="connsiteY142" fmla="*/ 626049 h 1904786"/>
                <a:gd name="connsiteX143" fmla="*/ 3792865 w 5941705"/>
                <a:gd name="connsiteY143" fmla="*/ 435549 h 1904786"/>
                <a:gd name="connsiteX144" fmla="*/ 3277086 w 5941705"/>
                <a:gd name="connsiteY144" fmla="*/ 147418 h 1904786"/>
                <a:gd name="connsiteX145" fmla="*/ 2733685 w 5941705"/>
                <a:gd name="connsiteY145" fmla="*/ 100269 h 1904786"/>
                <a:gd name="connsiteX146" fmla="*/ 2558424 w 5941705"/>
                <a:gd name="connsiteY146" fmla="*/ 92649 h 1904786"/>
                <a:gd name="connsiteX147" fmla="*/ 2036454 w 5941705"/>
                <a:gd name="connsiteY147" fmla="*/ 102174 h 1904786"/>
                <a:gd name="connsiteX148" fmla="*/ 1407804 w 5941705"/>
                <a:gd name="connsiteY148" fmla="*/ 336489 h 1904786"/>
                <a:gd name="connsiteX149" fmla="*/ 1506864 w 5941705"/>
                <a:gd name="connsiteY149" fmla="*/ 572709 h 1904786"/>
                <a:gd name="connsiteX150" fmla="*/ 2657484 w 5941705"/>
                <a:gd name="connsiteY150" fmla="*/ 572709 h 1904786"/>
                <a:gd name="connsiteX151" fmla="*/ 2558424 w 5941705"/>
                <a:gd name="connsiteY151" fmla="*/ 92649 h 1904786"/>
                <a:gd name="connsiteX152" fmla="*/ 2588905 w 5941705"/>
                <a:gd name="connsiteY152" fmla="*/ 1208 h 1904786"/>
                <a:gd name="connsiteX153" fmla="*/ 3282325 w 5941705"/>
                <a:gd name="connsiteY153" fmla="*/ 62168 h 1904786"/>
                <a:gd name="connsiteX154" fmla="*/ 4265305 w 5941705"/>
                <a:gd name="connsiteY154" fmla="*/ 580328 h 1904786"/>
                <a:gd name="connsiteX155" fmla="*/ 5133985 w 5941705"/>
                <a:gd name="connsiteY155" fmla="*/ 656528 h 1904786"/>
                <a:gd name="connsiteX156" fmla="*/ 5850265 w 5941705"/>
                <a:gd name="connsiteY156" fmla="*/ 831788 h 1904786"/>
                <a:gd name="connsiteX157" fmla="*/ 5941705 w 5941705"/>
                <a:gd name="connsiteY157" fmla="*/ 1068008 h 1904786"/>
                <a:gd name="connsiteX158" fmla="*/ 5888365 w 5941705"/>
                <a:gd name="connsiteY158" fmla="*/ 1327088 h 1904786"/>
                <a:gd name="connsiteX159" fmla="*/ 5918845 w 5941705"/>
                <a:gd name="connsiteY159" fmla="*/ 1509968 h 1904786"/>
                <a:gd name="connsiteX160" fmla="*/ 5842645 w 5941705"/>
                <a:gd name="connsiteY160" fmla="*/ 1586168 h 1904786"/>
                <a:gd name="connsiteX161" fmla="*/ 5583565 w 5941705"/>
                <a:gd name="connsiteY161" fmla="*/ 1593788 h 1904786"/>
                <a:gd name="connsiteX162" fmla="*/ 5556953 w 5941705"/>
                <a:gd name="connsiteY162" fmla="*/ 1593734 h 1904786"/>
                <a:gd name="connsiteX163" fmla="*/ 5578894 w 5941705"/>
                <a:gd name="connsiteY163" fmla="*/ 1456629 h 1904786"/>
                <a:gd name="connsiteX164" fmla="*/ 5080748 w 5941705"/>
                <a:gd name="connsiteY164" fmla="*/ 963415 h 1904786"/>
                <a:gd name="connsiteX165" fmla="*/ 4582602 w 5941705"/>
                <a:gd name="connsiteY165" fmla="*/ 1456629 h 1904786"/>
                <a:gd name="connsiteX166" fmla="*/ 4603930 w 5941705"/>
                <a:gd name="connsiteY166" fmla="*/ 1591777 h 1904786"/>
                <a:gd name="connsiteX167" fmla="*/ 1872625 w 5941705"/>
                <a:gd name="connsiteY167" fmla="*/ 1586168 h 1904786"/>
                <a:gd name="connsiteX168" fmla="*/ 1833037 w 5941705"/>
                <a:gd name="connsiteY168" fmla="*/ 1584014 h 1904786"/>
                <a:gd name="connsiteX169" fmla="*/ 1851931 w 5941705"/>
                <a:gd name="connsiteY169" fmla="*/ 1456629 h 1904786"/>
                <a:gd name="connsiteX170" fmla="*/ 1353785 w 5941705"/>
                <a:gd name="connsiteY170" fmla="*/ 963415 h 1904786"/>
                <a:gd name="connsiteX171" fmla="*/ 855639 w 5941705"/>
                <a:gd name="connsiteY171" fmla="*/ 1456629 h 1904786"/>
                <a:gd name="connsiteX172" fmla="*/ 863570 w 5941705"/>
                <a:gd name="connsiteY172" fmla="*/ 1534523 h 1904786"/>
                <a:gd name="connsiteX173" fmla="*/ 809613 w 5941705"/>
                <a:gd name="connsiteY173" fmla="*/ 1528317 h 1904786"/>
                <a:gd name="connsiteX174" fmla="*/ 752485 w 5941705"/>
                <a:gd name="connsiteY174" fmla="*/ 1525208 h 1904786"/>
                <a:gd name="connsiteX175" fmla="*/ 752461 w 5941705"/>
                <a:gd name="connsiteY175" fmla="*/ 1521743 h 1904786"/>
                <a:gd name="connsiteX176" fmla="*/ 333498 w 5941705"/>
                <a:gd name="connsiteY176" fmla="*/ 1473553 h 1904786"/>
                <a:gd name="connsiteX177" fmla="*/ 270349 w 5941705"/>
                <a:gd name="connsiteY177" fmla="*/ 1452900 h 1904786"/>
                <a:gd name="connsiteX178" fmla="*/ 236237 w 5941705"/>
                <a:gd name="connsiteY178" fmla="*/ 1439523 h 1904786"/>
                <a:gd name="connsiteX179" fmla="*/ 0 w 5941705"/>
                <a:gd name="connsiteY179" fmla="*/ 1120182 h 1904786"/>
                <a:gd name="connsiteX180" fmla="*/ 142886 w 5941705"/>
                <a:gd name="connsiteY180" fmla="*/ 845826 h 1904786"/>
                <a:gd name="connsiteX181" fmla="*/ 142886 w 5941705"/>
                <a:gd name="connsiteY181" fmla="*/ 628909 h 1904786"/>
                <a:gd name="connsiteX182" fmla="*/ 183452 w 5941705"/>
                <a:gd name="connsiteY182" fmla="*/ 523374 h 1904786"/>
                <a:gd name="connsiteX183" fmla="*/ 309027 w 5941705"/>
                <a:gd name="connsiteY183" fmla="*/ 450734 h 1904786"/>
                <a:gd name="connsiteX184" fmla="*/ 767423 w 5941705"/>
                <a:gd name="connsiteY184" fmla="*/ 426525 h 1904786"/>
                <a:gd name="connsiteX185" fmla="*/ 1697365 w 5941705"/>
                <a:gd name="connsiteY185" fmla="*/ 54548 h 1904786"/>
                <a:gd name="connsiteX186" fmla="*/ 1910725 w 5941705"/>
                <a:gd name="connsiteY186" fmla="*/ 24068 h 1904786"/>
                <a:gd name="connsiteX187" fmla="*/ 2588905 w 5941705"/>
                <a:gd name="connsiteY187" fmla="*/ 1208 h 1904786"/>
                <a:gd name="connsiteX0" fmla="*/ 5116984 w 5941705"/>
                <a:gd name="connsiteY0" fmla="*/ 1548814 h 1907322"/>
                <a:gd name="connsiteX1" fmla="*/ 5120066 w 5941705"/>
                <a:gd name="connsiteY1" fmla="*/ 1779674 h 1907322"/>
                <a:gd name="connsiteX2" fmla="*/ 5282005 w 5941705"/>
                <a:gd name="connsiteY2" fmla="*/ 1712167 h 1907322"/>
                <a:gd name="connsiteX3" fmla="*/ 5116984 w 5941705"/>
                <a:gd name="connsiteY3" fmla="*/ 1548814 h 1907322"/>
                <a:gd name="connsiteX4" fmla="*/ 1390021 w 5941705"/>
                <a:gd name="connsiteY4" fmla="*/ 1548814 h 1907322"/>
                <a:gd name="connsiteX5" fmla="*/ 1393103 w 5941705"/>
                <a:gd name="connsiteY5" fmla="*/ 1779674 h 1907322"/>
                <a:gd name="connsiteX6" fmla="*/ 1555042 w 5941705"/>
                <a:gd name="connsiteY6" fmla="*/ 1712167 h 1907322"/>
                <a:gd name="connsiteX7" fmla="*/ 1390021 w 5941705"/>
                <a:gd name="connsiteY7" fmla="*/ 1548814 h 1907322"/>
                <a:gd name="connsiteX8" fmla="*/ 5046770 w 5941705"/>
                <a:gd name="connsiteY8" fmla="*/ 1547769 h 1907322"/>
                <a:gd name="connsiteX9" fmla="*/ 4882001 w 5941705"/>
                <a:gd name="connsiteY9" fmla="*/ 1714221 h 1907322"/>
                <a:gd name="connsiteX10" fmla="*/ 5049877 w 5941705"/>
                <a:gd name="connsiteY10" fmla="*/ 1780517 h 1907322"/>
                <a:gd name="connsiteX11" fmla="*/ 5046770 w 5941705"/>
                <a:gd name="connsiteY11" fmla="*/ 1547769 h 1907322"/>
                <a:gd name="connsiteX12" fmla="*/ 1319807 w 5941705"/>
                <a:gd name="connsiteY12" fmla="*/ 1547769 h 1907322"/>
                <a:gd name="connsiteX13" fmla="*/ 1155038 w 5941705"/>
                <a:gd name="connsiteY13" fmla="*/ 1714221 h 1907322"/>
                <a:gd name="connsiteX14" fmla="*/ 1322914 w 5941705"/>
                <a:gd name="connsiteY14" fmla="*/ 1780517 h 1907322"/>
                <a:gd name="connsiteX15" fmla="*/ 1319807 w 5941705"/>
                <a:gd name="connsiteY15" fmla="*/ 1547769 h 1907322"/>
                <a:gd name="connsiteX16" fmla="*/ 5166423 w 5941705"/>
                <a:gd name="connsiteY16" fmla="*/ 1498984 h 1907322"/>
                <a:gd name="connsiteX17" fmla="*/ 5331884 w 5941705"/>
                <a:gd name="connsiteY17" fmla="*/ 1662773 h 1907322"/>
                <a:gd name="connsiteX18" fmla="*/ 5400288 w 5941705"/>
                <a:gd name="connsiteY18" fmla="*/ 1499882 h 1907322"/>
                <a:gd name="connsiteX19" fmla="*/ 5166423 w 5941705"/>
                <a:gd name="connsiteY19" fmla="*/ 1498984 h 1907322"/>
                <a:gd name="connsiteX20" fmla="*/ 1439460 w 5941705"/>
                <a:gd name="connsiteY20" fmla="*/ 1498984 h 1907322"/>
                <a:gd name="connsiteX21" fmla="*/ 1604921 w 5941705"/>
                <a:gd name="connsiteY21" fmla="*/ 1662773 h 1907322"/>
                <a:gd name="connsiteX22" fmla="*/ 1673325 w 5941705"/>
                <a:gd name="connsiteY22" fmla="*/ 1499882 h 1907322"/>
                <a:gd name="connsiteX23" fmla="*/ 1439460 w 5941705"/>
                <a:gd name="connsiteY23" fmla="*/ 1498984 h 1907322"/>
                <a:gd name="connsiteX24" fmla="*/ 4760955 w 5941705"/>
                <a:gd name="connsiteY24" fmla="*/ 1497428 h 1907322"/>
                <a:gd name="connsiteX25" fmla="*/ 4831688 w 5941705"/>
                <a:gd name="connsiteY25" fmla="*/ 1665269 h 1907322"/>
                <a:gd name="connsiteX26" fmla="*/ 4996937 w 5941705"/>
                <a:gd name="connsiteY26" fmla="*/ 1498334 h 1907322"/>
                <a:gd name="connsiteX27" fmla="*/ 4760955 w 5941705"/>
                <a:gd name="connsiteY27" fmla="*/ 1497428 h 1907322"/>
                <a:gd name="connsiteX28" fmla="*/ 1033992 w 5941705"/>
                <a:gd name="connsiteY28" fmla="*/ 1497428 h 1907322"/>
                <a:gd name="connsiteX29" fmla="*/ 1104725 w 5941705"/>
                <a:gd name="connsiteY29" fmla="*/ 1665269 h 1907322"/>
                <a:gd name="connsiteX30" fmla="*/ 1269974 w 5941705"/>
                <a:gd name="connsiteY30" fmla="*/ 1498334 h 1907322"/>
                <a:gd name="connsiteX31" fmla="*/ 1033992 w 5941705"/>
                <a:gd name="connsiteY31" fmla="*/ 1497428 h 1907322"/>
                <a:gd name="connsiteX32" fmla="*/ 4829608 w 5941705"/>
                <a:gd name="connsiteY32" fmla="*/ 1264343 h 1907322"/>
                <a:gd name="connsiteX33" fmla="*/ 4761204 w 5941705"/>
                <a:gd name="connsiteY33" fmla="*/ 1427235 h 1907322"/>
                <a:gd name="connsiteX34" fmla="*/ 4995069 w 5941705"/>
                <a:gd name="connsiteY34" fmla="*/ 1428132 h 1907322"/>
                <a:gd name="connsiteX35" fmla="*/ 4829608 w 5941705"/>
                <a:gd name="connsiteY35" fmla="*/ 1264343 h 1907322"/>
                <a:gd name="connsiteX36" fmla="*/ 1102645 w 5941705"/>
                <a:gd name="connsiteY36" fmla="*/ 1264343 h 1907322"/>
                <a:gd name="connsiteX37" fmla="*/ 1034241 w 5941705"/>
                <a:gd name="connsiteY37" fmla="*/ 1427235 h 1907322"/>
                <a:gd name="connsiteX38" fmla="*/ 1268106 w 5941705"/>
                <a:gd name="connsiteY38" fmla="*/ 1428132 h 1907322"/>
                <a:gd name="connsiteX39" fmla="*/ 1102645 w 5941705"/>
                <a:gd name="connsiteY39" fmla="*/ 1264343 h 1907322"/>
                <a:gd name="connsiteX40" fmla="*/ 5329803 w 5941705"/>
                <a:gd name="connsiteY40" fmla="*/ 1261846 h 1907322"/>
                <a:gd name="connsiteX41" fmla="*/ 5164554 w 5941705"/>
                <a:gd name="connsiteY41" fmla="*/ 1428782 h 1907322"/>
                <a:gd name="connsiteX42" fmla="*/ 5400538 w 5941705"/>
                <a:gd name="connsiteY42" fmla="*/ 1429688 h 1907322"/>
                <a:gd name="connsiteX43" fmla="*/ 5329803 w 5941705"/>
                <a:gd name="connsiteY43" fmla="*/ 1261846 h 1907322"/>
                <a:gd name="connsiteX44" fmla="*/ 1602840 w 5941705"/>
                <a:gd name="connsiteY44" fmla="*/ 1261846 h 1907322"/>
                <a:gd name="connsiteX45" fmla="*/ 1437591 w 5941705"/>
                <a:gd name="connsiteY45" fmla="*/ 1428782 h 1907322"/>
                <a:gd name="connsiteX46" fmla="*/ 1673575 w 5941705"/>
                <a:gd name="connsiteY46" fmla="*/ 1429688 h 1907322"/>
                <a:gd name="connsiteX47" fmla="*/ 1602840 w 5941705"/>
                <a:gd name="connsiteY47" fmla="*/ 1261846 h 1907322"/>
                <a:gd name="connsiteX48" fmla="*/ 5041427 w 5941705"/>
                <a:gd name="connsiteY48" fmla="*/ 1147443 h 1907322"/>
                <a:gd name="connsiteX49" fmla="*/ 4879487 w 5941705"/>
                <a:gd name="connsiteY49" fmla="*/ 1214949 h 1907322"/>
                <a:gd name="connsiteX50" fmla="*/ 5044508 w 5941705"/>
                <a:gd name="connsiteY50" fmla="*/ 1378302 h 1907322"/>
                <a:gd name="connsiteX51" fmla="*/ 5041427 w 5941705"/>
                <a:gd name="connsiteY51" fmla="*/ 1147443 h 1907322"/>
                <a:gd name="connsiteX52" fmla="*/ 1314464 w 5941705"/>
                <a:gd name="connsiteY52" fmla="*/ 1147443 h 1907322"/>
                <a:gd name="connsiteX53" fmla="*/ 1152524 w 5941705"/>
                <a:gd name="connsiteY53" fmla="*/ 1214949 h 1907322"/>
                <a:gd name="connsiteX54" fmla="*/ 1317545 w 5941705"/>
                <a:gd name="connsiteY54" fmla="*/ 1378302 h 1907322"/>
                <a:gd name="connsiteX55" fmla="*/ 1314464 w 5941705"/>
                <a:gd name="connsiteY55" fmla="*/ 1147443 h 1907322"/>
                <a:gd name="connsiteX56" fmla="*/ 5111615 w 5941705"/>
                <a:gd name="connsiteY56" fmla="*/ 1146599 h 1907322"/>
                <a:gd name="connsiteX57" fmla="*/ 5114722 w 5941705"/>
                <a:gd name="connsiteY57" fmla="*/ 1379345 h 1907322"/>
                <a:gd name="connsiteX58" fmla="*/ 5279490 w 5941705"/>
                <a:gd name="connsiteY58" fmla="*/ 1212894 h 1907322"/>
                <a:gd name="connsiteX59" fmla="*/ 5111615 w 5941705"/>
                <a:gd name="connsiteY59" fmla="*/ 1146599 h 1907322"/>
                <a:gd name="connsiteX60" fmla="*/ 1384652 w 5941705"/>
                <a:gd name="connsiteY60" fmla="*/ 1146599 h 1907322"/>
                <a:gd name="connsiteX61" fmla="*/ 1387759 w 5941705"/>
                <a:gd name="connsiteY61" fmla="*/ 1379345 h 1907322"/>
                <a:gd name="connsiteX62" fmla="*/ 1552527 w 5941705"/>
                <a:gd name="connsiteY62" fmla="*/ 1212894 h 1907322"/>
                <a:gd name="connsiteX63" fmla="*/ 1384652 w 5941705"/>
                <a:gd name="connsiteY63" fmla="*/ 1146599 h 1907322"/>
                <a:gd name="connsiteX64" fmla="*/ 5080745 w 5941705"/>
                <a:gd name="connsiteY64" fmla="*/ 1019794 h 1907322"/>
                <a:gd name="connsiteX65" fmla="*/ 5239854 w 5941705"/>
                <a:gd name="connsiteY65" fmla="*/ 1051172 h 1907322"/>
                <a:gd name="connsiteX66" fmla="*/ 5281583 w 5941705"/>
                <a:gd name="connsiteY66" fmla="*/ 1070495 h 1907322"/>
                <a:gd name="connsiteX67" fmla="*/ 5297306 w 5941705"/>
                <a:gd name="connsiteY67" fmla="*/ 1078892 h 1907322"/>
                <a:gd name="connsiteX68" fmla="*/ 5397320 w 5941705"/>
                <a:gd name="connsiteY68" fmla="*/ 1152581 h 1907322"/>
                <a:gd name="connsiteX69" fmla="*/ 5474593 w 5941705"/>
                <a:gd name="connsiteY69" fmla="*/ 1265094 h 1907322"/>
                <a:gd name="connsiteX70" fmla="*/ 5490691 w 5941705"/>
                <a:gd name="connsiteY70" fmla="*/ 1295896 h 1907322"/>
                <a:gd name="connsiteX71" fmla="*/ 5491006 w 5941705"/>
                <a:gd name="connsiteY71" fmla="*/ 1296513 h 1907322"/>
                <a:gd name="connsiteX72" fmla="*/ 5497349 w 5941705"/>
                <a:gd name="connsiteY72" fmla="*/ 1316954 h 1907322"/>
                <a:gd name="connsiteX73" fmla="*/ 5497968 w 5941705"/>
                <a:gd name="connsiteY73" fmla="*/ 1319106 h 1907322"/>
                <a:gd name="connsiteX74" fmla="*/ 5516297 w 5941705"/>
                <a:gd name="connsiteY74" fmla="*/ 1382891 h 1907322"/>
                <a:gd name="connsiteX75" fmla="*/ 5524510 w 5941705"/>
                <a:gd name="connsiteY75" fmla="*/ 1463558 h 1907322"/>
                <a:gd name="connsiteX76" fmla="*/ 5516344 w 5941705"/>
                <a:gd name="connsiteY76" fmla="*/ 1543765 h 1907322"/>
                <a:gd name="connsiteX77" fmla="*/ 5495561 w 5941705"/>
                <a:gd name="connsiteY77" fmla="*/ 1615686 h 1907322"/>
                <a:gd name="connsiteX78" fmla="*/ 5490646 w 5941705"/>
                <a:gd name="connsiteY78" fmla="*/ 1631363 h 1907322"/>
                <a:gd name="connsiteX79" fmla="*/ 5490645 w 5941705"/>
                <a:gd name="connsiteY79" fmla="*/ 1631364 h 1907322"/>
                <a:gd name="connsiteX80" fmla="*/ 5479922 w 5941705"/>
                <a:gd name="connsiteY80" fmla="*/ 1652302 h 1907322"/>
                <a:gd name="connsiteX81" fmla="*/ 5397118 w 5941705"/>
                <a:gd name="connsiteY81" fmla="*/ 1774742 h 1907322"/>
                <a:gd name="connsiteX82" fmla="*/ 5262748 w 5941705"/>
                <a:gd name="connsiteY82" fmla="*/ 1866430 h 1907322"/>
                <a:gd name="connsiteX83" fmla="*/ 5241483 w 5941705"/>
                <a:gd name="connsiteY83" fmla="*/ 1875674 h 1907322"/>
                <a:gd name="connsiteX84" fmla="*/ 5200496 w 5941705"/>
                <a:gd name="connsiteY84" fmla="*/ 1888524 h 1907322"/>
                <a:gd name="connsiteX85" fmla="*/ 5080745 w 5941705"/>
                <a:gd name="connsiteY85" fmla="*/ 1907322 h 1907322"/>
                <a:gd name="connsiteX86" fmla="*/ 4921634 w 5941705"/>
                <a:gd name="connsiteY86" fmla="*/ 1875943 h 1907322"/>
                <a:gd name="connsiteX87" fmla="*/ 4879900 w 5941705"/>
                <a:gd name="connsiteY87" fmla="*/ 1856618 h 1907322"/>
                <a:gd name="connsiteX88" fmla="*/ 4864179 w 5941705"/>
                <a:gd name="connsiteY88" fmla="*/ 1848222 h 1907322"/>
                <a:gd name="connsiteX89" fmla="*/ 4764170 w 5941705"/>
                <a:gd name="connsiteY89" fmla="*/ 1774535 h 1907322"/>
                <a:gd name="connsiteX90" fmla="*/ 4686830 w 5941705"/>
                <a:gd name="connsiteY90" fmla="*/ 1661896 h 1907322"/>
                <a:gd name="connsiteX91" fmla="*/ 4670805 w 5941705"/>
                <a:gd name="connsiteY91" fmla="*/ 1631230 h 1907322"/>
                <a:gd name="connsiteX92" fmla="*/ 4670488 w 5941705"/>
                <a:gd name="connsiteY92" fmla="*/ 1630611 h 1907322"/>
                <a:gd name="connsiteX93" fmla="*/ 4664123 w 5941705"/>
                <a:gd name="connsiteY93" fmla="*/ 1610097 h 1907322"/>
                <a:gd name="connsiteX94" fmla="*/ 4663511 w 5941705"/>
                <a:gd name="connsiteY94" fmla="*/ 1607966 h 1907322"/>
                <a:gd name="connsiteX95" fmla="*/ 4645193 w 5941705"/>
                <a:gd name="connsiteY95" fmla="*/ 1544204 h 1907322"/>
                <a:gd name="connsiteX96" fmla="*/ 4636982 w 5941705"/>
                <a:gd name="connsiteY96" fmla="*/ 1463558 h 1907322"/>
                <a:gd name="connsiteX97" fmla="*/ 4645149 w 5941705"/>
                <a:gd name="connsiteY97" fmla="*/ 1383351 h 1907322"/>
                <a:gd name="connsiteX98" fmla="*/ 4681610 w 5941705"/>
                <a:gd name="connsiteY98" fmla="*/ 1274742 h 1907322"/>
                <a:gd name="connsiteX99" fmla="*/ 4764374 w 5941705"/>
                <a:gd name="connsiteY99" fmla="*/ 1152374 h 1907322"/>
                <a:gd name="connsiteX100" fmla="*/ 4909454 w 5941705"/>
                <a:gd name="connsiteY100" fmla="*/ 1054814 h 1907322"/>
                <a:gd name="connsiteX101" fmla="*/ 5080745 w 5941705"/>
                <a:gd name="connsiteY101" fmla="*/ 1019794 h 1907322"/>
                <a:gd name="connsiteX102" fmla="*/ 1353782 w 5941705"/>
                <a:gd name="connsiteY102" fmla="*/ 1019794 h 1907322"/>
                <a:gd name="connsiteX103" fmla="*/ 1512891 w 5941705"/>
                <a:gd name="connsiteY103" fmla="*/ 1051172 h 1907322"/>
                <a:gd name="connsiteX104" fmla="*/ 1554620 w 5941705"/>
                <a:gd name="connsiteY104" fmla="*/ 1070495 h 1907322"/>
                <a:gd name="connsiteX105" fmla="*/ 1570343 w 5941705"/>
                <a:gd name="connsiteY105" fmla="*/ 1078892 h 1907322"/>
                <a:gd name="connsiteX106" fmla="*/ 1670357 w 5941705"/>
                <a:gd name="connsiteY106" fmla="*/ 1152581 h 1907322"/>
                <a:gd name="connsiteX107" fmla="*/ 1747630 w 5941705"/>
                <a:gd name="connsiteY107" fmla="*/ 1265094 h 1907322"/>
                <a:gd name="connsiteX108" fmla="*/ 1763728 w 5941705"/>
                <a:gd name="connsiteY108" fmla="*/ 1295896 h 1907322"/>
                <a:gd name="connsiteX109" fmla="*/ 1764043 w 5941705"/>
                <a:gd name="connsiteY109" fmla="*/ 1296513 h 1907322"/>
                <a:gd name="connsiteX110" fmla="*/ 1770386 w 5941705"/>
                <a:gd name="connsiteY110" fmla="*/ 1316954 h 1907322"/>
                <a:gd name="connsiteX111" fmla="*/ 1771005 w 5941705"/>
                <a:gd name="connsiteY111" fmla="*/ 1319106 h 1907322"/>
                <a:gd name="connsiteX112" fmla="*/ 1789334 w 5941705"/>
                <a:gd name="connsiteY112" fmla="*/ 1382891 h 1907322"/>
                <a:gd name="connsiteX113" fmla="*/ 1797547 w 5941705"/>
                <a:gd name="connsiteY113" fmla="*/ 1463558 h 1907322"/>
                <a:gd name="connsiteX114" fmla="*/ 1789381 w 5941705"/>
                <a:gd name="connsiteY114" fmla="*/ 1543765 h 1907322"/>
                <a:gd name="connsiteX115" fmla="*/ 1768598 w 5941705"/>
                <a:gd name="connsiteY115" fmla="*/ 1615686 h 1907322"/>
                <a:gd name="connsiteX116" fmla="*/ 1763683 w 5941705"/>
                <a:gd name="connsiteY116" fmla="*/ 1631363 h 1907322"/>
                <a:gd name="connsiteX117" fmla="*/ 1763682 w 5941705"/>
                <a:gd name="connsiteY117" fmla="*/ 1631364 h 1907322"/>
                <a:gd name="connsiteX118" fmla="*/ 1752959 w 5941705"/>
                <a:gd name="connsiteY118" fmla="*/ 1652302 h 1907322"/>
                <a:gd name="connsiteX119" fmla="*/ 1670155 w 5941705"/>
                <a:gd name="connsiteY119" fmla="*/ 1774742 h 1907322"/>
                <a:gd name="connsiteX120" fmla="*/ 1535785 w 5941705"/>
                <a:gd name="connsiteY120" fmla="*/ 1866430 h 1907322"/>
                <a:gd name="connsiteX121" fmla="*/ 1514520 w 5941705"/>
                <a:gd name="connsiteY121" fmla="*/ 1875674 h 1907322"/>
                <a:gd name="connsiteX122" fmla="*/ 1473533 w 5941705"/>
                <a:gd name="connsiteY122" fmla="*/ 1888524 h 1907322"/>
                <a:gd name="connsiteX123" fmla="*/ 1353782 w 5941705"/>
                <a:gd name="connsiteY123" fmla="*/ 1907322 h 1907322"/>
                <a:gd name="connsiteX124" fmla="*/ 1194671 w 5941705"/>
                <a:gd name="connsiteY124" fmla="*/ 1875943 h 1907322"/>
                <a:gd name="connsiteX125" fmla="*/ 1152937 w 5941705"/>
                <a:gd name="connsiteY125" fmla="*/ 1856618 h 1907322"/>
                <a:gd name="connsiteX126" fmla="*/ 1137216 w 5941705"/>
                <a:gd name="connsiteY126" fmla="*/ 1848222 h 1907322"/>
                <a:gd name="connsiteX127" fmla="*/ 1037207 w 5941705"/>
                <a:gd name="connsiteY127" fmla="*/ 1774535 h 1907322"/>
                <a:gd name="connsiteX128" fmla="*/ 959867 w 5941705"/>
                <a:gd name="connsiteY128" fmla="*/ 1661896 h 1907322"/>
                <a:gd name="connsiteX129" fmla="*/ 943842 w 5941705"/>
                <a:gd name="connsiteY129" fmla="*/ 1631230 h 1907322"/>
                <a:gd name="connsiteX130" fmla="*/ 943525 w 5941705"/>
                <a:gd name="connsiteY130" fmla="*/ 1630611 h 1907322"/>
                <a:gd name="connsiteX131" fmla="*/ 937160 w 5941705"/>
                <a:gd name="connsiteY131" fmla="*/ 1610097 h 1907322"/>
                <a:gd name="connsiteX132" fmla="*/ 936548 w 5941705"/>
                <a:gd name="connsiteY132" fmla="*/ 1607966 h 1907322"/>
                <a:gd name="connsiteX133" fmla="*/ 918230 w 5941705"/>
                <a:gd name="connsiteY133" fmla="*/ 1544204 h 1907322"/>
                <a:gd name="connsiteX134" fmla="*/ 910019 w 5941705"/>
                <a:gd name="connsiteY134" fmla="*/ 1463558 h 1907322"/>
                <a:gd name="connsiteX135" fmla="*/ 918186 w 5941705"/>
                <a:gd name="connsiteY135" fmla="*/ 1383351 h 1907322"/>
                <a:gd name="connsiteX136" fmla="*/ 954647 w 5941705"/>
                <a:gd name="connsiteY136" fmla="*/ 1274742 h 1907322"/>
                <a:gd name="connsiteX137" fmla="*/ 1037411 w 5941705"/>
                <a:gd name="connsiteY137" fmla="*/ 1152374 h 1907322"/>
                <a:gd name="connsiteX138" fmla="*/ 1182491 w 5941705"/>
                <a:gd name="connsiteY138" fmla="*/ 1054814 h 1907322"/>
                <a:gd name="connsiteX139" fmla="*/ 1353782 w 5941705"/>
                <a:gd name="connsiteY139" fmla="*/ 1019794 h 1907322"/>
                <a:gd name="connsiteX140" fmla="*/ 2733685 w 5941705"/>
                <a:gd name="connsiteY140" fmla="*/ 102805 h 1907322"/>
                <a:gd name="connsiteX141" fmla="*/ 2886085 w 5941705"/>
                <a:gd name="connsiteY141" fmla="*/ 613345 h 1907322"/>
                <a:gd name="connsiteX142" fmla="*/ 3754765 w 5941705"/>
                <a:gd name="connsiteY142" fmla="*/ 628585 h 1907322"/>
                <a:gd name="connsiteX143" fmla="*/ 3792865 w 5941705"/>
                <a:gd name="connsiteY143" fmla="*/ 438085 h 1907322"/>
                <a:gd name="connsiteX144" fmla="*/ 3277086 w 5941705"/>
                <a:gd name="connsiteY144" fmla="*/ 149954 h 1907322"/>
                <a:gd name="connsiteX145" fmla="*/ 2733685 w 5941705"/>
                <a:gd name="connsiteY145" fmla="*/ 102805 h 1907322"/>
                <a:gd name="connsiteX146" fmla="*/ 2558424 w 5941705"/>
                <a:gd name="connsiteY146" fmla="*/ 95185 h 1907322"/>
                <a:gd name="connsiteX147" fmla="*/ 2036454 w 5941705"/>
                <a:gd name="connsiteY147" fmla="*/ 104710 h 1907322"/>
                <a:gd name="connsiteX148" fmla="*/ 1407804 w 5941705"/>
                <a:gd name="connsiteY148" fmla="*/ 339025 h 1907322"/>
                <a:gd name="connsiteX149" fmla="*/ 1506864 w 5941705"/>
                <a:gd name="connsiteY149" fmla="*/ 575245 h 1907322"/>
                <a:gd name="connsiteX150" fmla="*/ 2657484 w 5941705"/>
                <a:gd name="connsiteY150" fmla="*/ 575245 h 1907322"/>
                <a:gd name="connsiteX151" fmla="*/ 2558424 w 5941705"/>
                <a:gd name="connsiteY151" fmla="*/ 95185 h 1907322"/>
                <a:gd name="connsiteX152" fmla="*/ 2588905 w 5941705"/>
                <a:gd name="connsiteY152" fmla="*/ 3744 h 1907322"/>
                <a:gd name="connsiteX153" fmla="*/ 3282325 w 5941705"/>
                <a:gd name="connsiteY153" fmla="*/ 64704 h 1907322"/>
                <a:gd name="connsiteX154" fmla="*/ 4265305 w 5941705"/>
                <a:gd name="connsiteY154" fmla="*/ 582864 h 1907322"/>
                <a:gd name="connsiteX155" fmla="*/ 5133985 w 5941705"/>
                <a:gd name="connsiteY155" fmla="*/ 659064 h 1907322"/>
                <a:gd name="connsiteX156" fmla="*/ 5850265 w 5941705"/>
                <a:gd name="connsiteY156" fmla="*/ 834324 h 1907322"/>
                <a:gd name="connsiteX157" fmla="*/ 5941705 w 5941705"/>
                <a:gd name="connsiteY157" fmla="*/ 1070544 h 1907322"/>
                <a:gd name="connsiteX158" fmla="*/ 5888365 w 5941705"/>
                <a:gd name="connsiteY158" fmla="*/ 1329624 h 1907322"/>
                <a:gd name="connsiteX159" fmla="*/ 5918845 w 5941705"/>
                <a:gd name="connsiteY159" fmla="*/ 1512504 h 1907322"/>
                <a:gd name="connsiteX160" fmla="*/ 5842645 w 5941705"/>
                <a:gd name="connsiteY160" fmla="*/ 1588704 h 1907322"/>
                <a:gd name="connsiteX161" fmla="*/ 5583565 w 5941705"/>
                <a:gd name="connsiteY161" fmla="*/ 1596324 h 1907322"/>
                <a:gd name="connsiteX162" fmla="*/ 5556953 w 5941705"/>
                <a:gd name="connsiteY162" fmla="*/ 1596270 h 1907322"/>
                <a:gd name="connsiteX163" fmla="*/ 5578894 w 5941705"/>
                <a:gd name="connsiteY163" fmla="*/ 1459165 h 1907322"/>
                <a:gd name="connsiteX164" fmla="*/ 5080748 w 5941705"/>
                <a:gd name="connsiteY164" fmla="*/ 965951 h 1907322"/>
                <a:gd name="connsiteX165" fmla="*/ 4582602 w 5941705"/>
                <a:gd name="connsiteY165" fmla="*/ 1459165 h 1907322"/>
                <a:gd name="connsiteX166" fmla="*/ 4603930 w 5941705"/>
                <a:gd name="connsiteY166" fmla="*/ 1594313 h 1907322"/>
                <a:gd name="connsiteX167" fmla="*/ 1872625 w 5941705"/>
                <a:gd name="connsiteY167" fmla="*/ 1588704 h 1907322"/>
                <a:gd name="connsiteX168" fmla="*/ 1833037 w 5941705"/>
                <a:gd name="connsiteY168" fmla="*/ 1586550 h 1907322"/>
                <a:gd name="connsiteX169" fmla="*/ 1851931 w 5941705"/>
                <a:gd name="connsiteY169" fmla="*/ 1459165 h 1907322"/>
                <a:gd name="connsiteX170" fmla="*/ 1353785 w 5941705"/>
                <a:gd name="connsiteY170" fmla="*/ 965951 h 1907322"/>
                <a:gd name="connsiteX171" fmla="*/ 855639 w 5941705"/>
                <a:gd name="connsiteY171" fmla="*/ 1459165 h 1907322"/>
                <a:gd name="connsiteX172" fmla="*/ 863570 w 5941705"/>
                <a:gd name="connsiteY172" fmla="*/ 1537059 h 1907322"/>
                <a:gd name="connsiteX173" fmla="*/ 809613 w 5941705"/>
                <a:gd name="connsiteY173" fmla="*/ 1530853 h 1907322"/>
                <a:gd name="connsiteX174" fmla="*/ 752485 w 5941705"/>
                <a:gd name="connsiteY174" fmla="*/ 1527744 h 1907322"/>
                <a:gd name="connsiteX175" fmla="*/ 752461 w 5941705"/>
                <a:gd name="connsiteY175" fmla="*/ 1524279 h 1907322"/>
                <a:gd name="connsiteX176" fmla="*/ 333498 w 5941705"/>
                <a:gd name="connsiteY176" fmla="*/ 1476089 h 1907322"/>
                <a:gd name="connsiteX177" fmla="*/ 270349 w 5941705"/>
                <a:gd name="connsiteY177" fmla="*/ 1455436 h 1907322"/>
                <a:gd name="connsiteX178" fmla="*/ 236237 w 5941705"/>
                <a:gd name="connsiteY178" fmla="*/ 1442059 h 1907322"/>
                <a:gd name="connsiteX179" fmla="*/ 0 w 5941705"/>
                <a:gd name="connsiteY179" fmla="*/ 1122718 h 1907322"/>
                <a:gd name="connsiteX180" fmla="*/ 142886 w 5941705"/>
                <a:gd name="connsiteY180" fmla="*/ 848362 h 1907322"/>
                <a:gd name="connsiteX181" fmla="*/ 142886 w 5941705"/>
                <a:gd name="connsiteY181" fmla="*/ 631445 h 1907322"/>
                <a:gd name="connsiteX182" fmla="*/ 183452 w 5941705"/>
                <a:gd name="connsiteY182" fmla="*/ 525910 h 1907322"/>
                <a:gd name="connsiteX183" fmla="*/ 309027 w 5941705"/>
                <a:gd name="connsiteY183" fmla="*/ 453270 h 1907322"/>
                <a:gd name="connsiteX184" fmla="*/ 767423 w 5941705"/>
                <a:gd name="connsiteY184" fmla="*/ 429061 h 1907322"/>
                <a:gd name="connsiteX185" fmla="*/ 1697365 w 5941705"/>
                <a:gd name="connsiteY185" fmla="*/ 57084 h 1907322"/>
                <a:gd name="connsiteX186" fmla="*/ 1910725 w 5941705"/>
                <a:gd name="connsiteY186" fmla="*/ 26604 h 1907322"/>
                <a:gd name="connsiteX187" fmla="*/ 2588905 w 5941705"/>
                <a:gd name="connsiteY187" fmla="*/ 3744 h 1907322"/>
                <a:gd name="connsiteX0" fmla="*/ 5116984 w 5941705"/>
                <a:gd name="connsiteY0" fmla="*/ 1546279 h 1904787"/>
                <a:gd name="connsiteX1" fmla="*/ 5120066 w 5941705"/>
                <a:gd name="connsiteY1" fmla="*/ 1777139 h 1904787"/>
                <a:gd name="connsiteX2" fmla="*/ 5282005 w 5941705"/>
                <a:gd name="connsiteY2" fmla="*/ 1709632 h 1904787"/>
                <a:gd name="connsiteX3" fmla="*/ 5116984 w 5941705"/>
                <a:gd name="connsiteY3" fmla="*/ 1546279 h 1904787"/>
                <a:gd name="connsiteX4" fmla="*/ 1390021 w 5941705"/>
                <a:gd name="connsiteY4" fmla="*/ 1546279 h 1904787"/>
                <a:gd name="connsiteX5" fmla="*/ 1393103 w 5941705"/>
                <a:gd name="connsiteY5" fmla="*/ 1777139 h 1904787"/>
                <a:gd name="connsiteX6" fmla="*/ 1555042 w 5941705"/>
                <a:gd name="connsiteY6" fmla="*/ 1709632 h 1904787"/>
                <a:gd name="connsiteX7" fmla="*/ 1390021 w 5941705"/>
                <a:gd name="connsiteY7" fmla="*/ 1546279 h 1904787"/>
                <a:gd name="connsiteX8" fmla="*/ 5046770 w 5941705"/>
                <a:gd name="connsiteY8" fmla="*/ 1545234 h 1904787"/>
                <a:gd name="connsiteX9" fmla="*/ 4882001 w 5941705"/>
                <a:gd name="connsiteY9" fmla="*/ 1711686 h 1904787"/>
                <a:gd name="connsiteX10" fmla="*/ 5049877 w 5941705"/>
                <a:gd name="connsiteY10" fmla="*/ 1777982 h 1904787"/>
                <a:gd name="connsiteX11" fmla="*/ 5046770 w 5941705"/>
                <a:gd name="connsiteY11" fmla="*/ 1545234 h 1904787"/>
                <a:gd name="connsiteX12" fmla="*/ 1319807 w 5941705"/>
                <a:gd name="connsiteY12" fmla="*/ 1545234 h 1904787"/>
                <a:gd name="connsiteX13" fmla="*/ 1155038 w 5941705"/>
                <a:gd name="connsiteY13" fmla="*/ 1711686 h 1904787"/>
                <a:gd name="connsiteX14" fmla="*/ 1322914 w 5941705"/>
                <a:gd name="connsiteY14" fmla="*/ 1777982 h 1904787"/>
                <a:gd name="connsiteX15" fmla="*/ 1319807 w 5941705"/>
                <a:gd name="connsiteY15" fmla="*/ 1545234 h 1904787"/>
                <a:gd name="connsiteX16" fmla="*/ 5166423 w 5941705"/>
                <a:gd name="connsiteY16" fmla="*/ 1496449 h 1904787"/>
                <a:gd name="connsiteX17" fmla="*/ 5331884 w 5941705"/>
                <a:gd name="connsiteY17" fmla="*/ 1660238 h 1904787"/>
                <a:gd name="connsiteX18" fmla="*/ 5400288 w 5941705"/>
                <a:gd name="connsiteY18" fmla="*/ 1497347 h 1904787"/>
                <a:gd name="connsiteX19" fmla="*/ 5166423 w 5941705"/>
                <a:gd name="connsiteY19" fmla="*/ 1496449 h 1904787"/>
                <a:gd name="connsiteX20" fmla="*/ 1439460 w 5941705"/>
                <a:gd name="connsiteY20" fmla="*/ 1496449 h 1904787"/>
                <a:gd name="connsiteX21" fmla="*/ 1604921 w 5941705"/>
                <a:gd name="connsiteY21" fmla="*/ 1660238 h 1904787"/>
                <a:gd name="connsiteX22" fmla="*/ 1673325 w 5941705"/>
                <a:gd name="connsiteY22" fmla="*/ 1497347 h 1904787"/>
                <a:gd name="connsiteX23" fmla="*/ 1439460 w 5941705"/>
                <a:gd name="connsiteY23" fmla="*/ 1496449 h 1904787"/>
                <a:gd name="connsiteX24" fmla="*/ 4760955 w 5941705"/>
                <a:gd name="connsiteY24" fmla="*/ 1494893 h 1904787"/>
                <a:gd name="connsiteX25" fmla="*/ 4831688 w 5941705"/>
                <a:gd name="connsiteY25" fmla="*/ 1662734 h 1904787"/>
                <a:gd name="connsiteX26" fmla="*/ 4996937 w 5941705"/>
                <a:gd name="connsiteY26" fmla="*/ 1495799 h 1904787"/>
                <a:gd name="connsiteX27" fmla="*/ 4760955 w 5941705"/>
                <a:gd name="connsiteY27" fmla="*/ 1494893 h 1904787"/>
                <a:gd name="connsiteX28" fmla="*/ 1033992 w 5941705"/>
                <a:gd name="connsiteY28" fmla="*/ 1494893 h 1904787"/>
                <a:gd name="connsiteX29" fmla="*/ 1104725 w 5941705"/>
                <a:gd name="connsiteY29" fmla="*/ 1662734 h 1904787"/>
                <a:gd name="connsiteX30" fmla="*/ 1269974 w 5941705"/>
                <a:gd name="connsiteY30" fmla="*/ 1495799 h 1904787"/>
                <a:gd name="connsiteX31" fmla="*/ 1033992 w 5941705"/>
                <a:gd name="connsiteY31" fmla="*/ 1494893 h 1904787"/>
                <a:gd name="connsiteX32" fmla="*/ 4829608 w 5941705"/>
                <a:gd name="connsiteY32" fmla="*/ 1261808 h 1904787"/>
                <a:gd name="connsiteX33" fmla="*/ 4761204 w 5941705"/>
                <a:gd name="connsiteY33" fmla="*/ 1424700 h 1904787"/>
                <a:gd name="connsiteX34" fmla="*/ 4995069 w 5941705"/>
                <a:gd name="connsiteY34" fmla="*/ 1425597 h 1904787"/>
                <a:gd name="connsiteX35" fmla="*/ 4829608 w 5941705"/>
                <a:gd name="connsiteY35" fmla="*/ 1261808 h 1904787"/>
                <a:gd name="connsiteX36" fmla="*/ 1102645 w 5941705"/>
                <a:gd name="connsiteY36" fmla="*/ 1261808 h 1904787"/>
                <a:gd name="connsiteX37" fmla="*/ 1034241 w 5941705"/>
                <a:gd name="connsiteY37" fmla="*/ 1424700 h 1904787"/>
                <a:gd name="connsiteX38" fmla="*/ 1268106 w 5941705"/>
                <a:gd name="connsiteY38" fmla="*/ 1425597 h 1904787"/>
                <a:gd name="connsiteX39" fmla="*/ 1102645 w 5941705"/>
                <a:gd name="connsiteY39" fmla="*/ 1261808 h 1904787"/>
                <a:gd name="connsiteX40" fmla="*/ 5329803 w 5941705"/>
                <a:gd name="connsiteY40" fmla="*/ 1259311 h 1904787"/>
                <a:gd name="connsiteX41" fmla="*/ 5164554 w 5941705"/>
                <a:gd name="connsiteY41" fmla="*/ 1426247 h 1904787"/>
                <a:gd name="connsiteX42" fmla="*/ 5400538 w 5941705"/>
                <a:gd name="connsiteY42" fmla="*/ 1427153 h 1904787"/>
                <a:gd name="connsiteX43" fmla="*/ 5329803 w 5941705"/>
                <a:gd name="connsiteY43" fmla="*/ 1259311 h 1904787"/>
                <a:gd name="connsiteX44" fmla="*/ 1602840 w 5941705"/>
                <a:gd name="connsiteY44" fmla="*/ 1259311 h 1904787"/>
                <a:gd name="connsiteX45" fmla="*/ 1437591 w 5941705"/>
                <a:gd name="connsiteY45" fmla="*/ 1426247 h 1904787"/>
                <a:gd name="connsiteX46" fmla="*/ 1673575 w 5941705"/>
                <a:gd name="connsiteY46" fmla="*/ 1427153 h 1904787"/>
                <a:gd name="connsiteX47" fmla="*/ 1602840 w 5941705"/>
                <a:gd name="connsiteY47" fmla="*/ 1259311 h 1904787"/>
                <a:gd name="connsiteX48" fmla="*/ 5041427 w 5941705"/>
                <a:gd name="connsiteY48" fmla="*/ 1144908 h 1904787"/>
                <a:gd name="connsiteX49" fmla="*/ 4879487 w 5941705"/>
                <a:gd name="connsiteY49" fmla="*/ 1212414 h 1904787"/>
                <a:gd name="connsiteX50" fmla="*/ 5044508 w 5941705"/>
                <a:gd name="connsiteY50" fmla="*/ 1375767 h 1904787"/>
                <a:gd name="connsiteX51" fmla="*/ 5041427 w 5941705"/>
                <a:gd name="connsiteY51" fmla="*/ 1144908 h 1904787"/>
                <a:gd name="connsiteX52" fmla="*/ 1314464 w 5941705"/>
                <a:gd name="connsiteY52" fmla="*/ 1144908 h 1904787"/>
                <a:gd name="connsiteX53" fmla="*/ 1152524 w 5941705"/>
                <a:gd name="connsiteY53" fmla="*/ 1212414 h 1904787"/>
                <a:gd name="connsiteX54" fmla="*/ 1317545 w 5941705"/>
                <a:gd name="connsiteY54" fmla="*/ 1375767 h 1904787"/>
                <a:gd name="connsiteX55" fmla="*/ 1314464 w 5941705"/>
                <a:gd name="connsiteY55" fmla="*/ 1144908 h 1904787"/>
                <a:gd name="connsiteX56" fmla="*/ 5111615 w 5941705"/>
                <a:gd name="connsiteY56" fmla="*/ 1144064 h 1904787"/>
                <a:gd name="connsiteX57" fmla="*/ 5114722 w 5941705"/>
                <a:gd name="connsiteY57" fmla="*/ 1376810 h 1904787"/>
                <a:gd name="connsiteX58" fmla="*/ 5279490 w 5941705"/>
                <a:gd name="connsiteY58" fmla="*/ 1210359 h 1904787"/>
                <a:gd name="connsiteX59" fmla="*/ 5111615 w 5941705"/>
                <a:gd name="connsiteY59" fmla="*/ 1144064 h 1904787"/>
                <a:gd name="connsiteX60" fmla="*/ 1384652 w 5941705"/>
                <a:gd name="connsiteY60" fmla="*/ 1144064 h 1904787"/>
                <a:gd name="connsiteX61" fmla="*/ 1387759 w 5941705"/>
                <a:gd name="connsiteY61" fmla="*/ 1376810 h 1904787"/>
                <a:gd name="connsiteX62" fmla="*/ 1552527 w 5941705"/>
                <a:gd name="connsiteY62" fmla="*/ 1210359 h 1904787"/>
                <a:gd name="connsiteX63" fmla="*/ 1384652 w 5941705"/>
                <a:gd name="connsiteY63" fmla="*/ 1144064 h 1904787"/>
                <a:gd name="connsiteX64" fmla="*/ 5080745 w 5941705"/>
                <a:gd name="connsiteY64" fmla="*/ 1017259 h 1904787"/>
                <a:gd name="connsiteX65" fmla="*/ 5239854 w 5941705"/>
                <a:gd name="connsiteY65" fmla="*/ 1048637 h 1904787"/>
                <a:gd name="connsiteX66" fmla="*/ 5281583 w 5941705"/>
                <a:gd name="connsiteY66" fmla="*/ 1067960 h 1904787"/>
                <a:gd name="connsiteX67" fmla="*/ 5297306 w 5941705"/>
                <a:gd name="connsiteY67" fmla="*/ 1076357 h 1904787"/>
                <a:gd name="connsiteX68" fmla="*/ 5397320 w 5941705"/>
                <a:gd name="connsiteY68" fmla="*/ 1150046 h 1904787"/>
                <a:gd name="connsiteX69" fmla="*/ 5474593 w 5941705"/>
                <a:gd name="connsiteY69" fmla="*/ 1262559 h 1904787"/>
                <a:gd name="connsiteX70" fmla="*/ 5490691 w 5941705"/>
                <a:gd name="connsiteY70" fmla="*/ 1293361 h 1904787"/>
                <a:gd name="connsiteX71" fmla="*/ 5491006 w 5941705"/>
                <a:gd name="connsiteY71" fmla="*/ 1293978 h 1904787"/>
                <a:gd name="connsiteX72" fmla="*/ 5497349 w 5941705"/>
                <a:gd name="connsiteY72" fmla="*/ 1314419 h 1904787"/>
                <a:gd name="connsiteX73" fmla="*/ 5497968 w 5941705"/>
                <a:gd name="connsiteY73" fmla="*/ 1316571 h 1904787"/>
                <a:gd name="connsiteX74" fmla="*/ 5516297 w 5941705"/>
                <a:gd name="connsiteY74" fmla="*/ 1380356 h 1904787"/>
                <a:gd name="connsiteX75" fmla="*/ 5524510 w 5941705"/>
                <a:gd name="connsiteY75" fmla="*/ 1461023 h 1904787"/>
                <a:gd name="connsiteX76" fmla="*/ 5516344 w 5941705"/>
                <a:gd name="connsiteY76" fmla="*/ 1541230 h 1904787"/>
                <a:gd name="connsiteX77" fmla="*/ 5495561 w 5941705"/>
                <a:gd name="connsiteY77" fmla="*/ 1613151 h 1904787"/>
                <a:gd name="connsiteX78" fmla="*/ 5490646 w 5941705"/>
                <a:gd name="connsiteY78" fmla="*/ 1628828 h 1904787"/>
                <a:gd name="connsiteX79" fmla="*/ 5490645 w 5941705"/>
                <a:gd name="connsiteY79" fmla="*/ 1628829 h 1904787"/>
                <a:gd name="connsiteX80" fmla="*/ 5479922 w 5941705"/>
                <a:gd name="connsiteY80" fmla="*/ 1649767 h 1904787"/>
                <a:gd name="connsiteX81" fmla="*/ 5397118 w 5941705"/>
                <a:gd name="connsiteY81" fmla="*/ 1772207 h 1904787"/>
                <a:gd name="connsiteX82" fmla="*/ 5262748 w 5941705"/>
                <a:gd name="connsiteY82" fmla="*/ 1863895 h 1904787"/>
                <a:gd name="connsiteX83" fmla="*/ 5241483 w 5941705"/>
                <a:gd name="connsiteY83" fmla="*/ 1873139 h 1904787"/>
                <a:gd name="connsiteX84" fmla="*/ 5200496 w 5941705"/>
                <a:gd name="connsiteY84" fmla="*/ 1885989 h 1904787"/>
                <a:gd name="connsiteX85" fmla="*/ 5080745 w 5941705"/>
                <a:gd name="connsiteY85" fmla="*/ 1904787 h 1904787"/>
                <a:gd name="connsiteX86" fmla="*/ 4921634 w 5941705"/>
                <a:gd name="connsiteY86" fmla="*/ 1873408 h 1904787"/>
                <a:gd name="connsiteX87" fmla="*/ 4879900 w 5941705"/>
                <a:gd name="connsiteY87" fmla="*/ 1854083 h 1904787"/>
                <a:gd name="connsiteX88" fmla="*/ 4864179 w 5941705"/>
                <a:gd name="connsiteY88" fmla="*/ 1845687 h 1904787"/>
                <a:gd name="connsiteX89" fmla="*/ 4764170 w 5941705"/>
                <a:gd name="connsiteY89" fmla="*/ 1772000 h 1904787"/>
                <a:gd name="connsiteX90" fmla="*/ 4686830 w 5941705"/>
                <a:gd name="connsiteY90" fmla="*/ 1659361 h 1904787"/>
                <a:gd name="connsiteX91" fmla="*/ 4670805 w 5941705"/>
                <a:gd name="connsiteY91" fmla="*/ 1628695 h 1904787"/>
                <a:gd name="connsiteX92" fmla="*/ 4670488 w 5941705"/>
                <a:gd name="connsiteY92" fmla="*/ 1628076 h 1904787"/>
                <a:gd name="connsiteX93" fmla="*/ 4664123 w 5941705"/>
                <a:gd name="connsiteY93" fmla="*/ 1607562 h 1904787"/>
                <a:gd name="connsiteX94" fmla="*/ 4663511 w 5941705"/>
                <a:gd name="connsiteY94" fmla="*/ 1605431 h 1904787"/>
                <a:gd name="connsiteX95" fmla="*/ 4645193 w 5941705"/>
                <a:gd name="connsiteY95" fmla="*/ 1541669 h 1904787"/>
                <a:gd name="connsiteX96" fmla="*/ 4636982 w 5941705"/>
                <a:gd name="connsiteY96" fmla="*/ 1461023 h 1904787"/>
                <a:gd name="connsiteX97" fmla="*/ 4645149 w 5941705"/>
                <a:gd name="connsiteY97" fmla="*/ 1380816 h 1904787"/>
                <a:gd name="connsiteX98" fmla="*/ 4681610 w 5941705"/>
                <a:gd name="connsiteY98" fmla="*/ 1272207 h 1904787"/>
                <a:gd name="connsiteX99" fmla="*/ 4764374 w 5941705"/>
                <a:gd name="connsiteY99" fmla="*/ 1149839 h 1904787"/>
                <a:gd name="connsiteX100" fmla="*/ 4909454 w 5941705"/>
                <a:gd name="connsiteY100" fmla="*/ 1052279 h 1904787"/>
                <a:gd name="connsiteX101" fmla="*/ 5080745 w 5941705"/>
                <a:gd name="connsiteY101" fmla="*/ 1017259 h 1904787"/>
                <a:gd name="connsiteX102" fmla="*/ 1353782 w 5941705"/>
                <a:gd name="connsiteY102" fmla="*/ 1017259 h 1904787"/>
                <a:gd name="connsiteX103" fmla="*/ 1512891 w 5941705"/>
                <a:gd name="connsiteY103" fmla="*/ 1048637 h 1904787"/>
                <a:gd name="connsiteX104" fmla="*/ 1554620 w 5941705"/>
                <a:gd name="connsiteY104" fmla="*/ 1067960 h 1904787"/>
                <a:gd name="connsiteX105" fmla="*/ 1570343 w 5941705"/>
                <a:gd name="connsiteY105" fmla="*/ 1076357 h 1904787"/>
                <a:gd name="connsiteX106" fmla="*/ 1670357 w 5941705"/>
                <a:gd name="connsiteY106" fmla="*/ 1150046 h 1904787"/>
                <a:gd name="connsiteX107" fmla="*/ 1747630 w 5941705"/>
                <a:gd name="connsiteY107" fmla="*/ 1262559 h 1904787"/>
                <a:gd name="connsiteX108" fmla="*/ 1763728 w 5941705"/>
                <a:gd name="connsiteY108" fmla="*/ 1293361 h 1904787"/>
                <a:gd name="connsiteX109" fmla="*/ 1764043 w 5941705"/>
                <a:gd name="connsiteY109" fmla="*/ 1293978 h 1904787"/>
                <a:gd name="connsiteX110" fmla="*/ 1770386 w 5941705"/>
                <a:gd name="connsiteY110" fmla="*/ 1314419 h 1904787"/>
                <a:gd name="connsiteX111" fmla="*/ 1771005 w 5941705"/>
                <a:gd name="connsiteY111" fmla="*/ 1316571 h 1904787"/>
                <a:gd name="connsiteX112" fmla="*/ 1789334 w 5941705"/>
                <a:gd name="connsiteY112" fmla="*/ 1380356 h 1904787"/>
                <a:gd name="connsiteX113" fmla="*/ 1797547 w 5941705"/>
                <a:gd name="connsiteY113" fmla="*/ 1461023 h 1904787"/>
                <a:gd name="connsiteX114" fmla="*/ 1789381 w 5941705"/>
                <a:gd name="connsiteY114" fmla="*/ 1541230 h 1904787"/>
                <a:gd name="connsiteX115" fmla="*/ 1768598 w 5941705"/>
                <a:gd name="connsiteY115" fmla="*/ 1613151 h 1904787"/>
                <a:gd name="connsiteX116" fmla="*/ 1763683 w 5941705"/>
                <a:gd name="connsiteY116" fmla="*/ 1628828 h 1904787"/>
                <a:gd name="connsiteX117" fmla="*/ 1763682 w 5941705"/>
                <a:gd name="connsiteY117" fmla="*/ 1628829 h 1904787"/>
                <a:gd name="connsiteX118" fmla="*/ 1752959 w 5941705"/>
                <a:gd name="connsiteY118" fmla="*/ 1649767 h 1904787"/>
                <a:gd name="connsiteX119" fmla="*/ 1670155 w 5941705"/>
                <a:gd name="connsiteY119" fmla="*/ 1772207 h 1904787"/>
                <a:gd name="connsiteX120" fmla="*/ 1535785 w 5941705"/>
                <a:gd name="connsiteY120" fmla="*/ 1863895 h 1904787"/>
                <a:gd name="connsiteX121" fmla="*/ 1514520 w 5941705"/>
                <a:gd name="connsiteY121" fmla="*/ 1873139 h 1904787"/>
                <a:gd name="connsiteX122" fmla="*/ 1473533 w 5941705"/>
                <a:gd name="connsiteY122" fmla="*/ 1885989 h 1904787"/>
                <a:gd name="connsiteX123" fmla="*/ 1353782 w 5941705"/>
                <a:gd name="connsiteY123" fmla="*/ 1904787 h 1904787"/>
                <a:gd name="connsiteX124" fmla="*/ 1194671 w 5941705"/>
                <a:gd name="connsiteY124" fmla="*/ 1873408 h 1904787"/>
                <a:gd name="connsiteX125" fmla="*/ 1152937 w 5941705"/>
                <a:gd name="connsiteY125" fmla="*/ 1854083 h 1904787"/>
                <a:gd name="connsiteX126" fmla="*/ 1137216 w 5941705"/>
                <a:gd name="connsiteY126" fmla="*/ 1845687 h 1904787"/>
                <a:gd name="connsiteX127" fmla="*/ 1037207 w 5941705"/>
                <a:gd name="connsiteY127" fmla="*/ 1772000 h 1904787"/>
                <a:gd name="connsiteX128" fmla="*/ 959867 w 5941705"/>
                <a:gd name="connsiteY128" fmla="*/ 1659361 h 1904787"/>
                <a:gd name="connsiteX129" fmla="*/ 943842 w 5941705"/>
                <a:gd name="connsiteY129" fmla="*/ 1628695 h 1904787"/>
                <a:gd name="connsiteX130" fmla="*/ 943525 w 5941705"/>
                <a:gd name="connsiteY130" fmla="*/ 1628076 h 1904787"/>
                <a:gd name="connsiteX131" fmla="*/ 937160 w 5941705"/>
                <a:gd name="connsiteY131" fmla="*/ 1607562 h 1904787"/>
                <a:gd name="connsiteX132" fmla="*/ 936548 w 5941705"/>
                <a:gd name="connsiteY132" fmla="*/ 1605431 h 1904787"/>
                <a:gd name="connsiteX133" fmla="*/ 918230 w 5941705"/>
                <a:gd name="connsiteY133" fmla="*/ 1541669 h 1904787"/>
                <a:gd name="connsiteX134" fmla="*/ 910019 w 5941705"/>
                <a:gd name="connsiteY134" fmla="*/ 1461023 h 1904787"/>
                <a:gd name="connsiteX135" fmla="*/ 918186 w 5941705"/>
                <a:gd name="connsiteY135" fmla="*/ 1380816 h 1904787"/>
                <a:gd name="connsiteX136" fmla="*/ 954647 w 5941705"/>
                <a:gd name="connsiteY136" fmla="*/ 1272207 h 1904787"/>
                <a:gd name="connsiteX137" fmla="*/ 1037411 w 5941705"/>
                <a:gd name="connsiteY137" fmla="*/ 1149839 h 1904787"/>
                <a:gd name="connsiteX138" fmla="*/ 1182491 w 5941705"/>
                <a:gd name="connsiteY138" fmla="*/ 1052279 h 1904787"/>
                <a:gd name="connsiteX139" fmla="*/ 1353782 w 5941705"/>
                <a:gd name="connsiteY139" fmla="*/ 1017259 h 1904787"/>
                <a:gd name="connsiteX140" fmla="*/ 2733685 w 5941705"/>
                <a:gd name="connsiteY140" fmla="*/ 100270 h 1904787"/>
                <a:gd name="connsiteX141" fmla="*/ 2886085 w 5941705"/>
                <a:gd name="connsiteY141" fmla="*/ 610810 h 1904787"/>
                <a:gd name="connsiteX142" fmla="*/ 3754765 w 5941705"/>
                <a:gd name="connsiteY142" fmla="*/ 626050 h 1904787"/>
                <a:gd name="connsiteX143" fmla="*/ 3792865 w 5941705"/>
                <a:gd name="connsiteY143" fmla="*/ 435550 h 1904787"/>
                <a:gd name="connsiteX144" fmla="*/ 3277086 w 5941705"/>
                <a:gd name="connsiteY144" fmla="*/ 147419 h 1904787"/>
                <a:gd name="connsiteX145" fmla="*/ 2733685 w 5941705"/>
                <a:gd name="connsiteY145" fmla="*/ 100270 h 1904787"/>
                <a:gd name="connsiteX146" fmla="*/ 2558424 w 5941705"/>
                <a:gd name="connsiteY146" fmla="*/ 92650 h 1904787"/>
                <a:gd name="connsiteX147" fmla="*/ 2036454 w 5941705"/>
                <a:gd name="connsiteY147" fmla="*/ 102175 h 1904787"/>
                <a:gd name="connsiteX148" fmla="*/ 1407804 w 5941705"/>
                <a:gd name="connsiteY148" fmla="*/ 336490 h 1904787"/>
                <a:gd name="connsiteX149" fmla="*/ 1506864 w 5941705"/>
                <a:gd name="connsiteY149" fmla="*/ 572710 h 1904787"/>
                <a:gd name="connsiteX150" fmla="*/ 2657484 w 5941705"/>
                <a:gd name="connsiteY150" fmla="*/ 572710 h 1904787"/>
                <a:gd name="connsiteX151" fmla="*/ 2558424 w 5941705"/>
                <a:gd name="connsiteY151" fmla="*/ 92650 h 1904787"/>
                <a:gd name="connsiteX152" fmla="*/ 2588905 w 5941705"/>
                <a:gd name="connsiteY152" fmla="*/ 1209 h 1904787"/>
                <a:gd name="connsiteX153" fmla="*/ 3282325 w 5941705"/>
                <a:gd name="connsiteY153" fmla="*/ 62169 h 1904787"/>
                <a:gd name="connsiteX154" fmla="*/ 4265305 w 5941705"/>
                <a:gd name="connsiteY154" fmla="*/ 580329 h 1904787"/>
                <a:gd name="connsiteX155" fmla="*/ 5133985 w 5941705"/>
                <a:gd name="connsiteY155" fmla="*/ 656529 h 1904787"/>
                <a:gd name="connsiteX156" fmla="*/ 5850265 w 5941705"/>
                <a:gd name="connsiteY156" fmla="*/ 831789 h 1904787"/>
                <a:gd name="connsiteX157" fmla="*/ 5941705 w 5941705"/>
                <a:gd name="connsiteY157" fmla="*/ 1068009 h 1904787"/>
                <a:gd name="connsiteX158" fmla="*/ 5888365 w 5941705"/>
                <a:gd name="connsiteY158" fmla="*/ 1327089 h 1904787"/>
                <a:gd name="connsiteX159" fmla="*/ 5918845 w 5941705"/>
                <a:gd name="connsiteY159" fmla="*/ 1509969 h 1904787"/>
                <a:gd name="connsiteX160" fmla="*/ 5842645 w 5941705"/>
                <a:gd name="connsiteY160" fmla="*/ 1586169 h 1904787"/>
                <a:gd name="connsiteX161" fmla="*/ 5583565 w 5941705"/>
                <a:gd name="connsiteY161" fmla="*/ 1593789 h 1904787"/>
                <a:gd name="connsiteX162" fmla="*/ 5556953 w 5941705"/>
                <a:gd name="connsiteY162" fmla="*/ 1593735 h 1904787"/>
                <a:gd name="connsiteX163" fmla="*/ 5578894 w 5941705"/>
                <a:gd name="connsiteY163" fmla="*/ 1456630 h 1904787"/>
                <a:gd name="connsiteX164" fmla="*/ 5080748 w 5941705"/>
                <a:gd name="connsiteY164" fmla="*/ 963416 h 1904787"/>
                <a:gd name="connsiteX165" fmla="*/ 4582602 w 5941705"/>
                <a:gd name="connsiteY165" fmla="*/ 1456630 h 1904787"/>
                <a:gd name="connsiteX166" fmla="*/ 4603930 w 5941705"/>
                <a:gd name="connsiteY166" fmla="*/ 1591778 h 1904787"/>
                <a:gd name="connsiteX167" fmla="*/ 1872625 w 5941705"/>
                <a:gd name="connsiteY167" fmla="*/ 1586169 h 1904787"/>
                <a:gd name="connsiteX168" fmla="*/ 1833037 w 5941705"/>
                <a:gd name="connsiteY168" fmla="*/ 1584015 h 1904787"/>
                <a:gd name="connsiteX169" fmla="*/ 1851931 w 5941705"/>
                <a:gd name="connsiteY169" fmla="*/ 1456630 h 1904787"/>
                <a:gd name="connsiteX170" fmla="*/ 1353785 w 5941705"/>
                <a:gd name="connsiteY170" fmla="*/ 963416 h 1904787"/>
                <a:gd name="connsiteX171" fmla="*/ 855639 w 5941705"/>
                <a:gd name="connsiteY171" fmla="*/ 1456630 h 1904787"/>
                <a:gd name="connsiteX172" fmla="*/ 863570 w 5941705"/>
                <a:gd name="connsiteY172" fmla="*/ 1534524 h 1904787"/>
                <a:gd name="connsiteX173" fmla="*/ 809613 w 5941705"/>
                <a:gd name="connsiteY173" fmla="*/ 1528318 h 1904787"/>
                <a:gd name="connsiteX174" fmla="*/ 752485 w 5941705"/>
                <a:gd name="connsiteY174" fmla="*/ 1525209 h 1904787"/>
                <a:gd name="connsiteX175" fmla="*/ 752461 w 5941705"/>
                <a:gd name="connsiteY175" fmla="*/ 1521744 h 1904787"/>
                <a:gd name="connsiteX176" fmla="*/ 333498 w 5941705"/>
                <a:gd name="connsiteY176" fmla="*/ 1473554 h 1904787"/>
                <a:gd name="connsiteX177" fmla="*/ 270349 w 5941705"/>
                <a:gd name="connsiteY177" fmla="*/ 1452901 h 1904787"/>
                <a:gd name="connsiteX178" fmla="*/ 236237 w 5941705"/>
                <a:gd name="connsiteY178" fmla="*/ 1439524 h 1904787"/>
                <a:gd name="connsiteX179" fmla="*/ 0 w 5941705"/>
                <a:gd name="connsiteY179" fmla="*/ 1120183 h 1904787"/>
                <a:gd name="connsiteX180" fmla="*/ 142886 w 5941705"/>
                <a:gd name="connsiteY180" fmla="*/ 845827 h 1904787"/>
                <a:gd name="connsiteX181" fmla="*/ 142886 w 5941705"/>
                <a:gd name="connsiteY181" fmla="*/ 628910 h 1904787"/>
                <a:gd name="connsiteX182" fmla="*/ 183452 w 5941705"/>
                <a:gd name="connsiteY182" fmla="*/ 523375 h 1904787"/>
                <a:gd name="connsiteX183" fmla="*/ 309027 w 5941705"/>
                <a:gd name="connsiteY183" fmla="*/ 450735 h 1904787"/>
                <a:gd name="connsiteX184" fmla="*/ 767423 w 5941705"/>
                <a:gd name="connsiteY184" fmla="*/ 426526 h 1904787"/>
                <a:gd name="connsiteX185" fmla="*/ 1697365 w 5941705"/>
                <a:gd name="connsiteY185" fmla="*/ 54549 h 1904787"/>
                <a:gd name="connsiteX186" fmla="*/ 1910725 w 5941705"/>
                <a:gd name="connsiteY186" fmla="*/ 24069 h 1904787"/>
                <a:gd name="connsiteX187" fmla="*/ 2588905 w 5941705"/>
                <a:gd name="connsiteY187" fmla="*/ 1209 h 1904787"/>
                <a:gd name="connsiteX0" fmla="*/ 5116984 w 5941705"/>
                <a:gd name="connsiteY0" fmla="*/ 1546279 h 1904787"/>
                <a:gd name="connsiteX1" fmla="*/ 5120066 w 5941705"/>
                <a:gd name="connsiteY1" fmla="*/ 1777139 h 1904787"/>
                <a:gd name="connsiteX2" fmla="*/ 5282005 w 5941705"/>
                <a:gd name="connsiteY2" fmla="*/ 1709632 h 1904787"/>
                <a:gd name="connsiteX3" fmla="*/ 5116984 w 5941705"/>
                <a:gd name="connsiteY3" fmla="*/ 1546279 h 1904787"/>
                <a:gd name="connsiteX4" fmla="*/ 1390021 w 5941705"/>
                <a:gd name="connsiteY4" fmla="*/ 1546279 h 1904787"/>
                <a:gd name="connsiteX5" fmla="*/ 1393103 w 5941705"/>
                <a:gd name="connsiteY5" fmla="*/ 1777139 h 1904787"/>
                <a:gd name="connsiteX6" fmla="*/ 1555042 w 5941705"/>
                <a:gd name="connsiteY6" fmla="*/ 1709632 h 1904787"/>
                <a:gd name="connsiteX7" fmla="*/ 1390021 w 5941705"/>
                <a:gd name="connsiteY7" fmla="*/ 1546279 h 1904787"/>
                <a:gd name="connsiteX8" fmla="*/ 5046770 w 5941705"/>
                <a:gd name="connsiteY8" fmla="*/ 1545234 h 1904787"/>
                <a:gd name="connsiteX9" fmla="*/ 4882001 w 5941705"/>
                <a:gd name="connsiteY9" fmla="*/ 1711686 h 1904787"/>
                <a:gd name="connsiteX10" fmla="*/ 5049877 w 5941705"/>
                <a:gd name="connsiteY10" fmla="*/ 1777982 h 1904787"/>
                <a:gd name="connsiteX11" fmla="*/ 5046770 w 5941705"/>
                <a:gd name="connsiteY11" fmla="*/ 1545234 h 1904787"/>
                <a:gd name="connsiteX12" fmla="*/ 1319807 w 5941705"/>
                <a:gd name="connsiteY12" fmla="*/ 1545234 h 1904787"/>
                <a:gd name="connsiteX13" fmla="*/ 1155038 w 5941705"/>
                <a:gd name="connsiteY13" fmla="*/ 1711686 h 1904787"/>
                <a:gd name="connsiteX14" fmla="*/ 1322914 w 5941705"/>
                <a:gd name="connsiteY14" fmla="*/ 1777982 h 1904787"/>
                <a:gd name="connsiteX15" fmla="*/ 1319807 w 5941705"/>
                <a:gd name="connsiteY15" fmla="*/ 1545234 h 1904787"/>
                <a:gd name="connsiteX16" fmla="*/ 5166423 w 5941705"/>
                <a:gd name="connsiteY16" fmla="*/ 1496449 h 1904787"/>
                <a:gd name="connsiteX17" fmla="*/ 5331884 w 5941705"/>
                <a:gd name="connsiteY17" fmla="*/ 1660238 h 1904787"/>
                <a:gd name="connsiteX18" fmla="*/ 5400288 w 5941705"/>
                <a:gd name="connsiteY18" fmla="*/ 1497347 h 1904787"/>
                <a:gd name="connsiteX19" fmla="*/ 5166423 w 5941705"/>
                <a:gd name="connsiteY19" fmla="*/ 1496449 h 1904787"/>
                <a:gd name="connsiteX20" fmla="*/ 1439460 w 5941705"/>
                <a:gd name="connsiteY20" fmla="*/ 1496449 h 1904787"/>
                <a:gd name="connsiteX21" fmla="*/ 1604921 w 5941705"/>
                <a:gd name="connsiteY21" fmla="*/ 1660238 h 1904787"/>
                <a:gd name="connsiteX22" fmla="*/ 1673325 w 5941705"/>
                <a:gd name="connsiteY22" fmla="*/ 1497347 h 1904787"/>
                <a:gd name="connsiteX23" fmla="*/ 1439460 w 5941705"/>
                <a:gd name="connsiteY23" fmla="*/ 1496449 h 1904787"/>
                <a:gd name="connsiteX24" fmla="*/ 4760955 w 5941705"/>
                <a:gd name="connsiteY24" fmla="*/ 1494893 h 1904787"/>
                <a:gd name="connsiteX25" fmla="*/ 4831688 w 5941705"/>
                <a:gd name="connsiteY25" fmla="*/ 1662734 h 1904787"/>
                <a:gd name="connsiteX26" fmla="*/ 4996937 w 5941705"/>
                <a:gd name="connsiteY26" fmla="*/ 1495799 h 1904787"/>
                <a:gd name="connsiteX27" fmla="*/ 4760955 w 5941705"/>
                <a:gd name="connsiteY27" fmla="*/ 1494893 h 1904787"/>
                <a:gd name="connsiteX28" fmla="*/ 1033992 w 5941705"/>
                <a:gd name="connsiteY28" fmla="*/ 1494893 h 1904787"/>
                <a:gd name="connsiteX29" fmla="*/ 1104725 w 5941705"/>
                <a:gd name="connsiteY29" fmla="*/ 1662734 h 1904787"/>
                <a:gd name="connsiteX30" fmla="*/ 1269974 w 5941705"/>
                <a:gd name="connsiteY30" fmla="*/ 1495799 h 1904787"/>
                <a:gd name="connsiteX31" fmla="*/ 1033992 w 5941705"/>
                <a:gd name="connsiteY31" fmla="*/ 1494893 h 1904787"/>
                <a:gd name="connsiteX32" fmla="*/ 4829608 w 5941705"/>
                <a:gd name="connsiteY32" fmla="*/ 1261808 h 1904787"/>
                <a:gd name="connsiteX33" fmla="*/ 4761204 w 5941705"/>
                <a:gd name="connsiteY33" fmla="*/ 1424700 h 1904787"/>
                <a:gd name="connsiteX34" fmla="*/ 4995069 w 5941705"/>
                <a:gd name="connsiteY34" fmla="*/ 1425597 h 1904787"/>
                <a:gd name="connsiteX35" fmla="*/ 4829608 w 5941705"/>
                <a:gd name="connsiteY35" fmla="*/ 1261808 h 1904787"/>
                <a:gd name="connsiteX36" fmla="*/ 1102645 w 5941705"/>
                <a:gd name="connsiteY36" fmla="*/ 1261808 h 1904787"/>
                <a:gd name="connsiteX37" fmla="*/ 1034241 w 5941705"/>
                <a:gd name="connsiteY37" fmla="*/ 1424700 h 1904787"/>
                <a:gd name="connsiteX38" fmla="*/ 1268106 w 5941705"/>
                <a:gd name="connsiteY38" fmla="*/ 1425597 h 1904787"/>
                <a:gd name="connsiteX39" fmla="*/ 1102645 w 5941705"/>
                <a:gd name="connsiteY39" fmla="*/ 1261808 h 1904787"/>
                <a:gd name="connsiteX40" fmla="*/ 5329803 w 5941705"/>
                <a:gd name="connsiteY40" fmla="*/ 1259311 h 1904787"/>
                <a:gd name="connsiteX41" fmla="*/ 5164554 w 5941705"/>
                <a:gd name="connsiteY41" fmla="*/ 1426247 h 1904787"/>
                <a:gd name="connsiteX42" fmla="*/ 5400538 w 5941705"/>
                <a:gd name="connsiteY42" fmla="*/ 1427153 h 1904787"/>
                <a:gd name="connsiteX43" fmla="*/ 5329803 w 5941705"/>
                <a:gd name="connsiteY43" fmla="*/ 1259311 h 1904787"/>
                <a:gd name="connsiteX44" fmla="*/ 1602840 w 5941705"/>
                <a:gd name="connsiteY44" fmla="*/ 1259311 h 1904787"/>
                <a:gd name="connsiteX45" fmla="*/ 1437591 w 5941705"/>
                <a:gd name="connsiteY45" fmla="*/ 1426247 h 1904787"/>
                <a:gd name="connsiteX46" fmla="*/ 1673575 w 5941705"/>
                <a:gd name="connsiteY46" fmla="*/ 1427153 h 1904787"/>
                <a:gd name="connsiteX47" fmla="*/ 1602840 w 5941705"/>
                <a:gd name="connsiteY47" fmla="*/ 1259311 h 1904787"/>
                <a:gd name="connsiteX48" fmla="*/ 5041427 w 5941705"/>
                <a:gd name="connsiteY48" fmla="*/ 1144908 h 1904787"/>
                <a:gd name="connsiteX49" fmla="*/ 4879487 w 5941705"/>
                <a:gd name="connsiteY49" fmla="*/ 1212414 h 1904787"/>
                <a:gd name="connsiteX50" fmla="*/ 5044508 w 5941705"/>
                <a:gd name="connsiteY50" fmla="*/ 1375767 h 1904787"/>
                <a:gd name="connsiteX51" fmla="*/ 5041427 w 5941705"/>
                <a:gd name="connsiteY51" fmla="*/ 1144908 h 1904787"/>
                <a:gd name="connsiteX52" fmla="*/ 1314464 w 5941705"/>
                <a:gd name="connsiteY52" fmla="*/ 1144908 h 1904787"/>
                <a:gd name="connsiteX53" fmla="*/ 1152524 w 5941705"/>
                <a:gd name="connsiteY53" fmla="*/ 1212414 h 1904787"/>
                <a:gd name="connsiteX54" fmla="*/ 1317545 w 5941705"/>
                <a:gd name="connsiteY54" fmla="*/ 1375767 h 1904787"/>
                <a:gd name="connsiteX55" fmla="*/ 1314464 w 5941705"/>
                <a:gd name="connsiteY55" fmla="*/ 1144908 h 1904787"/>
                <a:gd name="connsiteX56" fmla="*/ 5111615 w 5941705"/>
                <a:gd name="connsiteY56" fmla="*/ 1144064 h 1904787"/>
                <a:gd name="connsiteX57" fmla="*/ 5114722 w 5941705"/>
                <a:gd name="connsiteY57" fmla="*/ 1376810 h 1904787"/>
                <a:gd name="connsiteX58" fmla="*/ 5279490 w 5941705"/>
                <a:gd name="connsiteY58" fmla="*/ 1210359 h 1904787"/>
                <a:gd name="connsiteX59" fmla="*/ 5111615 w 5941705"/>
                <a:gd name="connsiteY59" fmla="*/ 1144064 h 1904787"/>
                <a:gd name="connsiteX60" fmla="*/ 1384652 w 5941705"/>
                <a:gd name="connsiteY60" fmla="*/ 1144064 h 1904787"/>
                <a:gd name="connsiteX61" fmla="*/ 1387759 w 5941705"/>
                <a:gd name="connsiteY61" fmla="*/ 1376810 h 1904787"/>
                <a:gd name="connsiteX62" fmla="*/ 1552527 w 5941705"/>
                <a:gd name="connsiteY62" fmla="*/ 1210359 h 1904787"/>
                <a:gd name="connsiteX63" fmla="*/ 1384652 w 5941705"/>
                <a:gd name="connsiteY63" fmla="*/ 1144064 h 1904787"/>
                <a:gd name="connsiteX64" fmla="*/ 5080745 w 5941705"/>
                <a:gd name="connsiteY64" fmla="*/ 1017259 h 1904787"/>
                <a:gd name="connsiteX65" fmla="*/ 5239854 w 5941705"/>
                <a:gd name="connsiteY65" fmla="*/ 1048637 h 1904787"/>
                <a:gd name="connsiteX66" fmla="*/ 5281583 w 5941705"/>
                <a:gd name="connsiteY66" fmla="*/ 1067960 h 1904787"/>
                <a:gd name="connsiteX67" fmla="*/ 5297306 w 5941705"/>
                <a:gd name="connsiteY67" fmla="*/ 1076357 h 1904787"/>
                <a:gd name="connsiteX68" fmla="*/ 5397320 w 5941705"/>
                <a:gd name="connsiteY68" fmla="*/ 1150046 h 1904787"/>
                <a:gd name="connsiteX69" fmla="*/ 5474593 w 5941705"/>
                <a:gd name="connsiteY69" fmla="*/ 1262559 h 1904787"/>
                <a:gd name="connsiteX70" fmla="*/ 5490691 w 5941705"/>
                <a:gd name="connsiteY70" fmla="*/ 1293361 h 1904787"/>
                <a:gd name="connsiteX71" fmla="*/ 5491006 w 5941705"/>
                <a:gd name="connsiteY71" fmla="*/ 1293978 h 1904787"/>
                <a:gd name="connsiteX72" fmla="*/ 5497349 w 5941705"/>
                <a:gd name="connsiteY72" fmla="*/ 1314419 h 1904787"/>
                <a:gd name="connsiteX73" fmla="*/ 5497968 w 5941705"/>
                <a:gd name="connsiteY73" fmla="*/ 1316571 h 1904787"/>
                <a:gd name="connsiteX74" fmla="*/ 5516297 w 5941705"/>
                <a:gd name="connsiteY74" fmla="*/ 1380356 h 1904787"/>
                <a:gd name="connsiteX75" fmla="*/ 5524510 w 5941705"/>
                <a:gd name="connsiteY75" fmla="*/ 1461023 h 1904787"/>
                <a:gd name="connsiteX76" fmla="*/ 5516344 w 5941705"/>
                <a:gd name="connsiteY76" fmla="*/ 1541230 h 1904787"/>
                <a:gd name="connsiteX77" fmla="*/ 5495561 w 5941705"/>
                <a:gd name="connsiteY77" fmla="*/ 1613151 h 1904787"/>
                <a:gd name="connsiteX78" fmla="*/ 5490646 w 5941705"/>
                <a:gd name="connsiteY78" fmla="*/ 1628828 h 1904787"/>
                <a:gd name="connsiteX79" fmla="*/ 5490645 w 5941705"/>
                <a:gd name="connsiteY79" fmla="*/ 1628829 h 1904787"/>
                <a:gd name="connsiteX80" fmla="*/ 5479922 w 5941705"/>
                <a:gd name="connsiteY80" fmla="*/ 1649767 h 1904787"/>
                <a:gd name="connsiteX81" fmla="*/ 5397118 w 5941705"/>
                <a:gd name="connsiteY81" fmla="*/ 1772207 h 1904787"/>
                <a:gd name="connsiteX82" fmla="*/ 5262748 w 5941705"/>
                <a:gd name="connsiteY82" fmla="*/ 1863895 h 1904787"/>
                <a:gd name="connsiteX83" fmla="*/ 5241483 w 5941705"/>
                <a:gd name="connsiteY83" fmla="*/ 1873139 h 1904787"/>
                <a:gd name="connsiteX84" fmla="*/ 5200496 w 5941705"/>
                <a:gd name="connsiteY84" fmla="*/ 1885989 h 1904787"/>
                <a:gd name="connsiteX85" fmla="*/ 5080745 w 5941705"/>
                <a:gd name="connsiteY85" fmla="*/ 1904787 h 1904787"/>
                <a:gd name="connsiteX86" fmla="*/ 4921634 w 5941705"/>
                <a:gd name="connsiteY86" fmla="*/ 1873408 h 1904787"/>
                <a:gd name="connsiteX87" fmla="*/ 4879900 w 5941705"/>
                <a:gd name="connsiteY87" fmla="*/ 1854083 h 1904787"/>
                <a:gd name="connsiteX88" fmla="*/ 4864179 w 5941705"/>
                <a:gd name="connsiteY88" fmla="*/ 1845687 h 1904787"/>
                <a:gd name="connsiteX89" fmla="*/ 4764170 w 5941705"/>
                <a:gd name="connsiteY89" fmla="*/ 1772000 h 1904787"/>
                <a:gd name="connsiteX90" fmla="*/ 4686830 w 5941705"/>
                <a:gd name="connsiteY90" fmla="*/ 1659361 h 1904787"/>
                <a:gd name="connsiteX91" fmla="*/ 4670805 w 5941705"/>
                <a:gd name="connsiteY91" fmla="*/ 1628695 h 1904787"/>
                <a:gd name="connsiteX92" fmla="*/ 4670488 w 5941705"/>
                <a:gd name="connsiteY92" fmla="*/ 1628076 h 1904787"/>
                <a:gd name="connsiteX93" fmla="*/ 4664123 w 5941705"/>
                <a:gd name="connsiteY93" fmla="*/ 1607562 h 1904787"/>
                <a:gd name="connsiteX94" fmla="*/ 4663511 w 5941705"/>
                <a:gd name="connsiteY94" fmla="*/ 1605431 h 1904787"/>
                <a:gd name="connsiteX95" fmla="*/ 4645193 w 5941705"/>
                <a:gd name="connsiteY95" fmla="*/ 1541669 h 1904787"/>
                <a:gd name="connsiteX96" fmla="*/ 4636982 w 5941705"/>
                <a:gd name="connsiteY96" fmla="*/ 1461023 h 1904787"/>
                <a:gd name="connsiteX97" fmla="*/ 4645149 w 5941705"/>
                <a:gd name="connsiteY97" fmla="*/ 1380816 h 1904787"/>
                <a:gd name="connsiteX98" fmla="*/ 4681610 w 5941705"/>
                <a:gd name="connsiteY98" fmla="*/ 1272207 h 1904787"/>
                <a:gd name="connsiteX99" fmla="*/ 4764374 w 5941705"/>
                <a:gd name="connsiteY99" fmla="*/ 1149839 h 1904787"/>
                <a:gd name="connsiteX100" fmla="*/ 4909454 w 5941705"/>
                <a:gd name="connsiteY100" fmla="*/ 1052279 h 1904787"/>
                <a:gd name="connsiteX101" fmla="*/ 5080745 w 5941705"/>
                <a:gd name="connsiteY101" fmla="*/ 1017259 h 1904787"/>
                <a:gd name="connsiteX102" fmla="*/ 1353782 w 5941705"/>
                <a:gd name="connsiteY102" fmla="*/ 1017259 h 1904787"/>
                <a:gd name="connsiteX103" fmla="*/ 1512891 w 5941705"/>
                <a:gd name="connsiteY103" fmla="*/ 1048637 h 1904787"/>
                <a:gd name="connsiteX104" fmla="*/ 1554620 w 5941705"/>
                <a:gd name="connsiteY104" fmla="*/ 1067960 h 1904787"/>
                <a:gd name="connsiteX105" fmla="*/ 1570343 w 5941705"/>
                <a:gd name="connsiteY105" fmla="*/ 1076357 h 1904787"/>
                <a:gd name="connsiteX106" fmla="*/ 1670357 w 5941705"/>
                <a:gd name="connsiteY106" fmla="*/ 1150046 h 1904787"/>
                <a:gd name="connsiteX107" fmla="*/ 1747630 w 5941705"/>
                <a:gd name="connsiteY107" fmla="*/ 1262559 h 1904787"/>
                <a:gd name="connsiteX108" fmla="*/ 1763728 w 5941705"/>
                <a:gd name="connsiteY108" fmla="*/ 1293361 h 1904787"/>
                <a:gd name="connsiteX109" fmla="*/ 1764043 w 5941705"/>
                <a:gd name="connsiteY109" fmla="*/ 1293978 h 1904787"/>
                <a:gd name="connsiteX110" fmla="*/ 1770386 w 5941705"/>
                <a:gd name="connsiteY110" fmla="*/ 1314419 h 1904787"/>
                <a:gd name="connsiteX111" fmla="*/ 1771005 w 5941705"/>
                <a:gd name="connsiteY111" fmla="*/ 1316571 h 1904787"/>
                <a:gd name="connsiteX112" fmla="*/ 1789334 w 5941705"/>
                <a:gd name="connsiteY112" fmla="*/ 1380356 h 1904787"/>
                <a:gd name="connsiteX113" fmla="*/ 1797547 w 5941705"/>
                <a:gd name="connsiteY113" fmla="*/ 1461023 h 1904787"/>
                <a:gd name="connsiteX114" fmla="*/ 1789381 w 5941705"/>
                <a:gd name="connsiteY114" fmla="*/ 1541230 h 1904787"/>
                <a:gd name="connsiteX115" fmla="*/ 1768598 w 5941705"/>
                <a:gd name="connsiteY115" fmla="*/ 1613151 h 1904787"/>
                <a:gd name="connsiteX116" fmla="*/ 1763683 w 5941705"/>
                <a:gd name="connsiteY116" fmla="*/ 1628828 h 1904787"/>
                <a:gd name="connsiteX117" fmla="*/ 1763682 w 5941705"/>
                <a:gd name="connsiteY117" fmla="*/ 1628829 h 1904787"/>
                <a:gd name="connsiteX118" fmla="*/ 1752959 w 5941705"/>
                <a:gd name="connsiteY118" fmla="*/ 1649767 h 1904787"/>
                <a:gd name="connsiteX119" fmla="*/ 1670155 w 5941705"/>
                <a:gd name="connsiteY119" fmla="*/ 1772207 h 1904787"/>
                <a:gd name="connsiteX120" fmla="*/ 1535785 w 5941705"/>
                <a:gd name="connsiteY120" fmla="*/ 1863895 h 1904787"/>
                <a:gd name="connsiteX121" fmla="*/ 1514520 w 5941705"/>
                <a:gd name="connsiteY121" fmla="*/ 1873139 h 1904787"/>
                <a:gd name="connsiteX122" fmla="*/ 1473533 w 5941705"/>
                <a:gd name="connsiteY122" fmla="*/ 1885989 h 1904787"/>
                <a:gd name="connsiteX123" fmla="*/ 1353782 w 5941705"/>
                <a:gd name="connsiteY123" fmla="*/ 1904787 h 1904787"/>
                <a:gd name="connsiteX124" fmla="*/ 1194671 w 5941705"/>
                <a:gd name="connsiteY124" fmla="*/ 1873408 h 1904787"/>
                <a:gd name="connsiteX125" fmla="*/ 1152937 w 5941705"/>
                <a:gd name="connsiteY125" fmla="*/ 1854083 h 1904787"/>
                <a:gd name="connsiteX126" fmla="*/ 1137216 w 5941705"/>
                <a:gd name="connsiteY126" fmla="*/ 1845687 h 1904787"/>
                <a:gd name="connsiteX127" fmla="*/ 1037207 w 5941705"/>
                <a:gd name="connsiteY127" fmla="*/ 1772000 h 1904787"/>
                <a:gd name="connsiteX128" fmla="*/ 959867 w 5941705"/>
                <a:gd name="connsiteY128" fmla="*/ 1659361 h 1904787"/>
                <a:gd name="connsiteX129" fmla="*/ 943842 w 5941705"/>
                <a:gd name="connsiteY129" fmla="*/ 1628695 h 1904787"/>
                <a:gd name="connsiteX130" fmla="*/ 943525 w 5941705"/>
                <a:gd name="connsiteY130" fmla="*/ 1628076 h 1904787"/>
                <a:gd name="connsiteX131" fmla="*/ 937160 w 5941705"/>
                <a:gd name="connsiteY131" fmla="*/ 1607562 h 1904787"/>
                <a:gd name="connsiteX132" fmla="*/ 936548 w 5941705"/>
                <a:gd name="connsiteY132" fmla="*/ 1605431 h 1904787"/>
                <a:gd name="connsiteX133" fmla="*/ 918230 w 5941705"/>
                <a:gd name="connsiteY133" fmla="*/ 1541669 h 1904787"/>
                <a:gd name="connsiteX134" fmla="*/ 910019 w 5941705"/>
                <a:gd name="connsiteY134" fmla="*/ 1461023 h 1904787"/>
                <a:gd name="connsiteX135" fmla="*/ 918186 w 5941705"/>
                <a:gd name="connsiteY135" fmla="*/ 1380816 h 1904787"/>
                <a:gd name="connsiteX136" fmla="*/ 954647 w 5941705"/>
                <a:gd name="connsiteY136" fmla="*/ 1272207 h 1904787"/>
                <a:gd name="connsiteX137" fmla="*/ 1037411 w 5941705"/>
                <a:gd name="connsiteY137" fmla="*/ 1149839 h 1904787"/>
                <a:gd name="connsiteX138" fmla="*/ 1182491 w 5941705"/>
                <a:gd name="connsiteY138" fmla="*/ 1052279 h 1904787"/>
                <a:gd name="connsiteX139" fmla="*/ 1353782 w 5941705"/>
                <a:gd name="connsiteY139" fmla="*/ 1017259 h 1904787"/>
                <a:gd name="connsiteX140" fmla="*/ 2733685 w 5941705"/>
                <a:gd name="connsiteY140" fmla="*/ 100270 h 1904787"/>
                <a:gd name="connsiteX141" fmla="*/ 2886085 w 5941705"/>
                <a:gd name="connsiteY141" fmla="*/ 610810 h 1904787"/>
                <a:gd name="connsiteX142" fmla="*/ 3754765 w 5941705"/>
                <a:gd name="connsiteY142" fmla="*/ 626050 h 1904787"/>
                <a:gd name="connsiteX143" fmla="*/ 3792865 w 5941705"/>
                <a:gd name="connsiteY143" fmla="*/ 435550 h 1904787"/>
                <a:gd name="connsiteX144" fmla="*/ 3277086 w 5941705"/>
                <a:gd name="connsiteY144" fmla="*/ 147419 h 1904787"/>
                <a:gd name="connsiteX145" fmla="*/ 2733685 w 5941705"/>
                <a:gd name="connsiteY145" fmla="*/ 100270 h 1904787"/>
                <a:gd name="connsiteX146" fmla="*/ 2558424 w 5941705"/>
                <a:gd name="connsiteY146" fmla="*/ 92650 h 1904787"/>
                <a:gd name="connsiteX147" fmla="*/ 2036454 w 5941705"/>
                <a:gd name="connsiteY147" fmla="*/ 102175 h 1904787"/>
                <a:gd name="connsiteX148" fmla="*/ 1407804 w 5941705"/>
                <a:gd name="connsiteY148" fmla="*/ 336490 h 1904787"/>
                <a:gd name="connsiteX149" fmla="*/ 1506864 w 5941705"/>
                <a:gd name="connsiteY149" fmla="*/ 572710 h 1904787"/>
                <a:gd name="connsiteX150" fmla="*/ 2657484 w 5941705"/>
                <a:gd name="connsiteY150" fmla="*/ 572710 h 1904787"/>
                <a:gd name="connsiteX151" fmla="*/ 2558424 w 5941705"/>
                <a:gd name="connsiteY151" fmla="*/ 92650 h 1904787"/>
                <a:gd name="connsiteX152" fmla="*/ 2588905 w 5941705"/>
                <a:gd name="connsiteY152" fmla="*/ 1209 h 1904787"/>
                <a:gd name="connsiteX153" fmla="*/ 3282325 w 5941705"/>
                <a:gd name="connsiteY153" fmla="*/ 62169 h 1904787"/>
                <a:gd name="connsiteX154" fmla="*/ 4265305 w 5941705"/>
                <a:gd name="connsiteY154" fmla="*/ 580329 h 1904787"/>
                <a:gd name="connsiteX155" fmla="*/ 5133985 w 5941705"/>
                <a:gd name="connsiteY155" fmla="*/ 656529 h 1904787"/>
                <a:gd name="connsiteX156" fmla="*/ 5850265 w 5941705"/>
                <a:gd name="connsiteY156" fmla="*/ 831789 h 1904787"/>
                <a:gd name="connsiteX157" fmla="*/ 5941705 w 5941705"/>
                <a:gd name="connsiteY157" fmla="*/ 1068009 h 1904787"/>
                <a:gd name="connsiteX158" fmla="*/ 5888365 w 5941705"/>
                <a:gd name="connsiteY158" fmla="*/ 1327089 h 1904787"/>
                <a:gd name="connsiteX159" fmla="*/ 5918845 w 5941705"/>
                <a:gd name="connsiteY159" fmla="*/ 1509969 h 1904787"/>
                <a:gd name="connsiteX160" fmla="*/ 5842645 w 5941705"/>
                <a:gd name="connsiteY160" fmla="*/ 1586169 h 1904787"/>
                <a:gd name="connsiteX161" fmla="*/ 5583565 w 5941705"/>
                <a:gd name="connsiteY161" fmla="*/ 1593789 h 1904787"/>
                <a:gd name="connsiteX162" fmla="*/ 5556953 w 5941705"/>
                <a:gd name="connsiteY162" fmla="*/ 1593735 h 1904787"/>
                <a:gd name="connsiteX163" fmla="*/ 5578894 w 5941705"/>
                <a:gd name="connsiteY163" fmla="*/ 1456630 h 1904787"/>
                <a:gd name="connsiteX164" fmla="*/ 5080748 w 5941705"/>
                <a:gd name="connsiteY164" fmla="*/ 963416 h 1904787"/>
                <a:gd name="connsiteX165" fmla="*/ 4582602 w 5941705"/>
                <a:gd name="connsiteY165" fmla="*/ 1456630 h 1904787"/>
                <a:gd name="connsiteX166" fmla="*/ 4603930 w 5941705"/>
                <a:gd name="connsiteY166" fmla="*/ 1591778 h 1904787"/>
                <a:gd name="connsiteX167" fmla="*/ 1872625 w 5941705"/>
                <a:gd name="connsiteY167" fmla="*/ 1586169 h 1904787"/>
                <a:gd name="connsiteX168" fmla="*/ 1833037 w 5941705"/>
                <a:gd name="connsiteY168" fmla="*/ 1584015 h 1904787"/>
                <a:gd name="connsiteX169" fmla="*/ 1851931 w 5941705"/>
                <a:gd name="connsiteY169" fmla="*/ 1456630 h 1904787"/>
                <a:gd name="connsiteX170" fmla="*/ 1353785 w 5941705"/>
                <a:gd name="connsiteY170" fmla="*/ 963416 h 1904787"/>
                <a:gd name="connsiteX171" fmla="*/ 855639 w 5941705"/>
                <a:gd name="connsiteY171" fmla="*/ 1456630 h 1904787"/>
                <a:gd name="connsiteX172" fmla="*/ 863570 w 5941705"/>
                <a:gd name="connsiteY172" fmla="*/ 1534524 h 1904787"/>
                <a:gd name="connsiteX173" fmla="*/ 809613 w 5941705"/>
                <a:gd name="connsiteY173" fmla="*/ 1528318 h 1904787"/>
                <a:gd name="connsiteX174" fmla="*/ 752485 w 5941705"/>
                <a:gd name="connsiteY174" fmla="*/ 1525209 h 1904787"/>
                <a:gd name="connsiteX175" fmla="*/ 752461 w 5941705"/>
                <a:gd name="connsiteY175" fmla="*/ 1521744 h 1904787"/>
                <a:gd name="connsiteX176" fmla="*/ 333498 w 5941705"/>
                <a:gd name="connsiteY176" fmla="*/ 1473554 h 1904787"/>
                <a:gd name="connsiteX177" fmla="*/ 270349 w 5941705"/>
                <a:gd name="connsiteY177" fmla="*/ 1452901 h 1904787"/>
                <a:gd name="connsiteX178" fmla="*/ 236237 w 5941705"/>
                <a:gd name="connsiteY178" fmla="*/ 1439524 h 1904787"/>
                <a:gd name="connsiteX179" fmla="*/ 0 w 5941705"/>
                <a:gd name="connsiteY179" fmla="*/ 1120183 h 1904787"/>
                <a:gd name="connsiteX180" fmla="*/ 142886 w 5941705"/>
                <a:gd name="connsiteY180" fmla="*/ 845827 h 1904787"/>
                <a:gd name="connsiteX181" fmla="*/ 142886 w 5941705"/>
                <a:gd name="connsiteY181" fmla="*/ 628910 h 1904787"/>
                <a:gd name="connsiteX182" fmla="*/ 183452 w 5941705"/>
                <a:gd name="connsiteY182" fmla="*/ 523375 h 1904787"/>
                <a:gd name="connsiteX183" fmla="*/ 309027 w 5941705"/>
                <a:gd name="connsiteY183" fmla="*/ 450735 h 1904787"/>
                <a:gd name="connsiteX184" fmla="*/ 767423 w 5941705"/>
                <a:gd name="connsiteY184" fmla="*/ 426526 h 1904787"/>
                <a:gd name="connsiteX185" fmla="*/ 1697365 w 5941705"/>
                <a:gd name="connsiteY185" fmla="*/ 54549 h 1904787"/>
                <a:gd name="connsiteX186" fmla="*/ 1910725 w 5941705"/>
                <a:gd name="connsiteY186" fmla="*/ 24069 h 1904787"/>
                <a:gd name="connsiteX187" fmla="*/ 2588905 w 5941705"/>
                <a:gd name="connsiteY187" fmla="*/ 1209 h 1904787"/>
                <a:gd name="connsiteX0" fmla="*/ 5116984 w 5941705"/>
                <a:gd name="connsiteY0" fmla="*/ 1546279 h 1904787"/>
                <a:gd name="connsiteX1" fmla="*/ 5120066 w 5941705"/>
                <a:gd name="connsiteY1" fmla="*/ 1777139 h 1904787"/>
                <a:gd name="connsiteX2" fmla="*/ 5282005 w 5941705"/>
                <a:gd name="connsiteY2" fmla="*/ 1709632 h 1904787"/>
                <a:gd name="connsiteX3" fmla="*/ 5116984 w 5941705"/>
                <a:gd name="connsiteY3" fmla="*/ 1546279 h 1904787"/>
                <a:gd name="connsiteX4" fmla="*/ 1390021 w 5941705"/>
                <a:gd name="connsiteY4" fmla="*/ 1546279 h 1904787"/>
                <a:gd name="connsiteX5" fmla="*/ 1393103 w 5941705"/>
                <a:gd name="connsiteY5" fmla="*/ 1777139 h 1904787"/>
                <a:gd name="connsiteX6" fmla="*/ 1555042 w 5941705"/>
                <a:gd name="connsiteY6" fmla="*/ 1709632 h 1904787"/>
                <a:gd name="connsiteX7" fmla="*/ 1390021 w 5941705"/>
                <a:gd name="connsiteY7" fmla="*/ 1546279 h 1904787"/>
                <a:gd name="connsiteX8" fmla="*/ 5046770 w 5941705"/>
                <a:gd name="connsiteY8" fmla="*/ 1545234 h 1904787"/>
                <a:gd name="connsiteX9" fmla="*/ 4882001 w 5941705"/>
                <a:gd name="connsiteY9" fmla="*/ 1711686 h 1904787"/>
                <a:gd name="connsiteX10" fmla="*/ 5049877 w 5941705"/>
                <a:gd name="connsiteY10" fmla="*/ 1777982 h 1904787"/>
                <a:gd name="connsiteX11" fmla="*/ 5046770 w 5941705"/>
                <a:gd name="connsiteY11" fmla="*/ 1545234 h 1904787"/>
                <a:gd name="connsiteX12" fmla="*/ 1319807 w 5941705"/>
                <a:gd name="connsiteY12" fmla="*/ 1545234 h 1904787"/>
                <a:gd name="connsiteX13" fmla="*/ 1155038 w 5941705"/>
                <a:gd name="connsiteY13" fmla="*/ 1711686 h 1904787"/>
                <a:gd name="connsiteX14" fmla="*/ 1322914 w 5941705"/>
                <a:gd name="connsiteY14" fmla="*/ 1777982 h 1904787"/>
                <a:gd name="connsiteX15" fmla="*/ 1319807 w 5941705"/>
                <a:gd name="connsiteY15" fmla="*/ 1545234 h 1904787"/>
                <a:gd name="connsiteX16" fmla="*/ 5166423 w 5941705"/>
                <a:gd name="connsiteY16" fmla="*/ 1496449 h 1904787"/>
                <a:gd name="connsiteX17" fmla="*/ 5331884 w 5941705"/>
                <a:gd name="connsiteY17" fmla="*/ 1660238 h 1904787"/>
                <a:gd name="connsiteX18" fmla="*/ 5400288 w 5941705"/>
                <a:gd name="connsiteY18" fmla="*/ 1497347 h 1904787"/>
                <a:gd name="connsiteX19" fmla="*/ 5166423 w 5941705"/>
                <a:gd name="connsiteY19" fmla="*/ 1496449 h 1904787"/>
                <a:gd name="connsiteX20" fmla="*/ 1439460 w 5941705"/>
                <a:gd name="connsiteY20" fmla="*/ 1496449 h 1904787"/>
                <a:gd name="connsiteX21" fmla="*/ 1604921 w 5941705"/>
                <a:gd name="connsiteY21" fmla="*/ 1660238 h 1904787"/>
                <a:gd name="connsiteX22" fmla="*/ 1673325 w 5941705"/>
                <a:gd name="connsiteY22" fmla="*/ 1497347 h 1904787"/>
                <a:gd name="connsiteX23" fmla="*/ 1439460 w 5941705"/>
                <a:gd name="connsiteY23" fmla="*/ 1496449 h 1904787"/>
                <a:gd name="connsiteX24" fmla="*/ 4760955 w 5941705"/>
                <a:gd name="connsiteY24" fmla="*/ 1494893 h 1904787"/>
                <a:gd name="connsiteX25" fmla="*/ 4831688 w 5941705"/>
                <a:gd name="connsiteY25" fmla="*/ 1662734 h 1904787"/>
                <a:gd name="connsiteX26" fmla="*/ 4996937 w 5941705"/>
                <a:gd name="connsiteY26" fmla="*/ 1495799 h 1904787"/>
                <a:gd name="connsiteX27" fmla="*/ 4760955 w 5941705"/>
                <a:gd name="connsiteY27" fmla="*/ 1494893 h 1904787"/>
                <a:gd name="connsiteX28" fmla="*/ 1033992 w 5941705"/>
                <a:gd name="connsiteY28" fmla="*/ 1494893 h 1904787"/>
                <a:gd name="connsiteX29" fmla="*/ 1104725 w 5941705"/>
                <a:gd name="connsiteY29" fmla="*/ 1662734 h 1904787"/>
                <a:gd name="connsiteX30" fmla="*/ 1269974 w 5941705"/>
                <a:gd name="connsiteY30" fmla="*/ 1495799 h 1904787"/>
                <a:gd name="connsiteX31" fmla="*/ 1033992 w 5941705"/>
                <a:gd name="connsiteY31" fmla="*/ 1494893 h 1904787"/>
                <a:gd name="connsiteX32" fmla="*/ 4829608 w 5941705"/>
                <a:gd name="connsiteY32" fmla="*/ 1261808 h 1904787"/>
                <a:gd name="connsiteX33" fmla="*/ 4761204 w 5941705"/>
                <a:gd name="connsiteY33" fmla="*/ 1424700 h 1904787"/>
                <a:gd name="connsiteX34" fmla="*/ 4995069 w 5941705"/>
                <a:gd name="connsiteY34" fmla="*/ 1425597 h 1904787"/>
                <a:gd name="connsiteX35" fmla="*/ 4829608 w 5941705"/>
                <a:gd name="connsiteY35" fmla="*/ 1261808 h 1904787"/>
                <a:gd name="connsiteX36" fmla="*/ 1102645 w 5941705"/>
                <a:gd name="connsiteY36" fmla="*/ 1261808 h 1904787"/>
                <a:gd name="connsiteX37" fmla="*/ 1034241 w 5941705"/>
                <a:gd name="connsiteY37" fmla="*/ 1424700 h 1904787"/>
                <a:gd name="connsiteX38" fmla="*/ 1268106 w 5941705"/>
                <a:gd name="connsiteY38" fmla="*/ 1425597 h 1904787"/>
                <a:gd name="connsiteX39" fmla="*/ 1102645 w 5941705"/>
                <a:gd name="connsiteY39" fmla="*/ 1261808 h 1904787"/>
                <a:gd name="connsiteX40" fmla="*/ 5329803 w 5941705"/>
                <a:gd name="connsiteY40" fmla="*/ 1259311 h 1904787"/>
                <a:gd name="connsiteX41" fmla="*/ 5164554 w 5941705"/>
                <a:gd name="connsiteY41" fmla="*/ 1426247 h 1904787"/>
                <a:gd name="connsiteX42" fmla="*/ 5400538 w 5941705"/>
                <a:gd name="connsiteY42" fmla="*/ 1427153 h 1904787"/>
                <a:gd name="connsiteX43" fmla="*/ 5329803 w 5941705"/>
                <a:gd name="connsiteY43" fmla="*/ 1259311 h 1904787"/>
                <a:gd name="connsiteX44" fmla="*/ 1602840 w 5941705"/>
                <a:gd name="connsiteY44" fmla="*/ 1259311 h 1904787"/>
                <a:gd name="connsiteX45" fmla="*/ 1437591 w 5941705"/>
                <a:gd name="connsiteY45" fmla="*/ 1426247 h 1904787"/>
                <a:gd name="connsiteX46" fmla="*/ 1673575 w 5941705"/>
                <a:gd name="connsiteY46" fmla="*/ 1427153 h 1904787"/>
                <a:gd name="connsiteX47" fmla="*/ 1602840 w 5941705"/>
                <a:gd name="connsiteY47" fmla="*/ 1259311 h 1904787"/>
                <a:gd name="connsiteX48" fmla="*/ 5041427 w 5941705"/>
                <a:gd name="connsiteY48" fmla="*/ 1144908 h 1904787"/>
                <a:gd name="connsiteX49" fmla="*/ 4879487 w 5941705"/>
                <a:gd name="connsiteY49" fmla="*/ 1212414 h 1904787"/>
                <a:gd name="connsiteX50" fmla="*/ 5044508 w 5941705"/>
                <a:gd name="connsiteY50" fmla="*/ 1375767 h 1904787"/>
                <a:gd name="connsiteX51" fmla="*/ 5041427 w 5941705"/>
                <a:gd name="connsiteY51" fmla="*/ 1144908 h 1904787"/>
                <a:gd name="connsiteX52" fmla="*/ 1314464 w 5941705"/>
                <a:gd name="connsiteY52" fmla="*/ 1144908 h 1904787"/>
                <a:gd name="connsiteX53" fmla="*/ 1152524 w 5941705"/>
                <a:gd name="connsiteY53" fmla="*/ 1212414 h 1904787"/>
                <a:gd name="connsiteX54" fmla="*/ 1317545 w 5941705"/>
                <a:gd name="connsiteY54" fmla="*/ 1375767 h 1904787"/>
                <a:gd name="connsiteX55" fmla="*/ 1314464 w 5941705"/>
                <a:gd name="connsiteY55" fmla="*/ 1144908 h 1904787"/>
                <a:gd name="connsiteX56" fmla="*/ 5111615 w 5941705"/>
                <a:gd name="connsiteY56" fmla="*/ 1144064 h 1904787"/>
                <a:gd name="connsiteX57" fmla="*/ 5114722 w 5941705"/>
                <a:gd name="connsiteY57" fmla="*/ 1376810 h 1904787"/>
                <a:gd name="connsiteX58" fmla="*/ 5279490 w 5941705"/>
                <a:gd name="connsiteY58" fmla="*/ 1210359 h 1904787"/>
                <a:gd name="connsiteX59" fmla="*/ 5111615 w 5941705"/>
                <a:gd name="connsiteY59" fmla="*/ 1144064 h 1904787"/>
                <a:gd name="connsiteX60" fmla="*/ 1384652 w 5941705"/>
                <a:gd name="connsiteY60" fmla="*/ 1144064 h 1904787"/>
                <a:gd name="connsiteX61" fmla="*/ 1387759 w 5941705"/>
                <a:gd name="connsiteY61" fmla="*/ 1376810 h 1904787"/>
                <a:gd name="connsiteX62" fmla="*/ 1552527 w 5941705"/>
                <a:gd name="connsiteY62" fmla="*/ 1210359 h 1904787"/>
                <a:gd name="connsiteX63" fmla="*/ 1384652 w 5941705"/>
                <a:gd name="connsiteY63" fmla="*/ 1144064 h 1904787"/>
                <a:gd name="connsiteX64" fmla="*/ 5080745 w 5941705"/>
                <a:gd name="connsiteY64" fmla="*/ 1017259 h 1904787"/>
                <a:gd name="connsiteX65" fmla="*/ 5239854 w 5941705"/>
                <a:gd name="connsiteY65" fmla="*/ 1048637 h 1904787"/>
                <a:gd name="connsiteX66" fmla="*/ 5281583 w 5941705"/>
                <a:gd name="connsiteY66" fmla="*/ 1067960 h 1904787"/>
                <a:gd name="connsiteX67" fmla="*/ 5297306 w 5941705"/>
                <a:gd name="connsiteY67" fmla="*/ 1076357 h 1904787"/>
                <a:gd name="connsiteX68" fmla="*/ 5397320 w 5941705"/>
                <a:gd name="connsiteY68" fmla="*/ 1150046 h 1904787"/>
                <a:gd name="connsiteX69" fmla="*/ 5474593 w 5941705"/>
                <a:gd name="connsiteY69" fmla="*/ 1262559 h 1904787"/>
                <a:gd name="connsiteX70" fmla="*/ 5490691 w 5941705"/>
                <a:gd name="connsiteY70" fmla="*/ 1293361 h 1904787"/>
                <a:gd name="connsiteX71" fmla="*/ 5491006 w 5941705"/>
                <a:gd name="connsiteY71" fmla="*/ 1293978 h 1904787"/>
                <a:gd name="connsiteX72" fmla="*/ 5497349 w 5941705"/>
                <a:gd name="connsiteY72" fmla="*/ 1314419 h 1904787"/>
                <a:gd name="connsiteX73" fmla="*/ 5497968 w 5941705"/>
                <a:gd name="connsiteY73" fmla="*/ 1316571 h 1904787"/>
                <a:gd name="connsiteX74" fmla="*/ 5516297 w 5941705"/>
                <a:gd name="connsiteY74" fmla="*/ 1380356 h 1904787"/>
                <a:gd name="connsiteX75" fmla="*/ 5524510 w 5941705"/>
                <a:gd name="connsiteY75" fmla="*/ 1461023 h 1904787"/>
                <a:gd name="connsiteX76" fmla="*/ 5516344 w 5941705"/>
                <a:gd name="connsiteY76" fmla="*/ 1541230 h 1904787"/>
                <a:gd name="connsiteX77" fmla="*/ 5495561 w 5941705"/>
                <a:gd name="connsiteY77" fmla="*/ 1613151 h 1904787"/>
                <a:gd name="connsiteX78" fmla="*/ 5490646 w 5941705"/>
                <a:gd name="connsiteY78" fmla="*/ 1628828 h 1904787"/>
                <a:gd name="connsiteX79" fmla="*/ 5490645 w 5941705"/>
                <a:gd name="connsiteY79" fmla="*/ 1628829 h 1904787"/>
                <a:gd name="connsiteX80" fmla="*/ 5479922 w 5941705"/>
                <a:gd name="connsiteY80" fmla="*/ 1649767 h 1904787"/>
                <a:gd name="connsiteX81" fmla="*/ 5397118 w 5941705"/>
                <a:gd name="connsiteY81" fmla="*/ 1772207 h 1904787"/>
                <a:gd name="connsiteX82" fmla="*/ 5262748 w 5941705"/>
                <a:gd name="connsiteY82" fmla="*/ 1863895 h 1904787"/>
                <a:gd name="connsiteX83" fmla="*/ 5241483 w 5941705"/>
                <a:gd name="connsiteY83" fmla="*/ 1873139 h 1904787"/>
                <a:gd name="connsiteX84" fmla="*/ 5200496 w 5941705"/>
                <a:gd name="connsiteY84" fmla="*/ 1885989 h 1904787"/>
                <a:gd name="connsiteX85" fmla="*/ 5080745 w 5941705"/>
                <a:gd name="connsiteY85" fmla="*/ 1904787 h 1904787"/>
                <a:gd name="connsiteX86" fmla="*/ 4921634 w 5941705"/>
                <a:gd name="connsiteY86" fmla="*/ 1873408 h 1904787"/>
                <a:gd name="connsiteX87" fmla="*/ 4879900 w 5941705"/>
                <a:gd name="connsiteY87" fmla="*/ 1854083 h 1904787"/>
                <a:gd name="connsiteX88" fmla="*/ 4864179 w 5941705"/>
                <a:gd name="connsiteY88" fmla="*/ 1845687 h 1904787"/>
                <a:gd name="connsiteX89" fmla="*/ 4764170 w 5941705"/>
                <a:gd name="connsiteY89" fmla="*/ 1772000 h 1904787"/>
                <a:gd name="connsiteX90" fmla="*/ 4686830 w 5941705"/>
                <a:gd name="connsiteY90" fmla="*/ 1659361 h 1904787"/>
                <a:gd name="connsiteX91" fmla="*/ 4670805 w 5941705"/>
                <a:gd name="connsiteY91" fmla="*/ 1628695 h 1904787"/>
                <a:gd name="connsiteX92" fmla="*/ 4670488 w 5941705"/>
                <a:gd name="connsiteY92" fmla="*/ 1628076 h 1904787"/>
                <a:gd name="connsiteX93" fmla="*/ 4664123 w 5941705"/>
                <a:gd name="connsiteY93" fmla="*/ 1607562 h 1904787"/>
                <a:gd name="connsiteX94" fmla="*/ 4663511 w 5941705"/>
                <a:gd name="connsiteY94" fmla="*/ 1605431 h 1904787"/>
                <a:gd name="connsiteX95" fmla="*/ 4645193 w 5941705"/>
                <a:gd name="connsiteY95" fmla="*/ 1541669 h 1904787"/>
                <a:gd name="connsiteX96" fmla="*/ 4636982 w 5941705"/>
                <a:gd name="connsiteY96" fmla="*/ 1461023 h 1904787"/>
                <a:gd name="connsiteX97" fmla="*/ 4645149 w 5941705"/>
                <a:gd name="connsiteY97" fmla="*/ 1380816 h 1904787"/>
                <a:gd name="connsiteX98" fmla="*/ 4681610 w 5941705"/>
                <a:gd name="connsiteY98" fmla="*/ 1272207 h 1904787"/>
                <a:gd name="connsiteX99" fmla="*/ 4764374 w 5941705"/>
                <a:gd name="connsiteY99" fmla="*/ 1149839 h 1904787"/>
                <a:gd name="connsiteX100" fmla="*/ 4909454 w 5941705"/>
                <a:gd name="connsiteY100" fmla="*/ 1052279 h 1904787"/>
                <a:gd name="connsiteX101" fmla="*/ 5080745 w 5941705"/>
                <a:gd name="connsiteY101" fmla="*/ 1017259 h 1904787"/>
                <a:gd name="connsiteX102" fmla="*/ 1353782 w 5941705"/>
                <a:gd name="connsiteY102" fmla="*/ 1017259 h 1904787"/>
                <a:gd name="connsiteX103" fmla="*/ 1512891 w 5941705"/>
                <a:gd name="connsiteY103" fmla="*/ 1048637 h 1904787"/>
                <a:gd name="connsiteX104" fmla="*/ 1554620 w 5941705"/>
                <a:gd name="connsiteY104" fmla="*/ 1067960 h 1904787"/>
                <a:gd name="connsiteX105" fmla="*/ 1570343 w 5941705"/>
                <a:gd name="connsiteY105" fmla="*/ 1076357 h 1904787"/>
                <a:gd name="connsiteX106" fmla="*/ 1670357 w 5941705"/>
                <a:gd name="connsiteY106" fmla="*/ 1150046 h 1904787"/>
                <a:gd name="connsiteX107" fmla="*/ 1747630 w 5941705"/>
                <a:gd name="connsiteY107" fmla="*/ 1262559 h 1904787"/>
                <a:gd name="connsiteX108" fmla="*/ 1763728 w 5941705"/>
                <a:gd name="connsiteY108" fmla="*/ 1293361 h 1904787"/>
                <a:gd name="connsiteX109" fmla="*/ 1764043 w 5941705"/>
                <a:gd name="connsiteY109" fmla="*/ 1293978 h 1904787"/>
                <a:gd name="connsiteX110" fmla="*/ 1770386 w 5941705"/>
                <a:gd name="connsiteY110" fmla="*/ 1314419 h 1904787"/>
                <a:gd name="connsiteX111" fmla="*/ 1771005 w 5941705"/>
                <a:gd name="connsiteY111" fmla="*/ 1316571 h 1904787"/>
                <a:gd name="connsiteX112" fmla="*/ 1789334 w 5941705"/>
                <a:gd name="connsiteY112" fmla="*/ 1380356 h 1904787"/>
                <a:gd name="connsiteX113" fmla="*/ 1797547 w 5941705"/>
                <a:gd name="connsiteY113" fmla="*/ 1461023 h 1904787"/>
                <a:gd name="connsiteX114" fmla="*/ 1789381 w 5941705"/>
                <a:gd name="connsiteY114" fmla="*/ 1541230 h 1904787"/>
                <a:gd name="connsiteX115" fmla="*/ 1768598 w 5941705"/>
                <a:gd name="connsiteY115" fmla="*/ 1613151 h 1904787"/>
                <a:gd name="connsiteX116" fmla="*/ 1763683 w 5941705"/>
                <a:gd name="connsiteY116" fmla="*/ 1628828 h 1904787"/>
                <a:gd name="connsiteX117" fmla="*/ 1763682 w 5941705"/>
                <a:gd name="connsiteY117" fmla="*/ 1628829 h 1904787"/>
                <a:gd name="connsiteX118" fmla="*/ 1752959 w 5941705"/>
                <a:gd name="connsiteY118" fmla="*/ 1649767 h 1904787"/>
                <a:gd name="connsiteX119" fmla="*/ 1670155 w 5941705"/>
                <a:gd name="connsiteY119" fmla="*/ 1772207 h 1904787"/>
                <a:gd name="connsiteX120" fmla="*/ 1535785 w 5941705"/>
                <a:gd name="connsiteY120" fmla="*/ 1863895 h 1904787"/>
                <a:gd name="connsiteX121" fmla="*/ 1514520 w 5941705"/>
                <a:gd name="connsiteY121" fmla="*/ 1873139 h 1904787"/>
                <a:gd name="connsiteX122" fmla="*/ 1473533 w 5941705"/>
                <a:gd name="connsiteY122" fmla="*/ 1885989 h 1904787"/>
                <a:gd name="connsiteX123" fmla="*/ 1353782 w 5941705"/>
                <a:gd name="connsiteY123" fmla="*/ 1904787 h 1904787"/>
                <a:gd name="connsiteX124" fmla="*/ 1194671 w 5941705"/>
                <a:gd name="connsiteY124" fmla="*/ 1873408 h 1904787"/>
                <a:gd name="connsiteX125" fmla="*/ 1152937 w 5941705"/>
                <a:gd name="connsiteY125" fmla="*/ 1854083 h 1904787"/>
                <a:gd name="connsiteX126" fmla="*/ 1137216 w 5941705"/>
                <a:gd name="connsiteY126" fmla="*/ 1845687 h 1904787"/>
                <a:gd name="connsiteX127" fmla="*/ 1037207 w 5941705"/>
                <a:gd name="connsiteY127" fmla="*/ 1772000 h 1904787"/>
                <a:gd name="connsiteX128" fmla="*/ 959867 w 5941705"/>
                <a:gd name="connsiteY128" fmla="*/ 1659361 h 1904787"/>
                <a:gd name="connsiteX129" fmla="*/ 943842 w 5941705"/>
                <a:gd name="connsiteY129" fmla="*/ 1628695 h 1904787"/>
                <a:gd name="connsiteX130" fmla="*/ 943525 w 5941705"/>
                <a:gd name="connsiteY130" fmla="*/ 1628076 h 1904787"/>
                <a:gd name="connsiteX131" fmla="*/ 937160 w 5941705"/>
                <a:gd name="connsiteY131" fmla="*/ 1607562 h 1904787"/>
                <a:gd name="connsiteX132" fmla="*/ 936548 w 5941705"/>
                <a:gd name="connsiteY132" fmla="*/ 1605431 h 1904787"/>
                <a:gd name="connsiteX133" fmla="*/ 918230 w 5941705"/>
                <a:gd name="connsiteY133" fmla="*/ 1541669 h 1904787"/>
                <a:gd name="connsiteX134" fmla="*/ 910019 w 5941705"/>
                <a:gd name="connsiteY134" fmla="*/ 1461023 h 1904787"/>
                <a:gd name="connsiteX135" fmla="*/ 918186 w 5941705"/>
                <a:gd name="connsiteY135" fmla="*/ 1380816 h 1904787"/>
                <a:gd name="connsiteX136" fmla="*/ 954647 w 5941705"/>
                <a:gd name="connsiteY136" fmla="*/ 1272207 h 1904787"/>
                <a:gd name="connsiteX137" fmla="*/ 1037411 w 5941705"/>
                <a:gd name="connsiteY137" fmla="*/ 1149839 h 1904787"/>
                <a:gd name="connsiteX138" fmla="*/ 1182491 w 5941705"/>
                <a:gd name="connsiteY138" fmla="*/ 1052279 h 1904787"/>
                <a:gd name="connsiteX139" fmla="*/ 1353782 w 5941705"/>
                <a:gd name="connsiteY139" fmla="*/ 1017259 h 1904787"/>
                <a:gd name="connsiteX140" fmla="*/ 2733685 w 5941705"/>
                <a:gd name="connsiteY140" fmla="*/ 100270 h 1904787"/>
                <a:gd name="connsiteX141" fmla="*/ 2886085 w 5941705"/>
                <a:gd name="connsiteY141" fmla="*/ 610810 h 1904787"/>
                <a:gd name="connsiteX142" fmla="*/ 3754765 w 5941705"/>
                <a:gd name="connsiteY142" fmla="*/ 626050 h 1904787"/>
                <a:gd name="connsiteX143" fmla="*/ 3776415 w 5941705"/>
                <a:gd name="connsiteY143" fmla="*/ 522206 h 1904787"/>
                <a:gd name="connsiteX144" fmla="*/ 3792865 w 5941705"/>
                <a:gd name="connsiteY144" fmla="*/ 435550 h 1904787"/>
                <a:gd name="connsiteX145" fmla="*/ 3277086 w 5941705"/>
                <a:gd name="connsiteY145" fmla="*/ 147419 h 1904787"/>
                <a:gd name="connsiteX146" fmla="*/ 2733685 w 5941705"/>
                <a:gd name="connsiteY146" fmla="*/ 100270 h 1904787"/>
                <a:gd name="connsiteX147" fmla="*/ 2558424 w 5941705"/>
                <a:gd name="connsiteY147" fmla="*/ 92650 h 1904787"/>
                <a:gd name="connsiteX148" fmla="*/ 2036454 w 5941705"/>
                <a:gd name="connsiteY148" fmla="*/ 102175 h 1904787"/>
                <a:gd name="connsiteX149" fmla="*/ 1407804 w 5941705"/>
                <a:gd name="connsiteY149" fmla="*/ 336490 h 1904787"/>
                <a:gd name="connsiteX150" fmla="*/ 1506864 w 5941705"/>
                <a:gd name="connsiteY150" fmla="*/ 572710 h 1904787"/>
                <a:gd name="connsiteX151" fmla="*/ 2657484 w 5941705"/>
                <a:gd name="connsiteY151" fmla="*/ 572710 h 1904787"/>
                <a:gd name="connsiteX152" fmla="*/ 2558424 w 5941705"/>
                <a:gd name="connsiteY152" fmla="*/ 92650 h 1904787"/>
                <a:gd name="connsiteX153" fmla="*/ 2588905 w 5941705"/>
                <a:gd name="connsiteY153" fmla="*/ 1209 h 1904787"/>
                <a:gd name="connsiteX154" fmla="*/ 3282325 w 5941705"/>
                <a:gd name="connsiteY154" fmla="*/ 62169 h 1904787"/>
                <a:gd name="connsiteX155" fmla="*/ 4265305 w 5941705"/>
                <a:gd name="connsiteY155" fmla="*/ 580329 h 1904787"/>
                <a:gd name="connsiteX156" fmla="*/ 5133985 w 5941705"/>
                <a:gd name="connsiteY156" fmla="*/ 656529 h 1904787"/>
                <a:gd name="connsiteX157" fmla="*/ 5850265 w 5941705"/>
                <a:gd name="connsiteY157" fmla="*/ 831789 h 1904787"/>
                <a:gd name="connsiteX158" fmla="*/ 5941705 w 5941705"/>
                <a:gd name="connsiteY158" fmla="*/ 1068009 h 1904787"/>
                <a:gd name="connsiteX159" fmla="*/ 5888365 w 5941705"/>
                <a:gd name="connsiteY159" fmla="*/ 1327089 h 1904787"/>
                <a:gd name="connsiteX160" fmla="*/ 5918845 w 5941705"/>
                <a:gd name="connsiteY160" fmla="*/ 1509969 h 1904787"/>
                <a:gd name="connsiteX161" fmla="*/ 5842645 w 5941705"/>
                <a:gd name="connsiteY161" fmla="*/ 1586169 h 1904787"/>
                <a:gd name="connsiteX162" fmla="*/ 5583565 w 5941705"/>
                <a:gd name="connsiteY162" fmla="*/ 1593789 h 1904787"/>
                <a:gd name="connsiteX163" fmla="*/ 5556953 w 5941705"/>
                <a:gd name="connsiteY163" fmla="*/ 1593735 h 1904787"/>
                <a:gd name="connsiteX164" fmla="*/ 5578894 w 5941705"/>
                <a:gd name="connsiteY164" fmla="*/ 1456630 h 1904787"/>
                <a:gd name="connsiteX165" fmla="*/ 5080748 w 5941705"/>
                <a:gd name="connsiteY165" fmla="*/ 963416 h 1904787"/>
                <a:gd name="connsiteX166" fmla="*/ 4582602 w 5941705"/>
                <a:gd name="connsiteY166" fmla="*/ 1456630 h 1904787"/>
                <a:gd name="connsiteX167" fmla="*/ 4603930 w 5941705"/>
                <a:gd name="connsiteY167" fmla="*/ 1591778 h 1904787"/>
                <a:gd name="connsiteX168" fmla="*/ 1872625 w 5941705"/>
                <a:gd name="connsiteY168" fmla="*/ 1586169 h 1904787"/>
                <a:gd name="connsiteX169" fmla="*/ 1833037 w 5941705"/>
                <a:gd name="connsiteY169" fmla="*/ 1584015 h 1904787"/>
                <a:gd name="connsiteX170" fmla="*/ 1851931 w 5941705"/>
                <a:gd name="connsiteY170" fmla="*/ 1456630 h 1904787"/>
                <a:gd name="connsiteX171" fmla="*/ 1353785 w 5941705"/>
                <a:gd name="connsiteY171" fmla="*/ 963416 h 1904787"/>
                <a:gd name="connsiteX172" fmla="*/ 855639 w 5941705"/>
                <a:gd name="connsiteY172" fmla="*/ 1456630 h 1904787"/>
                <a:gd name="connsiteX173" fmla="*/ 863570 w 5941705"/>
                <a:gd name="connsiteY173" fmla="*/ 1534524 h 1904787"/>
                <a:gd name="connsiteX174" fmla="*/ 809613 w 5941705"/>
                <a:gd name="connsiteY174" fmla="*/ 1528318 h 1904787"/>
                <a:gd name="connsiteX175" fmla="*/ 752485 w 5941705"/>
                <a:gd name="connsiteY175" fmla="*/ 1525209 h 1904787"/>
                <a:gd name="connsiteX176" fmla="*/ 752461 w 5941705"/>
                <a:gd name="connsiteY176" fmla="*/ 1521744 h 1904787"/>
                <a:gd name="connsiteX177" fmla="*/ 333498 w 5941705"/>
                <a:gd name="connsiteY177" fmla="*/ 1473554 h 1904787"/>
                <a:gd name="connsiteX178" fmla="*/ 270349 w 5941705"/>
                <a:gd name="connsiteY178" fmla="*/ 1452901 h 1904787"/>
                <a:gd name="connsiteX179" fmla="*/ 236237 w 5941705"/>
                <a:gd name="connsiteY179" fmla="*/ 1439524 h 1904787"/>
                <a:gd name="connsiteX180" fmla="*/ 0 w 5941705"/>
                <a:gd name="connsiteY180" fmla="*/ 1120183 h 1904787"/>
                <a:gd name="connsiteX181" fmla="*/ 142886 w 5941705"/>
                <a:gd name="connsiteY181" fmla="*/ 845827 h 1904787"/>
                <a:gd name="connsiteX182" fmla="*/ 142886 w 5941705"/>
                <a:gd name="connsiteY182" fmla="*/ 628910 h 1904787"/>
                <a:gd name="connsiteX183" fmla="*/ 183452 w 5941705"/>
                <a:gd name="connsiteY183" fmla="*/ 523375 h 1904787"/>
                <a:gd name="connsiteX184" fmla="*/ 309027 w 5941705"/>
                <a:gd name="connsiteY184" fmla="*/ 450735 h 1904787"/>
                <a:gd name="connsiteX185" fmla="*/ 767423 w 5941705"/>
                <a:gd name="connsiteY185" fmla="*/ 426526 h 1904787"/>
                <a:gd name="connsiteX186" fmla="*/ 1697365 w 5941705"/>
                <a:gd name="connsiteY186" fmla="*/ 54549 h 1904787"/>
                <a:gd name="connsiteX187" fmla="*/ 1910725 w 5941705"/>
                <a:gd name="connsiteY187" fmla="*/ 24069 h 1904787"/>
                <a:gd name="connsiteX188" fmla="*/ 2588905 w 5941705"/>
                <a:gd name="connsiteY188" fmla="*/ 1209 h 1904787"/>
                <a:gd name="connsiteX0" fmla="*/ 5116984 w 5941705"/>
                <a:gd name="connsiteY0" fmla="*/ 1546279 h 1904787"/>
                <a:gd name="connsiteX1" fmla="*/ 5120066 w 5941705"/>
                <a:gd name="connsiteY1" fmla="*/ 1777139 h 1904787"/>
                <a:gd name="connsiteX2" fmla="*/ 5282005 w 5941705"/>
                <a:gd name="connsiteY2" fmla="*/ 1709632 h 1904787"/>
                <a:gd name="connsiteX3" fmla="*/ 5116984 w 5941705"/>
                <a:gd name="connsiteY3" fmla="*/ 1546279 h 1904787"/>
                <a:gd name="connsiteX4" fmla="*/ 1390021 w 5941705"/>
                <a:gd name="connsiteY4" fmla="*/ 1546279 h 1904787"/>
                <a:gd name="connsiteX5" fmla="*/ 1393103 w 5941705"/>
                <a:gd name="connsiteY5" fmla="*/ 1777139 h 1904787"/>
                <a:gd name="connsiteX6" fmla="*/ 1555042 w 5941705"/>
                <a:gd name="connsiteY6" fmla="*/ 1709632 h 1904787"/>
                <a:gd name="connsiteX7" fmla="*/ 1390021 w 5941705"/>
                <a:gd name="connsiteY7" fmla="*/ 1546279 h 1904787"/>
                <a:gd name="connsiteX8" fmla="*/ 5046770 w 5941705"/>
                <a:gd name="connsiteY8" fmla="*/ 1545234 h 1904787"/>
                <a:gd name="connsiteX9" fmla="*/ 4882001 w 5941705"/>
                <a:gd name="connsiteY9" fmla="*/ 1711686 h 1904787"/>
                <a:gd name="connsiteX10" fmla="*/ 5049877 w 5941705"/>
                <a:gd name="connsiteY10" fmla="*/ 1777982 h 1904787"/>
                <a:gd name="connsiteX11" fmla="*/ 5046770 w 5941705"/>
                <a:gd name="connsiteY11" fmla="*/ 1545234 h 1904787"/>
                <a:gd name="connsiteX12" fmla="*/ 1319807 w 5941705"/>
                <a:gd name="connsiteY12" fmla="*/ 1545234 h 1904787"/>
                <a:gd name="connsiteX13" fmla="*/ 1155038 w 5941705"/>
                <a:gd name="connsiteY13" fmla="*/ 1711686 h 1904787"/>
                <a:gd name="connsiteX14" fmla="*/ 1322914 w 5941705"/>
                <a:gd name="connsiteY14" fmla="*/ 1777982 h 1904787"/>
                <a:gd name="connsiteX15" fmla="*/ 1319807 w 5941705"/>
                <a:gd name="connsiteY15" fmla="*/ 1545234 h 1904787"/>
                <a:gd name="connsiteX16" fmla="*/ 5166423 w 5941705"/>
                <a:gd name="connsiteY16" fmla="*/ 1496449 h 1904787"/>
                <a:gd name="connsiteX17" fmla="*/ 5331884 w 5941705"/>
                <a:gd name="connsiteY17" fmla="*/ 1660238 h 1904787"/>
                <a:gd name="connsiteX18" fmla="*/ 5400288 w 5941705"/>
                <a:gd name="connsiteY18" fmla="*/ 1497347 h 1904787"/>
                <a:gd name="connsiteX19" fmla="*/ 5166423 w 5941705"/>
                <a:gd name="connsiteY19" fmla="*/ 1496449 h 1904787"/>
                <a:gd name="connsiteX20" fmla="*/ 1439460 w 5941705"/>
                <a:gd name="connsiteY20" fmla="*/ 1496449 h 1904787"/>
                <a:gd name="connsiteX21" fmla="*/ 1604921 w 5941705"/>
                <a:gd name="connsiteY21" fmla="*/ 1660238 h 1904787"/>
                <a:gd name="connsiteX22" fmla="*/ 1673325 w 5941705"/>
                <a:gd name="connsiteY22" fmla="*/ 1497347 h 1904787"/>
                <a:gd name="connsiteX23" fmla="*/ 1439460 w 5941705"/>
                <a:gd name="connsiteY23" fmla="*/ 1496449 h 1904787"/>
                <a:gd name="connsiteX24" fmla="*/ 4760955 w 5941705"/>
                <a:gd name="connsiteY24" fmla="*/ 1494893 h 1904787"/>
                <a:gd name="connsiteX25" fmla="*/ 4831688 w 5941705"/>
                <a:gd name="connsiteY25" fmla="*/ 1662734 h 1904787"/>
                <a:gd name="connsiteX26" fmla="*/ 4996937 w 5941705"/>
                <a:gd name="connsiteY26" fmla="*/ 1495799 h 1904787"/>
                <a:gd name="connsiteX27" fmla="*/ 4760955 w 5941705"/>
                <a:gd name="connsiteY27" fmla="*/ 1494893 h 1904787"/>
                <a:gd name="connsiteX28" fmla="*/ 1033992 w 5941705"/>
                <a:gd name="connsiteY28" fmla="*/ 1494893 h 1904787"/>
                <a:gd name="connsiteX29" fmla="*/ 1104725 w 5941705"/>
                <a:gd name="connsiteY29" fmla="*/ 1662734 h 1904787"/>
                <a:gd name="connsiteX30" fmla="*/ 1269974 w 5941705"/>
                <a:gd name="connsiteY30" fmla="*/ 1495799 h 1904787"/>
                <a:gd name="connsiteX31" fmla="*/ 1033992 w 5941705"/>
                <a:gd name="connsiteY31" fmla="*/ 1494893 h 1904787"/>
                <a:gd name="connsiteX32" fmla="*/ 4829608 w 5941705"/>
                <a:gd name="connsiteY32" fmla="*/ 1261808 h 1904787"/>
                <a:gd name="connsiteX33" fmla="*/ 4761204 w 5941705"/>
                <a:gd name="connsiteY33" fmla="*/ 1424700 h 1904787"/>
                <a:gd name="connsiteX34" fmla="*/ 4995069 w 5941705"/>
                <a:gd name="connsiteY34" fmla="*/ 1425597 h 1904787"/>
                <a:gd name="connsiteX35" fmla="*/ 4829608 w 5941705"/>
                <a:gd name="connsiteY35" fmla="*/ 1261808 h 1904787"/>
                <a:gd name="connsiteX36" fmla="*/ 1102645 w 5941705"/>
                <a:gd name="connsiteY36" fmla="*/ 1261808 h 1904787"/>
                <a:gd name="connsiteX37" fmla="*/ 1034241 w 5941705"/>
                <a:gd name="connsiteY37" fmla="*/ 1424700 h 1904787"/>
                <a:gd name="connsiteX38" fmla="*/ 1268106 w 5941705"/>
                <a:gd name="connsiteY38" fmla="*/ 1425597 h 1904787"/>
                <a:gd name="connsiteX39" fmla="*/ 1102645 w 5941705"/>
                <a:gd name="connsiteY39" fmla="*/ 1261808 h 1904787"/>
                <a:gd name="connsiteX40" fmla="*/ 5329803 w 5941705"/>
                <a:gd name="connsiteY40" fmla="*/ 1259311 h 1904787"/>
                <a:gd name="connsiteX41" fmla="*/ 5164554 w 5941705"/>
                <a:gd name="connsiteY41" fmla="*/ 1426247 h 1904787"/>
                <a:gd name="connsiteX42" fmla="*/ 5400538 w 5941705"/>
                <a:gd name="connsiteY42" fmla="*/ 1427153 h 1904787"/>
                <a:gd name="connsiteX43" fmla="*/ 5329803 w 5941705"/>
                <a:gd name="connsiteY43" fmla="*/ 1259311 h 1904787"/>
                <a:gd name="connsiteX44" fmla="*/ 1602840 w 5941705"/>
                <a:gd name="connsiteY44" fmla="*/ 1259311 h 1904787"/>
                <a:gd name="connsiteX45" fmla="*/ 1437591 w 5941705"/>
                <a:gd name="connsiteY45" fmla="*/ 1426247 h 1904787"/>
                <a:gd name="connsiteX46" fmla="*/ 1673575 w 5941705"/>
                <a:gd name="connsiteY46" fmla="*/ 1427153 h 1904787"/>
                <a:gd name="connsiteX47" fmla="*/ 1602840 w 5941705"/>
                <a:gd name="connsiteY47" fmla="*/ 1259311 h 1904787"/>
                <a:gd name="connsiteX48" fmla="*/ 5041427 w 5941705"/>
                <a:gd name="connsiteY48" fmla="*/ 1144908 h 1904787"/>
                <a:gd name="connsiteX49" fmla="*/ 4879487 w 5941705"/>
                <a:gd name="connsiteY49" fmla="*/ 1212414 h 1904787"/>
                <a:gd name="connsiteX50" fmla="*/ 5044508 w 5941705"/>
                <a:gd name="connsiteY50" fmla="*/ 1375767 h 1904787"/>
                <a:gd name="connsiteX51" fmla="*/ 5041427 w 5941705"/>
                <a:gd name="connsiteY51" fmla="*/ 1144908 h 1904787"/>
                <a:gd name="connsiteX52" fmla="*/ 1314464 w 5941705"/>
                <a:gd name="connsiteY52" fmla="*/ 1144908 h 1904787"/>
                <a:gd name="connsiteX53" fmla="*/ 1152524 w 5941705"/>
                <a:gd name="connsiteY53" fmla="*/ 1212414 h 1904787"/>
                <a:gd name="connsiteX54" fmla="*/ 1317545 w 5941705"/>
                <a:gd name="connsiteY54" fmla="*/ 1375767 h 1904787"/>
                <a:gd name="connsiteX55" fmla="*/ 1314464 w 5941705"/>
                <a:gd name="connsiteY55" fmla="*/ 1144908 h 1904787"/>
                <a:gd name="connsiteX56" fmla="*/ 5111615 w 5941705"/>
                <a:gd name="connsiteY56" fmla="*/ 1144064 h 1904787"/>
                <a:gd name="connsiteX57" fmla="*/ 5114722 w 5941705"/>
                <a:gd name="connsiteY57" fmla="*/ 1376810 h 1904787"/>
                <a:gd name="connsiteX58" fmla="*/ 5279490 w 5941705"/>
                <a:gd name="connsiteY58" fmla="*/ 1210359 h 1904787"/>
                <a:gd name="connsiteX59" fmla="*/ 5111615 w 5941705"/>
                <a:gd name="connsiteY59" fmla="*/ 1144064 h 1904787"/>
                <a:gd name="connsiteX60" fmla="*/ 1384652 w 5941705"/>
                <a:gd name="connsiteY60" fmla="*/ 1144064 h 1904787"/>
                <a:gd name="connsiteX61" fmla="*/ 1387759 w 5941705"/>
                <a:gd name="connsiteY61" fmla="*/ 1376810 h 1904787"/>
                <a:gd name="connsiteX62" fmla="*/ 1552527 w 5941705"/>
                <a:gd name="connsiteY62" fmla="*/ 1210359 h 1904787"/>
                <a:gd name="connsiteX63" fmla="*/ 1384652 w 5941705"/>
                <a:gd name="connsiteY63" fmla="*/ 1144064 h 1904787"/>
                <a:gd name="connsiteX64" fmla="*/ 5080745 w 5941705"/>
                <a:gd name="connsiteY64" fmla="*/ 1017259 h 1904787"/>
                <a:gd name="connsiteX65" fmla="*/ 5239854 w 5941705"/>
                <a:gd name="connsiteY65" fmla="*/ 1048637 h 1904787"/>
                <a:gd name="connsiteX66" fmla="*/ 5281583 w 5941705"/>
                <a:gd name="connsiteY66" fmla="*/ 1067960 h 1904787"/>
                <a:gd name="connsiteX67" fmla="*/ 5297306 w 5941705"/>
                <a:gd name="connsiteY67" fmla="*/ 1076357 h 1904787"/>
                <a:gd name="connsiteX68" fmla="*/ 5397320 w 5941705"/>
                <a:gd name="connsiteY68" fmla="*/ 1150046 h 1904787"/>
                <a:gd name="connsiteX69" fmla="*/ 5474593 w 5941705"/>
                <a:gd name="connsiteY69" fmla="*/ 1262559 h 1904787"/>
                <a:gd name="connsiteX70" fmla="*/ 5490691 w 5941705"/>
                <a:gd name="connsiteY70" fmla="*/ 1293361 h 1904787"/>
                <a:gd name="connsiteX71" fmla="*/ 5491006 w 5941705"/>
                <a:gd name="connsiteY71" fmla="*/ 1293978 h 1904787"/>
                <a:gd name="connsiteX72" fmla="*/ 5497349 w 5941705"/>
                <a:gd name="connsiteY72" fmla="*/ 1314419 h 1904787"/>
                <a:gd name="connsiteX73" fmla="*/ 5497968 w 5941705"/>
                <a:gd name="connsiteY73" fmla="*/ 1316571 h 1904787"/>
                <a:gd name="connsiteX74" fmla="*/ 5516297 w 5941705"/>
                <a:gd name="connsiteY74" fmla="*/ 1380356 h 1904787"/>
                <a:gd name="connsiteX75" fmla="*/ 5524510 w 5941705"/>
                <a:gd name="connsiteY75" fmla="*/ 1461023 h 1904787"/>
                <a:gd name="connsiteX76" fmla="*/ 5516344 w 5941705"/>
                <a:gd name="connsiteY76" fmla="*/ 1541230 h 1904787"/>
                <a:gd name="connsiteX77" fmla="*/ 5495561 w 5941705"/>
                <a:gd name="connsiteY77" fmla="*/ 1613151 h 1904787"/>
                <a:gd name="connsiteX78" fmla="*/ 5490646 w 5941705"/>
                <a:gd name="connsiteY78" fmla="*/ 1628828 h 1904787"/>
                <a:gd name="connsiteX79" fmla="*/ 5490645 w 5941705"/>
                <a:gd name="connsiteY79" fmla="*/ 1628829 h 1904787"/>
                <a:gd name="connsiteX80" fmla="*/ 5479922 w 5941705"/>
                <a:gd name="connsiteY80" fmla="*/ 1649767 h 1904787"/>
                <a:gd name="connsiteX81" fmla="*/ 5397118 w 5941705"/>
                <a:gd name="connsiteY81" fmla="*/ 1772207 h 1904787"/>
                <a:gd name="connsiteX82" fmla="*/ 5262748 w 5941705"/>
                <a:gd name="connsiteY82" fmla="*/ 1863895 h 1904787"/>
                <a:gd name="connsiteX83" fmla="*/ 5241483 w 5941705"/>
                <a:gd name="connsiteY83" fmla="*/ 1873139 h 1904787"/>
                <a:gd name="connsiteX84" fmla="*/ 5200496 w 5941705"/>
                <a:gd name="connsiteY84" fmla="*/ 1885989 h 1904787"/>
                <a:gd name="connsiteX85" fmla="*/ 5080745 w 5941705"/>
                <a:gd name="connsiteY85" fmla="*/ 1904787 h 1904787"/>
                <a:gd name="connsiteX86" fmla="*/ 4921634 w 5941705"/>
                <a:gd name="connsiteY86" fmla="*/ 1873408 h 1904787"/>
                <a:gd name="connsiteX87" fmla="*/ 4879900 w 5941705"/>
                <a:gd name="connsiteY87" fmla="*/ 1854083 h 1904787"/>
                <a:gd name="connsiteX88" fmla="*/ 4864179 w 5941705"/>
                <a:gd name="connsiteY88" fmla="*/ 1845687 h 1904787"/>
                <a:gd name="connsiteX89" fmla="*/ 4764170 w 5941705"/>
                <a:gd name="connsiteY89" fmla="*/ 1772000 h 1904787"/>
                <a:gd name="connsiteX90" fmla="*/ 4686830 w 5941705"/>
                <a:gd name="connsiteY90" fmla="*/ 1659361 h 1904787"/>
                <a:gd name="connsiteX91" fmla="*/ 4670805 w 5941705"/>
                <a:gd name="connsiteY91" fmla="*/ 1628695 h 1904787"/>
                <a:gd name="connsiteX92" fmla="*/ 4670488 w 5941705"/>
                <a:gd name="connsiteY92" fmla="*/ 1628076 h 1904787"/>
                <a:gd name="connsiteX93" fmla="*/ 4664123 w 5941705"/>
                <a:gd name="connsiteY93" fmla="*/ 1607562 h 1904787"/>
                <a:gd name="connsiteX94" fmla="*/ 4663511 w 5941705"/>
                <a:gd name="connsiteY94" fmla="*/ 1605431 h 1904787"/>
                <a:gd name="connsiteX95" fmla="*/ 4645193 w 5941705"/>
                <a:gd name="connsiteY95" fmla="*/ 1541669 h 1904787"/>
                <a:gd name="connsiteX96" fmla="*/ 4636982 w 5941705"/>
                <a:gd name="connsiteY96" fmla="*/ 1461023 h 1904787"/>
                <a:gd name="connsiteX97" fmla="*/ 4645149 w 5941705"/>
                <a:gd name="connsiteY97" fmla="*/ 1380816 h 1904787"/>
                <a:gd name="connsiteX98" fmla="*/ 4681610 w 5941705"/>
                <a:gd name="connsiteY98" fmla="*/ 1272207 h 1904787"/>
                <a:gd name="connsiteX99" fmla="*/ 4764374 w 5941705"/>
                <a:gd name="connsiteY99" fmla="*/ 1149839 h 1904787"/>
                <a:gd name="connsiteX100" fmla="*/ 4909454 w 5941705"/>
                <a:gd name="connsiteY100" fmla="*/ 1052279 h 1904787"/>
                <a:gd name="connsiteX101" fmla="*/ 5080745 w 5941705"/>
                <a:gd name="connsiteY101" fmla="*/ 1017259 h 1904787"/>
                <a:gd name="connsiteX102" fmla="*/ 1353782 w 5941705"/>
                <a:gd name="connsiteY102" fmla="*/ 1017259 h 1904787"/>
                <a:gd name="connsiteX103" fmla="*/ 1512891 w 5941705"/>
                <a:gd name="connsiteY103" fmla="*/ 1048637 h 1904787"/>
                <a:gd name="connsiteX104" fmla="*/ 1554620 w 5941705"/>
                <a:gd name="connsiteY104" fmla="*/ 1067960 h 1904787"/>
                <a:gd name="connsiteX105" fmla="*/ 1570343 w 5941705"/>
                <a:gd name="connsiteY105" fmla="*/ 1076357 h 1904787"/>
                <a:gd name="connsiteX106" fmla="*/ 1670357 w 5941705"/>
                <a:gd name="connsiteY106" fmla="*/ 1150046 h 1904787"/>
                <a:gd name="connsiteX107" fmla="*/ 1747630 w 5941705"/>
                <a:gd name="connsiteY107" fmla="*/ 1262559 h 1904787"/>
                <a:gd name="connsiteX108" fmla="*/ 1763728 w 5941705"/>
                <a:gd name="connsiteY108" fmla="*/ 1293361 h 1904787"/>
                <a:gd name="connsiteX109" fmla="*/ 1764043 w 5941705"/>
                <a:gd name="connsiteY109" fmla="*/ 1293978 h 1904787"/>
                <a:gd name="connsiteX110" fmla="*/ 1770386 w 5941705"/>
                <a:gd name="connsiteY110" fmla="*/ 1314419 h 1904787"/>
                <a:gd name="connsiteX111" fmla="*/ 1771005 w 5941705"/>
                <a:gd name="connsiteY111" fmla="*/ 1316571 h 1904787"/>
                <a:gd name="connsiteX112" fmla="*/ 1789334 w 5941705"/>
                <a:gd name="connsiteY112" fmla="*/ 1380356 h 1904787"/>
                <a:gd name="connsiteX113" fmla="*/ 1797547 w 5941705"/>
                <a:gd name="connsiteY113" fmla="*/ 1461023 h 1904787"/>
                <a:gd name="connsiteX114" fmla="*/ 1789381 w 5941705"/>
                <a:gd name="connsiteY114" fmla="*/ 1541230 h 1904787"/>
                <a:gd name="connsiteX115" fmla="*/ 1768598 w 5941705"/>
                <a:gd name="connsiteY115" fmla="*/ 1613151 h 1904787"/>
                <a:gd name="connsiteX116" fmla="*/ 1763683 w 5941705"/>
                <a:gd name="connsiteY116" fmla="*/ 1628828 h 1904787"/>
                <a:gd name="connsiteX117" fmla="*/ 1763682 w 5941705"/>
                <a:gd name="connsiteY117" fmla="*/ 1628829 h 1904787"/>
                <a:gd name="connsiteX118" fmla="*/ 1752959 w 5941705"/>
                <a:gd name="connsiteY118" fmla="*/ 1649767 h 1904787"/>
                <a:gd name="connsiteX119" fmla="*/ 1670155 w 5941705"/>
                <a:gd name="connsiteY119" fmla="*/ 1772207 h 1904787"/>
                <a:gd name="connsiteX120" fmla="*/ 1535785 w 5941705"/>
                <a:gd name="connsiteY120" fmla="*/ 1863895 h 1904787"/>
                <a:gd name="connsiteX121" fmla="*/ 1514520 w 5941705"/>
                <a:gd name="connsiteY121" fmla="*/ 1873139 h 1904787"/>
                <a:gd name="connsiteX122" fmla="*/ 1473533 w 5941705"/>
                <a:gd name="connsiteY122" fmla="*/ 1885989 h 1904787"/>
                <a:gd name="connsiteX123" fmla="*/ 1353782 w 5941705"/>
                <a:gd name="connsiteY123" fmla="*/ 1904787 h 1904787"/>
                <a:gd name="connsiteX124" fmla="*/ 1194671 w 5941705"/>
                <a:gd name="connsiteY124" fmla="*/ 1873408 h 1904787"/>
                <a:gd name="connsiteX125" fmla="*/ 1152937 w 5941705"/>
                <a:gd name="connsiteY125" fmla="*/ 1854083 h 1904787"/>
                <a:gd name="connsiteX126" fmla="*/ 1137216 w 5941705"/>
                <a:gd name="connsiteY126" fmla="*/ 1845687 h 1904787"/>
                <a:gd name="connsiteX127" fmla="*/ 1037207 w 5941705"/>
                <a:gd name="connsiteY127" fmla="*/ 1772000 h 1904787"/>
                <a:gd name="connsiteX128" fmla="*/ 959867 w 5941705"/>
                <a:gd name="connsiteY128" fmla="*/ 1659361 h 1904787"/>
                <a:gd name="connsiteX129" fmla="*/ 943842 w 5941705"/>
                <a:gd name="connsiteY129" fmla="*/ 1628695 h 1904787"/>
                <a:gd name="connsiteX130" fmla="*/ 943525 w 5941705"/>
                <a:gd name="connsiteY130" fmla="*/ 1628076 h 1904787"/>
                <a:gd name="connsiteX131" fmla="*/ 937160 w 5941705"/>
                <a:gd name="connsiteY131" fmla="*/ 1607562 h 1904787"/>
                <a:gd name="connsiteX132" fmla="*/ 936548 w 5941705"/>
                <a:gd name="connsiteY132" fmla="*/ 1605431 h 1904787"/>
                <a:gd name="connsiteX133" fmla="*/ 918230 w 5941705"/>
                <a:gd name="connsiteY133" fmla="*/ 1541669 h 1904787"/>
                <a:gd name="connsiteX134" fmla="*/ 910019 w 5941705"/>
                <a:gd name="connsiteY134" fmla="*/ 1461023 h 1904787"/>
                <a:gd name="connsiteX135" fmla="*/ 918186 w 5941705"/>
                <a:gd name="connsiteY135" fmla="*/ 1380816 h 1904787"/>
                <a:gd name="connsiteX136" fmla="*/ 954647 w 5941705"/>
                <a:gd name="connsiteY136" fmla="*/ 1272207 h 1904787"/>
                <a:gd name="connsiteX137" fmla="*/ 1037411 w 5941705"/>
                <a:gd name="connsiteY137" fmla="*/ 1149839 h 1904787"/>
                <a:gd name="connsiteX138" fmla="*/ 1182491 w 5941705"/>
                <a:gd name="connsiteY138" fmla="*/ 1052279 h 1904787"/>
                <a:gd name="connsiteX139" fmla="*/ 1353782 w 5941705"/>
                <a:gd name="connsiteY139" fmla="*/ 1017259 h 1904787"/>
                <a:gd name="connsiteX140" fmla="*/ 2733685 w 5941705"/>
                <a:gd name="connsiteY140" fmla="*/ 100270 h 1904787"/>
                <a:gd name="connsiteX141" fmla="*/ 2886085 w 5941705"/>
                <a:gd name="connsiteY141" fmla="*/ 610810 h 1904787"/>
                <a:gd name="connsiteX142" fmla="*/ 3754765 w 5941705"/>
                <a:gd name="connsiteY142" fmla="*/ 626050 h 1904787"/>
                <a:gd name="connsiteX143" fmla="*/ 3776415 w 5941705"/>
                <a:gd name="connsiteY143" fmla="*/ 522206 h 1904787"/>
                <a:gd name="connsiteX144" fmla="*/ 3792865 w 5941705"/>
                <a:gd name="connsiteY144" fmla="*/ 435550 h 1904787"/>
                <a:gd name="connsiteX145" fmla="*/ 3277086 w 5941705"/>
                <a:gd name="connsiteY145" fmla="*/ 147419 h 1904787"/>
                <a:gd name="connsiteX146" fmla="*/ 2733685 w 5941705"/>
                <a:gd name="connsiteY146" fmla="*/ 100270 h 1904787"/>
                <a:gd name="connsiteX147" fmla="*/ 2558424 w 5941705"/>
                <a:gd name="connsiteY147" fmla="*/ 92650 h 1904787"/>
                <a:gd name="connsiteX148" fmla="*/ 2036454 w 5941705"/>
                <a:gd name="connsiteY148" fmla="*/ 102175 h 1904787"/>
                <a:gd name="connsiteX149" fmla="*/ 1407804 w 5941705"/>
                <a:gd name="connsiteY149" fmla="*/ 336490 h 1904787"/>
                <a:gd name="connsiteX150" fmla="*/ 1506864 w 5941705"/>
                <a:gd name="connsiteY150" fmla="*/ 572710 h 1904787"/>
                <a:gd name="connsiteX151" fmla="*/ 2676191 w 5941705"/>
                <a:gd name="connsiteY151" fmla="*/ 613869 h 1904787"/>
                <a:gd name="connsiteX152" fmla="*/ 2558424 w 5941705"/>
                <a:gd name="connsiteY152" fmla="*/ 92650 h 1904787"/>
                <a:gd name="connsiteX153" fmla="*/ 2588905 w 5941705"/>
                <a:gd name="connsiteY153" fmla="*/ 1209 h 1904787"/>
                <a:gd name="connsiteX154" fmla="*/ 3282325 w 5941705"/>
                <a:gd name="connsiteY154" fmla="*/ 62169 h 1904787"/>
                <a:gd name="connsiteX155" fmla="*/ 4265305 w 5941705"/>
                <a:gd name="connsiteY155" fmla="*/ 580329 h 1904787"/>
                <a:gd name="connsiteX156" fmla="*/ 5133985 w 5941705"/>
                <a:gd name="connsiteY156" fmla="*/ 656529 h 1904787"/>
                <a:gd name="connsiteX157" fmla="*/ 5850265 w 5941705"/>
                <a:gd name="connsiteY157" fmla="*/ 831789 h 1904787"/>
                <a:gd name="connsiteX158" fmla="*/ 5941705 w 5941705"/>
                <a:gd name="connsiteY158" fmla="*/ 1068009 h 1904787"/>
                <a:gd name="connsiteX159" fmla="*/ 5888365 w 5941705"/>
                <a:gd name="connsiteY159" fmla="*/ 1327089 h 1904787"/>
                <a:gd name="connsiteX160" fmla="*/ 5918845 w 5941705"/>
                <a:gd name="connsiteY160" fmla="*/ 1509969 h 1904787"/>
                <a:gd name="connsiteX161" fmla="*/ 5842645 w 5941705"/>
                <a:gd name="connsiteY161" fmla="*/ 1586169 h 1904787"/>
                <a:gd name="connsiteX162" fmla="*/ 5583565 w 5941705"/>
                <a:gd name="connsiteY162" fmla="*/ 1593789 h 1904787"/>
                <a:gd name="connsiteX163" fmla="*/ 5556953 w 5941705"/>
                <a:gd name="connsiteY163" fmla="*/ 1593735 h 1904787"/>
                <a:gd name="connsiteX164" fmla="*/ 5578894 w 5941705"/>
                <a:gd name="connsiteY164" fmla="*/ 1456630 h 1904787"/>
                <a:gd name="connsiteX165" fmla="*/ 5080748 w 5941705"/>
                <a:gd name="connsiteY165" fmla="*/ 963416 h 1904787"/>
                <a:gd name="connsiteX166" fmla="*/ 4582602 w 5941705"/>
                <a:gd name="connsiteY166" fmla="*/ 1456630 h 1904787"/>
                <a:gd name="connsiteX167" fmla="*/ 4603930 w 5941705"/>
                <a:gd name="connsiteY167" fmla="*/ 1591778 h 1904787"/>
                <a:gd name="connsiteX168" fmla="*/ 1872625 w 5941705"/>
                <a:gd name="connsiteY168" fmla="*/ 1586169 h 1904787"/>
                <a:gd name="connsiteX169" fmla="*/ 1833037 w 5941705"/>
                <a:gd name="connsiteY169" fmla="*/ 1584015 h 1904787"/>
                <a:gd name="connsiteX170" fmla="*/ 1851931 w 5941705"/>
                <a:gd name="connsiteY170" fmla="*/ 1456630 h 1904787"/>
                <a:gd name="connsiteX171" fmla="*/ 1353785 w 5941705"/>
                <a:gd name="connsiteY171" fmla="*/ 963416 h 1904787"/>
                <a:gd name="connsiteX172" fmla="*/ 855639 w 5941705"/>
                <a:gd name="connsiteY172" fmla="*/ 1456630 h 1904787"/>
                <a:gd name="connsiteX173" fmla="*/ 863570 w 5941705"/>
                <a:gd name="connsiteY173" fmla="*/ 1534524 h 1904787"/>
                <a:gd name="connsiteX174" fmla="*/ 809613 w 5941705"/>
                <a:gd name="connsiteY174" fmla="*/ 1528318 h 1904787"/>
                <a:gd name="connsiteX175" fmla="*/ 752485 w 5941705"/>
                <a:gd name="connsiteY175" fmla="*/ 1525209 h 1904787"/>
                <a:gd name="connsiteX176" fmla="*/ 752461 w 5941705"/>
                <a:gd name="connsiteY176" fmla="*/ 1521744 h 1904787"/>
                <a:gd name="connsiteX177" fmla="*/ 333498 w 5941705"/>
                <a:gd name="connsiteY177" fmla="*/ 1473554 h 1904787"/>
                <a:gd name="connsiteX178" fmla="*/ 270349 w 5941705"/>
                <a:gd name="connsiteY178" fmla="*/ 1452901 h 1904787"/>
                <a:gd name="connsiteX179" fmla="*/ 236237 w 5941705"/>
                <a:gd name="connsiteY179" fmla="*/ 1439524 h 1904787"/>
                <a:gd name="connsiteX180" fmla="*/ 0 w 5941705"/>
                <a:gd name="connsiteY180" fmla="*/ 1120183 h 1904787"/>
                <a:gd name="connsiteX181" fmla="*/ 142886 w 5941705"/>
                <a:gd name="connsiteY181" fmla="*/ 845827 h 1904787"/>
                <a:gd name="connsiteX182" fmla="*/ 142886 w 5941705"/>
                <a:gd name="connsiteY182" fmla="*/ 628910 h 1904787"/>
                <a:gd name="connsiteX183" fmla="*/ 183452 w 5941705"/>
                <a:gd name="connsiteY183" fmla="*/ 523375 h 1904787"/>
                <a:gd name="connsiteX184" fmla="*/ 309027 w 5941705"/>
                <a:gd name="connsiteY184" fmla="*/ 450735 h 1904787"/>
                <a:gd name="connsiteX185" fmla="*/ 767423 w 5941705"/>
                <a:gd name="connsiteY185" fmla="*/ 426526 h 1904787"/>
                <a:gd name="connsiteX186" fmla="*/ 1697365 w 5941705"/>
                <a:gd name="connsiteY186" fmla="*/ 54549 h 1904787"/>
                <a:gd name="connsiteX187" fmla="*/ 1910725 w 5941705"/>
                <a:gd name="connsiteY187" fmla="*/ 24069 h 1904787"/>
                <a:gd name="connsiteX188" fmla="*/ 2588905 w 5941705"/>
                <a:gd name="connsiteY188" fmla="*/ 1209 h 19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941705" h="1904787">
                  <a:moveTo>
                    <a:pt x="5116984" y="1546279"/>
                  </a:moveTo>
                  <a:cubicBezTo>
                    <a:pt x="5118011" y="1623232"/>
                    <a:pt x="5119039" y="1700186"/>
                    <a:pt x="5120066" y="1777139"/>
                  </a:cubicBezTo>
                  <a:cubicBezTo>
                    <a:pt x="5181372" y="1771322"/>
                    <a:pt x="5237223" y="1747059"/>
                    <a:pt x="5282005" y="1709632"/>
                  </a:cubicBezTo>
                  <a:lnTo>
                    <a:pt x="5116984" y="1546279"/>
                  </a:lnTo>
                  <a:close/>
                  <a:moveTo>
                    <a:pt x="1390021" y="1546279"/>
                  </a:moveTo>
                  <a:cubicBezTo>
                    <a:pt x="1391048" y="1623232"/>
                    <a:pt x="1392076" y="1700186"/>
                    <a:pt x="1393103" y="1777139"/>
                  </a:cubicBezTo>
                  <a:cubicBezTo>
                    <a:pt x="1454409" y="1771322"/>
                    <a:pt x="1510260" y="1747059"/>
                    <a:pt x="1555042" y="1709632"/>
                  </a:cubicBezTo>
                  <a:lnTo>
                    <a:pt x="1390021" y="1546279"/>
                  </a:lnTo>
                  <a:close/>
                  <a:moveTo>
                    <a:pt x="5046770" y="1545234"/>
                  </a:moveTo>
                  <a:lnTo>
                    <a:pt x="4882001" y="1711686"/>
                  </a:lnTo>
                  <a:cubicBezTo>
                    <a:pt x="4928474" y="1749610"/>
                    <a:pt x="4986439" y="1773642"/>
                    <a:pt x="5049877" y="1777982"/>
                  </a:cubicBezTo>
                  <a:cubicBezTo>
                    <a:pt x="5048841" y="1700399"/>
                    <a:pt x="5047806" y="1622817"/>
                    <a:pt x="5046770" y="1545234"/>
                  </a:cubicBezTo>
                  <a:close/>
                  <a:moveTo>
                    <a:pt x="1319807" y="1545234"/>
                  </a:moveTo>
                  <a:lnTo>
                    <a:pt x="1155038" y="1711686"/>
                  </a:lnTo>
                  <a:cubicBezTo>
                    <a:pt x="1201511" y="1749610"/>
                    <a:pt x="1259476" y="1773642"/>
                    <a:pt x="1322914" y="1777982"/>
                  </a:cubicBezTo>
                  <a:cubicBezTo>
                    <a:pt x="1321878" y="1700399"/>
                    <a:pt x="1320843" y="1622817"/>
                    <a:pt x="1319807" y="1545234"/>
                  </a:cubicBezTo>
                  <a:close/>
                  <a:moveTo>
                    <a:pt x="5166423" y="1496449"/>
                  </a:moveTo>
                  <a:lnTo>
                    <a:pt x="5331884" y="1660238"/>
                  </a:lnTo>
                  <a:cubicBezTo>
                    <a:pt x="5370179" y="1615277"/>
                    <a:pt x="5394850" y="1559050"/>
                    <a:pt x="5400288" y="1497347"/>
                  </a:cubicBezTo>
                  <a:lnTo>
                    <a:pt x="5166423" y="1496449"/>
                  </a:lnTo>
                  <a:close/>
                  <a:moveTo>
                    <a:pt x="1439460" y="1496449"/>
                  </a:moveTo>
                  <a:lnTo>
                    <a:pt x="1604921" y="1660238"/>
                  </a:lnTo>
                  <a:cubicBezTo>
                    <a:pt x="1643216" y="1615277"/>
                    <a:pt x="1667887" y="1559050"/>
                    <a:pt x="1673325" y="1497347"/>
                  </a:cubicBezTo>
                  <a:lnTo>
                    <a:pt x="1439460" y="1496449"/>
                  </a:lnTo>
                  <a:close/>
                  <a:moveTo>
                    <a:pt x="4760955" y="1494893"/>
                  </a:moveTo>
                  <a:cubicBezTo>
                    <a:pt x="4766108" y="1558685"/>
                    <a:pt x="4791727" y="1616741"/>
                    <a:pt x="4831688" y="1662734"/>
                  </a:cubicBezTo>
                  <a:lnTo>
                    <a:pt x="4996937" y="1495799"/>
                  </a:lnTo>
                  <a:lnTo>
                    <a:pt x="4760955" y="1494893"/>
                  </a:lnTo>
                  <a:close/>
                  <a:moveTo>
                    <a:pt x="1033992" y="1494893"/>
                  </a:moveTo>
                  <a:cubicBezTo>
                    <a:pt x="1039145" y="1558685"/>
                    <a:pt x="1064764" y="1616741"/>
                    <a:pt x="1104725" y="1662734"/>
                  </a:cubicBezTo>
                  <a:lnTo>
                    <a:pt x="1269974" y="1495799"/>
                  </a:lnTo>
                  <a:lnTo>
                    <a:pt x="1033992" y="1494893"/>
                  </a:lnTo>
                  <a:close/>
                  <a:moveTo>
                    <a:pt x="4829608" y="1261808"/>
                  </a:moveTo>
                  <a:cubicBezTo>
                    <a:pt x="4791313" y="1306769"/>
                    <a:pt x="4766642" y="1362997"/>
                    <a:pt x="4761204" y="1424700"/>
                  </a:cubicBezTo>
                  <a:lnTo>
                    <a:pt x="4995069" y="1425597"/>
                  </a:lnTo>
                  <a:lnTo>
                    <a:pt x="4829608" y="1261808"/>
                  </a:lnTo>
                  <a:close/>
                  <a:moveTo>
                    <a:pt x="1102645" y="1261808"/>
                  </a:moveTo>
                  <a:cubicBezTo>
                    <a:pt x="1064350" y="1306769"/>
                    <a:pt x="1039679" y="1362997"/>
                    <a:pt x="1034241" y="1424700"/>
                  </a:cubicBezTo>
                  <a:lnTo>
                    <a:pt x="1268106" y="1425597"/>
                  </a:lnTo>
                  <a:lnTo>
                    <a:pt x="1102645" y="1261808"/>
                  </a:lnTo>
                  <a:close/>
                  <a:moveTo>
                    <a:pt x="5329803" y="1259311"/>
                  </a:moveTo>
                  <a:lnTo>
                    <a:pt x="5164554" y="1426247"/>
                  </a:lnTo>
                  <a:lnTo>
                    <a:pt x="5400538" y="1427153"/>
                  </a:lnTo>
                  <a:cubicBezTo>
                    <a:pt x="5395385" y="1363361"/>
                    <a:pt x="5369765" y="1305304"/>
                    <a:pt x="5329803" y="1259311"/>
                  </a:cubicBezTo>
                  <a:close/>
                  <a:moveTo>
                    <a:pt x="1602840" y="1259311"/>
                  </a:moveTo>
                  <a:lnTo>
                    <a:pt x="1437591" y="1426247"/>
                  </a:lnTo>
                  <a:lnTo>
                    <a:pt x="1673575" y="1427153"/>
                  </a:lnTo>
                  <a:cubicBezTo>
                    <a:pt x="1668422" y="1363361"/>
                    <a:pt x="1642802" y="1305304"/>
                    <a:pt x="1602840" y="1259311"/>
                  </a:cubicBezTo>
                  <a:close/>
                  <a:moveTo>
                    <a:pt x="5041427" y="1144908"/>
                  </a:moveTo>
                  <a:cubicBezTo>
                    <a:pt x="4980121" y="1150724"/>
                    <a:pt x="4924269" y="1174987"/>
                    <a:pt x="4879487" y="1212414"/>
                  </a:cubicBezTo>
                  <a:lnTo>
                    <a:pt x="5044508" y="1375767"/>
                  </a:lnTo>
                  <a:lnTo>
                    <a:pt x="5041427" y="1144908"/>
                  </a:lnTo>
                  <a:close/>
                  <a:moveTo>
                    <a:pt x="1314464" y="1144908"/>
                  </a:moveTo>
                  <a:cubicBezTo>
                    <a:pt x="1253158" y="1150724"/>
                    <a:pt x="1197306" y="1174987"/>
                    <a:pt x="1152524" y="1212414"/>
                  </a:cubicBezTo>
                  <a:lnTo>
                    <a:pt x="1317545" y="1375767"/>
                  </a:lnTo>
                  <a:lnTo>
                    <a:pt x="1314464" y="1144908"/>
                  </a:lnTo>
                  <a:close/>
                  <a:moveTo>
                    <a:pt x="5111615" y="1144064"/>
                  </a:moveTo>
                  <a:cubicBezTo>
                    <a:pt x="5112651" y="1221646"/>
                    <a:pt x="5113686" y="1299228"/>
                    <a:pt x="5114722" y="1376810"/>
                  </a:cubicBezTo>
                  <a:lnTo>
                    <a:pt x="5279490" y="1210359"/>
                  </a:lnTo>
                  <a:cubicBezTo>
                    <a:pt x="5233017" y="1172436"/>
                    <a:pt x="5175053" y="1148404"/>
                    <a:pt x="5111615" y="1144064"/>
                  </a:cubicBezTo>
                  <a:close/>
                  <a:moveTo>
                    <a:pt x="1384652" y="1144064"/>
                  </a:moveTo>
                  <a:cubicBezTo>
                    <a:pt x="1385688" y="1221646"/>
                    <a:pt x="1386723" y="1299228"/>
                    <a:pt x="1387759" y="1376810"/>
                  </a:cubicBezTo>
                  <a:lnTo>
                    <a:pt x="1552527" y="1210359"/>
                  </a:lnTo>
                  <a:cubicBezTo>
                    <a:pt x="1506054" y="1172436"/>
                    <a:pt x="1448090" y="1148404"/>
                    <a:pt x="1384652" y="1144064"/>
                  </a:cubicBezTo>
                  <a:close/>
                  <a:moveTo>
                    <a:pt x="5080745" y="1017259"/>
                  </a:moveTo>
                  <a:cubicBezTo>
                    <a:pt x="5137074" y="1017259"/>
                    <a:pt x="5190927" y="1027965"/>
                    <a:pt x="5239854" y="1048637"/>
                  </a:cubicBezTo>
                  <a:cubicBezTo>
                    <a:pt x="5254582" y="1053010"/>
                    <a:pt x="5268690" y="1059187"/>
                    <a:pt x="5281583" y="1067960"/>
                  </a:cubicBezTo>
                  <a:cubicBezTo>
                    <a:pt x="5287242" y="1070008"/>
                    <a:pt x="5292427" y="1072928"/>
                    <a:pt x="5297306" y="1076357"/>
                  </a:cubicBezTo>
                  <a:cubicBezTo>
                    <a:pt x="5333947" y="1094347"/>
                    <a:pt x="5367336" y="1119522"/>
                    <a:pt x="5397320" y="1150046"/>
                  </a:cubicBezTo>
                  <a:cubicBezTo>
                    <a:pt x="5430388" y="1183710"/>
                    <a:pt x="5456879" y="1221399"/>
                    <a:pt x="5474593" y="1262559"/>
                  </a:cubicBezTo>
                  <a:cubicBezTo>
                    <a:pt x="5481612" y="1271965"/>
                    <a:pt x="5486516" y="1282491"/>
                    <a:pt x="5490691" y="1293361"/>
                  </a:cubicBezTo>
                  <a:cubicBezTo>
                    <a:pt x="5490845" y="1293548"/>
                    <a:pt x="5490926" y="1293763"/>
                    <a:pt x="5491006" y="1293978"/>
                  </a:cubicBezTo>
                  <a:cubicBezTo>
                    <a:pt x="5493906" y="1300521"/>
                    <a:pt x="5496384" y="1307217"/>
                    <a:pt x="5497349" y="1314419"/>
                  </a:cubicBezTo>
                  <a:lnTo>
                    <a:pt x="5497968" y="1316571"/>
                  </a:lnTo>
                  <a:cubicBezTo>
                    <a:pt x="5507080" y="1336702"/>
                    <a:pt x="5512882" y="1358172"/>
                    <a:pt x="5516297" y="1380356"/>
                  </a:cubicBezTo>
                  <a:cubicBezTo>
                    <a:pt x="5521936" y="1406376"/>
                    <a:pt x="5524510" y="1433402"/>
                    <a:pt x="5524510" y="1461023"/>
                  </a:cubicBezTo>
                  <a:cubicBezTo>
                    <a:pt x="5524510" y="1488484"/>
                    <a:pt x="5521966" y="1515356"/>
                    <a:pt x="5516344" y="1541230"/>
                  </a:cubicBezTo>
                  <a:cubicBezTo>
                    <a:pt x="5512458" y="1566277"/>
                    <a:pt x="5505689" y="1590445"/>
                    <a:pt x="5495561" y="1613151"/>
                  </a:cubicBezTo>
                  <a:cubicBezTo>
                    <a:pt x="5494919" y="1618675"/>
                    <a:pt x="5492906" y="1623797"/>
                    <a:pt x="5490646" y="1628828"/>
                  </a:cubicBezTo>
                  <a:lnTo>
                    <a:pt x="5490645" y="1628829"/>
                  </a:lnTo>
                  <a:cubicBezTo>
                    <a:pt x="5487910" y="1636210"/>
                    <a:pt x="5484686" y="1643368"/>
                    <a:pt x="5479922" y="1649767"/>
                  </a:cubicBezTo>
                  <a:cubicBezTo>
                    <a:pt x="5461155" y="1694502"/>
                    <a:pt x="5433002" y="1735724"/>
                    <a:pt x="5397118" y="1772207"/>
                  </a:cubicBezTo>
                  <a:cubicBezTo>
                    <a:pt x="5357516" y="1812469"/>
                    <a:pt x="5311988" y="1843410"/>
                    <a:pt x="5262748" y="1863895"/>
                  </a:cubicBezTo>
                  <a:cubicBezTo>
                    <a:pt x="5256165" y="1868082"/>
                    <a:pt x="5249045" y="1871142"/>
                    <a:pt x="5241483" y="1873139"/>
                  </a:cubicBezTo>
                  <a:cubicBezTo>
                    <a:pt x="5228294" y="1878964"/>
                    <a:pt x="5214627" y="1883395"/>
                    <a:pt x="5200496" y="1885989"/>
                  </a:cubicBezTo>
                  <a:cubicBezTo>
                    <a:pt x="5162822" y="1898915"/>
                    <a:pt x="5122462" y="1904787"/>
                    <a:pt x="5080745" y="1904787"/>
                  </a:cubicBezTo>
                  <a:cubicBezTo>
                    <a:pt x="5024415" y="1904787"/>
                    <a:pt x="4970561" y="1894081"/>
                    <a:pt x="4921634" y="1873408"/>
                  </a:cubicBezTo>
                  <a:cubicBezTo>
                    <a:pt x="4906904" y="1869034"/>
                    <a:pt x="4892795" y="1862857"/>
                    <a:pt x="4879900" y="1854083"/>
                  </a:cubicBezTo>
                  <a:cubicBezTo>
                    <a:pt x="4874242" y="1852035"/>
                    <a:pt x="4869057" y="1849115"/>
                    <a:pt x="4864179" y="1845687"/>
                  </a:cubicBezTo>
                  <a:cubicBezTo>
                    <a:pt x="4827541" y="1827697"/>
                    <a:pt x="4794153" y="1802523"/>
                    <a:pt x="4764170" y="1772000"/>
                  </a:cubicBezTo>
                  <a:cubicBezTo>
                    <a:pt x="4731066" y="1738300"/>
                    <a:pt x="4704554" y="1700566"/>
                    <a:pt x="4686830" y="1659361"/>
                  </a:cubicBezTo>
                  <a:cubicBezTo>
                    <a:pt x="4679841" y="1649996"/>
                    <a:pt x="4674961" y="1639517"/>
                    <a:pt x="4670805" y="1628695"/>
                  </a:cubicBezTo>
                  <a:cubicBezTo>
                    <a:pt x="4670650" y="1628508"/>
                    <a:pt x="4670569" y="1628292"/>
                    <a:pt x="4670488" y="1628076"/>
                  </a:cubicBezTo>
                  <a:cubicBezTo>
                    <a:pt x="4667578" y="1621510"/>
                    <a:pt x="4665091" y="1614790"/>
                    <a:pt x="4664123" y="1607562"/>
                  </a:cubicBezTo>
                  <a:lnTo>
                    <a:pt x="4663511" y="1605431"/>
                  </a:lnTo>
                  <a:cubicBezTo>
                    <a:pt x="4654402" y="1585308"/>
                    <a:pt x="4648603" y="1563846"/>
                    <a:pt x="4645193" y="1541669"/>
                  </a:cubicBezTo>
                  <a:cubicBezTo>
                    <a:pt x="4639555" y="1515655"/>
                    <a:pt x="4636982" y="1488637"/>
                    <a:pt x="4636982" y="1461023"/>
                  </a:cubicBezTo>
                  <a:cubicBezTo>
                    <a:pt x="4636982" y="1433562"/>
                    <a:pt x="4639527" y="1406690"/>
                    <a:pt x="4645149" y="1380816"/>
                  </a:cubicBezTo>
                  <a:cubicBezTo>
                    <a:pt x="4651544" y="1342320"/>
                    <a:pt x="4663734" y="1305714"/>
                    <a:pt x="4681610" y="1272207"/>
                  </a:cubicBezTo>
                  <a:cubicBezTo>
                    <a:pt x="4700369" y="1227499"/>
                    <a:pt x="4728510" y="1186302"/>
                    <a:pt x="4764374" y="1149839"/>
                  </a:cubicBezTo>
                  <a:cubicBezTo>
                    <a:pt x="4806989" y="1106514"/>
                    <a:pt x="4856467" y="1073981"/>
                    <a:pt x="4909454" y="1052279"/>
                  </a:cubicBezTo>
                  <a:cubicBezTo>
                    <a:pt x="4962082" y="1029721"/>
                    <a:pt x="5019973" y="1017259"/>
                    <a:pt x="5080745" y="1017259"/>
                  </a:cubicBezTo>
                  <a:close/>
                  <a:moveTo>
                    <a:pt x="1353782" y="1017259"/>
                  </a:moveTo>
                  <a:cubicBezTo>
                    <a:pt x="1410111" y="1017259"/>
                    <a:pt x="1463964" y="1027965"/>
                    <a:pt x="1512891" y="1048637"/>
                  </a:cubicBezTo>
                  <a:cubicBezTo>
                    <a:pt x="1527619" y="1053010"/>
                    <a:pt x="1541727" y="1059187"/>
                    <a:pt x="1554620" y="1067960"/>
                  </a:cubicBezTo>
                  <a:cubicBezTo>
                    <a:pt x="1560279" y="1070008"/>
                    <a:pt x="1565464" y="1072928"/>
                    <a:pt x="1570343" y="1076357"/>
                  </a:cubicBezTo>
                  <a:cubicBezTo>
                    <a:pt x="1606984" y="1094347"/>
                    <a:pt x="1640373" y="1119522"/>
                    <a:pt x="1670357" y="1150046"/>
                  </a:cubicBezTo>
                  <a:cubicBezTo>
                    <a:pt x="1703425" y="1183710"/>
                    <a:pt x="1729916" y="1221399"/>
                    <a:pt x="1747630" y="1262559"/>
                  </a:cubicBezTo>
                  <a:cubicBezTo>
                    <a:pt x="1754649" y="1271965"/>
                    <a:pt x="1759553" y="1282491"/>
                    <a:pt x="1763728" y="1293361"/>
                  </a:cubicBezTo>
                  <a:cubicBezTo>
                    <a:pt x="1763882" y="1293548"/>
                    <a:pt x="1763963" y="1293763"/>
                    <a:pt x="1764043" y="1293978"/>
                  </a:cubicBezTo>
                  <a:cubicBezTo>
                    <a:pt x="1766943" y="1300521"/>
                    <a:pt x="1769421" y="1307217"/>
                    <a:pt x="1770386" y="1314419"/>
                  </a:cubicBezTo>
                  <a:lnTo>
                    <a:pt x="1771005" y="1316571"/>
                  </a:lnTo>
                  <a:cubicBezTo>
                    <a:pt x="1780117" y="1336702"/>
                    <a:pt x="1785919" y="1358172"/>
                    <a:pt x="1789334" y="1380356"/>
                  </a:cubicBezTo>
                  <a:cubicBezTo>
                    <a:pt x="1794973" y="1406376"/>
                    <a:pt x="1797547" y="1433402"/>
                    <a:pt x="1797547" y="1461023"/>
                  </a:cubicBezTo>
                  <a:cubicBezTo>
                    <a:pt x="1797547" y="1488484"/>
                    <a:pt x="1795003" y="1515356"/>
                    <a:pt x="1789381" y="1541230"/>
                  </a:cubicBezTo>
                  <a:cubicBezTo>
                    <a:pt x="1785495" y="1566277"/>
                    <a:pt x="1778726" y="1590445"/>
                    <a:pt x="1768598" y="1613151"/>
                  </a:cubicBezTo>
                  <a:cubicBezTo>
                    <a:pt x="1767956" y="1618675"/>
                    <a:pt x="1765943" y="1623797"/>
                    <a:pt x="1763683" y="1628828"/>
                  </a:cubicBezTo>
                  <a:lnTo>
                    <a:pt x="1763682" y="1628829"/>
                  </a:lnTo>
                  <a:cubicBezTo>
                    <a:pt x="1760947" y="1636210"/>
                    <a:pt x="1757723" y="1643368"/>
                    <a:pt x="1752959" y="1649767"/>
                  </a:cubicBezTo>
                  <a:cubicBezTo>
                    <a:pt x="1734192" y="1694502"/>
                    <a:pt x="1706039" y="1735724"/>
                    <a:pt x="1670155" y="1772207"/>
                  </a:cubicBezTo>
                  <a:cubicBezTo>
                    <a:pt x="1630553" y="1812469"/>
                    <a:pt x="1585025" y="1843410"/>
                    <a:pt x="1535785" y="1863895"/>
                  </a:cubicBezTo>
                  <a:cubicBezTo>
                    <a:pt x="1529202" y="1868082"/>
                    <a:pt x="1522082" y="1871142"/>
                    <a:pt x="1514520" y="1873139"/>
                  </a:cubicBezTo>
                  <a:cubicBezTo>
                    <a:pt x="1501331" y="1878964"/>
                    <a:pt x="1487664" y="1883395"/>
                    <a:pt x="1473533" y="1885989"/>
                  </a:cubicBezTo>
                  <a:cubicBezTo>
                    <a:pt x="1435859" y="1898915"/>
                    <a:pt x="1395499" y="1904787"/>
                    <a:pt x="1353782" y="1904787"/>
                  </a:cubicBezTo>
                  <a:cubicBezTo>
                    <a:pt x="1297452" y="1904787"/>
                    <a:pt x="1243598" y="1894081"/>
                    <a:pt x="1194671" y="1873408"/>
                  </a:cubicBezTo>
                  <a:cubicBezTo>
                    <a:pt x="1179941" y="1869034"/>
                    <a:pt x="1165832" y="1862857"/>
                    <a:pt x="1152937" y="1854083"/>
                  </a:cubicBezTo>
                  <a:cubicBezTo>
                    <a:pt x="1147279" y="1852035"/>
                    <a:pt x="1142094" y="1849115"/>
                    <a:pt x="1137216" y="1845687"/>
                  </a:cubicBezTo>
                  <a:cubicBezTo>
                    <a:pt x="1100578" y="1827697"/>
                    <a:pt x="1067190" y="1802523"/>
                    <a:pt x="1037207" y="1772000"/>
                  </a:cubicBezTo>
                  <a:cubicBezTo>
                    <a:pt x="1004103" y="1738300"/>
                    <a:pt x="977591" y="1700566"/>
                    <a:pt x="959867" y="1659361"/>
                  </a:cubicBezTo>
                  <a:cubicBezTo>
                    <a:pt x="952878" y="1649996"/>
                    <a:pt x="947998" y="1639517"/>
                    <a:pt x="943842" y="1628695"/>
                  </a:cubicBezTo>
                  <a:cubicBezTo>
                    <a:pt x="943687" y="1628508"/>
                    <a:pt x="943606" y="1628292"/>
                    <a:pt x="943525" y="1628076"/>
                  </a:cubicBezTo>
                  <a:cubicBezTo>
                    <a:pt x="940615" y="1621510"/>
                    <a:pt x="938128" y="1614790"/>
                    <a:pt x="937160" y="1607562"/>
                  </a:cubicBezTo>
                  <a:lnTo>
                    <a:pt x="936548" y="1605431"/>
                  </a:lnTo>
                  <a:cubicBezTo>
                    <a:pt x="927439" y="1585308"/>
                    <a:pt x="921640" y="1563846"/>
                    <a:pt x="918230" y="1541669"/>
                  </a:cubicBezTo>
                  <a:cubicBezTo>
                    <a:pt x="912592" y="1515655"/>
                    <a:pt x="910019" y="1488637"/>
                    <a:pt x="910019" y="1461023"/>
                  </a:cubicBezTo>
                  <a:cubicBezTo>
                    <a:pt x="910019" y="1433562"/>
                    <a:pt x="912564" y="1406690"/>
                    <a:pt x="918186" y="1380816"/>
                  </a:cubicBezTo>
                  <a:cubicBezTo>
                    <a:pt x="924581" y="1342320"/>
                    <a:pt x="936771" y="1305714"/>
                    <a:pt x="954647" y="1272207"/>
                  </a:cubicBezTo>
                  <a:cubicBezTo>
                    <a:pt x="973406" y="1227499"/>
                    <a:pt x="1001547" y="1186302"/>
                    <a:pt x="1037411" y="1149839"/>
                  </a:cubicBezTo>
                  <a:cubicBezTo>
                    <a:pt x="1080026" y="1106514"/>
                    <a:pt x="1129504" y="1073981"/>
                    <a:pt x="1182491" y="1052279"/>
                  </a:cubicBezTo>
                  <a:cubicBezTo>
                    <a:pt x="1235119" y="1029721"/>
                    <a:pt x="1293010" y="1017259"/>
                    <a:pt x="1353782" y="1017259"/>
                  </a:cubicBezTo>
                  <a:close/>
                  <a:moveTo>
                    <a:pt x="2733685" y="100270"/>
                  </a:moveTo>
                  <a:lnTo>
                    <a:pt x="2886085" y="610810"/>
                  </a:lnTo>
                  <a:lnTo>
                    <a:pt x="3754765" y="626050"/>
                  </a:lnTo>
                  <a:lnTo>
                    <a:pt x="3776415" y="522206"/>
                  </a:lnTo>
                  <a:lnTo>
                    <a:pt x="3792865" y="435550"/>
                  </a:lnTo>
                  <a:cubicBezTo>
                    <a:pt x="3738255" y="365700"/>
                    <a:pt x="3453616" y="203299"/>
                    <a:pt x="3277086" y="147419"/>
                  </a:cubicBezTo>
                  <a:lnTo>
                    <a:pt x="2733685" y="100270"/>
                  </a:lnTo>
                  <a:close/>
                  <a:moveTo>
                    <a:pt x="2558424" y="92650"/>
                  </a:moveTo>
                  <a:cubicBezTo>
                    <a:pt x="2339984" y="92650"/>
                    <a:pt x="2254894" y="102175"/>
                    <a:pt x="2036454" y="102175"/>
                  </a:cubicBezTo>
                  <a:cubicBezTo>
                    <a:pt x="1845954" y="147895"/>
                    <a:pt x="1496069" y="258067"/>
                    <a:pt x="1407804" y="336490"/>
                  </a:cubicBezTo>
                  <a:cubicBezTo>
                    <a:pt x="1319539" y="414913"/>
                    <a:pt x="1299854" y="538420"/>
                    <a:pt x="1506864" y="572710"/>
                  </a:cubicBezTo>
                  <a:lnTo>
                    <a:pt x="2676191" y="613869"/>
                  </a:lnTo>
                  <a:lnTo>
                    <a:pt x="2558424" y="92650"/>
                  </a:lnTo>
                  <a:close/>
                  <a:moveTo>
                    <a:pt x="2588905" y="1209"/>
                  </a:moveTo>
                  <a:lnTo>
                    <a:pt x="3282325" y="62169"/>
                  </a:lnTo>
                  <a:cubicBezTo>
                    <a:pt x="3561725" y="158689"/>
                    <a:pt x="3956695" y="481269"/>
                    <a:pt x="4265305" y="580329"/>
                  </a:cubicBezTo>
                  <a:lnTo>
                    <a:pt x="5133985" y="656529"/>
                  </a:lnTo>
                  <a:cubicBezTo>
                    <a:pt x="5423545" y="681929"/>
                    <a:pt x="5715645" y="763209"/>
                    <a:pt x="5850265" y="831789"/>
                  </a:cubicBezTo>
                  <a:lnTo>
                    <a:pt x="5941705" y="1068009"/>
                  </a:lnTo>
                  <a:lnTo>
                    <a:pt x="5888365" y="1327089"/>
                  </a:lnTo>
                  <a:lnTo>
                    <a:pt x="5918845" y="1509969"/>
                  </a:lnTo>
                  <a:lnTo>
                    <a:pt x="5842645" y="1586169"/>
                  </a:lnTo>
                  <a:lnTo>
                    <a:pt x="5583565" y="1593789"/>
                  </a:lnTo>
                  <a:lnTo>
                    <a:pt x="5556953" y="1593735"/>
                  </a:lnTo>
                  <a:cubicBezTo>
                    <a:pt x="5572022" y="1550672"/>
                    <a:pt x="5578894" y="1504446"/>
                    <a:pt x="5578894" y="1456630"/>
                  </a:cubicBezTo>
                  <a:cubicBezTo>
                    <a:pt x="5578894" y="1184235"/>
                    <a:pt x="5355866" y="963416"/>
                    <a:pt x="5080748" y="963416"/>
                  </a:cubicBezTo>
                  <a:cubicBezTo>
                    <a:pt x="4805630" y="963416"/>
                    <a:pt x="4582602" y="1184235"/>
                    <a:pt x="4582602" y="1456630"/>
                  </a:cubicBezTo>
                  <a:cubicBezTo>
                    <a:pt x="4582602" y="1503725"/>
                    <a:pt x="4589269" y="1549279"/>
                    <a:pt x="4603930" y="1591778"/>
                  </a:cubicBezTo>
                  <a:lnTo>
                    <a:pt x="1872625" y="1586169"/>
                  </a:lnTo>
                  <a:lnTo>
                    <a:pt x="1833037" y="1584015"/>
                  </a:lnTo>
                  <a:cubicBezTo>
                    <a:pt x="1846048" y="1543754"/>
                    <a:pt x="1851931" y="1500872"/>
                    <a:pt x="1851931" y="1456630"/>
                  </a:cubicBezTo>
                  <a:cubicBezTo>
                    <a:pt x="1851931" y="1184235"/>
                    <a:pt x="1628903" y="963416"/>
                    <a:pt x="1353785" y="963416"/>
                  </a:cubicBezTo>
                  <a:cubicBezTo>
                    <a:pt x="1078667" y="963416"/>
                    <a:pt x="855639" y="1184235"/>
                    <a:pt x="855639" y="1456630"/>
                  </a:cubicBezTo>
                  <a:cubicBezTo>
                    <a:pt x="855639" y="1483231"/>
                    <a:pt x="857766" y="1509340"/>
                    <a:pt x="863570" y="1534524"/>
                  </a:cubicBezTo>
                  <a:lnTo>
                    <a:pt x="809613" y="1528318"/>
                  </a:lnTo>
                  <a:lnTo>
                    <a:pt x="752485" y="1525209"/>
                  </a:lnTo>
                  <a:lnTo>
                    <a:pt x="752461" y="1521744"/>
                  </a:lnTo>
                  <a:lnTo>
                    <a:pt x="333498" y="1473554"/>
                  </a:lnTo>
                  <a:cubicBezTo>
                    <a:pt x="310538" y="1470913"/>
                    <a:pt x="289209" y="1463716"/>
                    <a:pt x="270349" y="1452901"/>
                  </a:cubicBezTo>
                  <a:lnTo>
                    <a:pt x="236237" y="1439524"/>
                  </a:lnTo>
                  <a:cubicBezTo>
                    <a:pt x="99139" y="1398389"/>
                    <a:pt x="0" y="1270864"/>
                    <a:pt x="0" y="1120183"/>
                  </a:cubicBezTo>
                  <a:cubicBezTo>
                    <a:pt x="0" y="1006616"/>
                    <a:pt x="56316" y="906203"/>
                    <a:pt x="142886" y="845827"/>
                  </a:cubicBezTo>
                  <a:lnTo>
                    <a:pt x="142886" y="628910"/>
                  </a:lnTo>
                  <a:cubicBezTo>
                    <a:pt x="142886" y="588196"/>
                    <a:pt x="157511" y="550898"/>
                    <a:pt x="183452" y="523375"/>
                  </a:cubicBezTo>
                  <a:cubicBezTo>
                    <a:pt x="209577" y="481177"/>
                    <a:pt x="255705" y="453551"/>
                    <a:pt x="309027" y="450735"/>
                  </a:cubicBezTo>
                  <a:lnTo>
                    <a:pt x="767423" y="426526"/>
                  </a:lnTo>
                  <a:lnTo>
                    <a:pt x="1697365" y="54549"/>
                  </a:lnTo>
                  <a:lnTo>
                    <a:pt x="1910725" y="24069"/>
                  </a:lnTo>
                  <a:cubicBezTo>
                    <a:pt x="2059315" y="15179"/>
                    <a:pt x="2360305" y="-5141"/>
                    <a:pt x="2588905" y="1209"/>
                  </a:cubicBezTo>
                  <a:close/>
                </a:path>
              </a:pathLst>
            </a:custGeom>
            <a:grpFill/>
            <a:ln w="9525" cap="flat" cmpd="sng" algn="ctr">
              <a:noFill/>
              <a:prstDash val="solid"/>
            </a:ln>
            <a:effectLst/>
          </p:spPr>
          <p:txBody>
            <a:bodyPr rtlCol="0" anchor="ctr"/>
            <a:lstStyle/>
            <a:p>
              <a:pPr algn="ctr" fontAlgn="auto">
                <a:spcBef>
                  <a:spcPts val="0"/>
                </a:spcBef>
                <a:spcAft>
                  <a:spcPts val="0"/>
                </a:spcAft>
                <a:defRPr/>
              </a:pPr>
              <a:endParaRPr lang="fr-FR" sz="1050" kern="0" dirty="0">
                <a:solidFill>
                  <a:srgbClr val="000000"/>
                </a:solidFill>
                <a:latin typeface="Calibri"/>
              </a:endParaRPr>
            </a:p>
          </p:txBody>
        </p:sp>
        <p:sp>
          <p:nvSpPr>
            <p:cNvPr id="122" name="Freeform 249">
              <a:extLst>
                <a:ext uri="{FF2B5EF4-FFF2-40B4-BE49-F238E27FC236}">
                  <a16:creationId xmlns:a16="http://schemas.microsoft.com/office/drawing/2014/main" id="{07FAC0B1-8B74-4D9C-9F3E-5F5C020F084E}"/>
                </a:ext>
              </a:extLst>
            </p:cNvPr>
            <p:cNvSpPr/>
            <p:nvPr/>
          </p:nvSpPr>
          <p:spPr>
            <a:xfrm rot="21348315">
              <a:off x="1428996" y="996483"/>
              <a:ext cx="229271" cy="67994"/>
            </a:xfrm>
            <a:custGeom>
              <a:avLst/>
              <a:gdLst>
                <a:gd name="connsiteX0" fmla="*/ 33338 w 335756"/>
                <a:gd name="connsiteY0" fmla="*/ 107156 h 138112"/>
                <a:gd name="connsiteX1" fmla="*/ 335756 w 335756"/>
                <a:gd name="connsiteY1" fmla="*/ 138112 h 138112"/>
                <a:gd name="connsiteX2" fmla="*/ 242888 w 335756"/>
                <a:gd name="connsiteY2" fmla="*/ 78581 h 138112"/>
                <a:gd name="connsiteX3" fmla="*/ 0 w 335756"/>
                <a:gd name="connsiteY3" fmla="*/ 0 h 138112"/>
                <a:gd name="connsiteX4" fmla="*/ 33338 w 335756"/>
                <a:gd name="connsiteY4" fmla="*/ 107156 h 13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56" h="138112">
                  <a:moveTo>
                    <a:pt x="33338" y="107156"/>
                  </a:moveTo>
                  <a:lnTo>
                    <a:pt x="335756" y="138112"/>
                  </a:lnTo>
                  <a:lnTo>
                    <a:pt x="242888" y="78581"/>
                  </a:lnTo>
                  <a:lnTo>
                    <a:pt x="0" y="0"/>
                  </a:lnTo>
                  <a:lnTo>
                    <a:pt x="33338" y="107156"/>
                  </a:lnTo>
                  <a:close/>
                </a:path>
              </a:pathLst>
            </a:custGeom>
            <a:grpFill/>
            <a:ln w="9525" cap="flat" cmpd="sng" algn="ctr">
              <a:noFill/>
              <a:prstDash val="solid"/>
            </a:ln>
            <a:effectLst/>
          </p:spPr>
          <p:txBody>
            <a:bodyPr rtlCol="0" anchor="ctr"/>
            <a:lstStyle/>
            <a:p>
              <a:pPr algn="ctr" fontAlgn="auto">
                <a:spcBef>
                  <a:spcPts val="0"/>
                </a:spcBef>
                <a:spcAft>
                  <a:spcPts val="0"/>
                </a:spcAft>
                <a:defRPr/>
              </a:pPr>
              <a:endParaRPr lang="fr-FR" sz="1050" kern="0" dirty="0">
                <a:solidFill>
                  <a:srgbClr val="000000"/>
                </a:solidFill>
                <a:latin typeface="Calibri"/>
              </a:endParaRPr>
            </a:p>
          </p:txBody>
        </p:sp>
      </p:grpSp>
      <p:sp>
        <p:nvSpPr>
          <p:cNvPr id="124" name="Rectangle 123">
            <a:extLst>
              <a:ext uri="{FF2B5EF4-FFF2-40B4-BE49-F238E27FC236}">
                <a16:creationId xmlns:a16="http://schemas.microsoft.com/office/drawing/2014/main" id="{A23F1171-0C65-43A2-9D13-FB8A8F179F15}"/>
              </a:ext>
            </a:extLst>
          </p:cNvPr>
          <p:cNvSpPr/>
          <p:nvPr/>
        </p:nvSpPr>
        <p:spPr>
          <a:xfrm>
            <a:off x="1612213" y="1529525"/>
            <a:ext cx="913674"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25" name="Isosceles Triangle 124">
            <a:extLst>
              <a:ext uri="{FF2B5EF4-FFF2-40B4-BE49-F238E27FC236}">
                <a16:creationId xmlns:a16="http://schemas.microsoft.com/office/drawing/2014/main" id="{75DCDEFA-CC86-46D3-B160-9FA00AE77D2F}"/>
              </a:ext>
            </a:extLst>
          </p:cNvPr>
          <p:cNvSpPr/>
          <p:nvPr/>
        </p:nvSpPr>
        <p:spPr>
          <a:xfrm>
            <a:off x="2473979" y="1529525"/>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26" name="TextBox 125">
            <a:extLst>
              <a:ext uri="{FF2B5EF4-FFF2-40B4-BE49-F238E27FC236}">
                <a16:creationId xmlns:a16="http://schemas.microsoft.com/office/drawing/2014/main" id="{3759978F-4283-4168-A190-AC8AFC9AEA72}"/>
              </a:ext>
            </a:extLst>
          </p:cNvPr>
          <p:cNvSpPr txBox="1"/>
          <p:nvPr/>
        </p:nvSpPr>
        <p:spPr>
          <a:xfrm>
            <a:off x="2661702" y="1499400"/>
            <a:ext cx="1994778" cy="161583"/>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Bus</a:t>
            </a:r>
          </a:p>
        </p:txBody>
      </p:sp>
      <p:grpSp>
        <p:nvGrpSpPr>
          <p:cNvPr id="127" name="Group 126">
            <a:extLst>
              <a:ext uri="{FF2B5EF4-FFF2-40B4-BE49-F238E27FC236}">
                <a16:creationId xmlns:a16="http://schemas.microsoft.com/office/drawing/2014/main" id="{4D6ED8DC-EF9B-4EDC-A417-41C0ED3B8C2D}"/>
              </a:ext>
            </a:extLst>
          </p:cNvPr>
          <p:cNvGrpSpPr/>
          <p:nvPr/>
        </p:nvGrpSpPr>
        <p:grpSpPr>
          <a:xfrm>
            <a:off x="1965751" y="1498616"/>
            <a:ext cx="338038" cy="165395"/>
            <a:chOff x="5424544" y="2529267"/>
            <a:chExt cx="352186" cy="173827"/>
          </a:xfrm>
        </p:grpSpPr>
        <p:sp>
          <p:nvSpPr>
            <p:cNvPr id="128" name="Freeform 62">
              <a:extLst>
                <a:ext uri="{FF2B5EF4-FFF2-40B4-BE49-F238E27FC236}">
                  <a16:creationId xmlns:a16="http://schemas.microsoft.com/office/drawing/2014/main" id="{4750E7F7-3FF3-4DE7-88DC-02237D6C87A3}"/>
                </a:ext>
              </a:extLst>
            </p:cNvPr>
            <p:cNvSpPr>
              <a:spLocks noEditPoints="1"/>
            </p:cNvSpPr>
            <p:nvPr/>
          </p:nvSpPr>
          <p:spPr bwMode="auto">
            <a:xfrm flipH="1">
              <a:off x="5665976" y="2645614"/>
              <a:ext cx="65417" cy="57480"/>
            </a:xfrm>
            <a:custGeom>
              <a:avLst/>
              <a:gdLst>
                <a:gd name="T0" fmla="*/ 381 w 835"/>
                <a:gd name="T1" fmla="*/ 240 h 834"/>
                <a:gd name="T2" fmla="*/ 317 w 835"/>
                <a:gd name="T3" fmla="*/ 267 h 834"/>
                <a:gd name="T4" fmla="*/ 267 w 835"/>
                <a:gd name="T5" fmla="*/ 316 h 834"/>
                <a:gd name="T6" fmla="*/ 240 w 835"/>
                <a:gd name="T7" fmla="*/ 380 h 834"/>
                <a:gd name="T8" fmla="*/ 240 w 835"/>
                <a:gd name="T9" fmla="*/ 453 h 834"/>
                <a:gd name="T10" fmla="*/ 267 w 835"/>
                <a:gd name="T11" fmla="*/ 518 h 834"/>
                <a:gd name="T12" fmla="*/ 317 w 835"/>
                <a:gd name="T13" fmla="*/ 567 h 834"/>
                <a:gd name="T14" fmla="*/ 381 w 835"/>
                <a:gd name="T15" fmla="*/ 594 h 834"/>
                <a:gd name="T16" fmla="*/ 454 w 835"/>
                <a:gd name="T17" fmla="*/ 594 h 834"/>
                <a:gd name="T18" fmla="*/ 518 w 835"/>
                <a:gd name="T19" fmla="*/ 567 h 834"/>
                <a:gd name="T20" fmla="*/ 567 w 835"/>
                <a:gd name="T21" fmla="*/ 518 h 834"/>
                <a:gd name="T22" fmla="*/ 595 w 835"/>
                <a:gd name="T23" fmla="*/ 453 h 834"/>
                <a:gd name="T24" fmla="*/ 595 w 835"/>
                <a:gd name="T25" fmla="*/ 380 h 834"/>
                <a:gd name="T26" fmla="*/ 567 w 835"/>
                <a:gd name="T27" fmla="*/ 316 h 834"/>
                <a:gd name="T28" fmla="*/ 518 w 835"/>
                <a:gd name="T29" fmla="*/ 267 h 834"/>
                <a:gd name="T30" fmla="*/ 454 w 835"/>
                <a:gd name="T31" fmla="*/ 240 h 834"/>
                <a:gd name="T32" fmla="*/ 417 w 835"/>
                <a:gd name="T33" fmla="*/ 0 h 834"/>
                <a:gd name="T34" fmla="*/ 528 w 835"/>
                <a:gd name="T35" fmla="*/ 15 h 834"/>
                <a:gd name="T36" fmla="*/ 627 w 835"/>
                <a:gd name="T37" fmla="*/ 57 h 834"/>
                <a:gd name="T38" fmla="*/ 712 w 835"/>
                <a:gd name="T39" fmla="*/ 122 h 834"/>
                <a:gd name="T40" fmla="*/ 777 w 835"/>
                <a:gd name="T41" fmla="*/ 207 h 834"/>
                <a:gd name="T42" fmla="*/ 820 w 835"/>
                <a:gd name="T43" fmla="*/ 306 h 834"/>
                <a:gd name="T44" fmla="*/ 835 w 835"/>
                <a:gd name="T45" fmla="*/ 417 h 834"/>
                <a:gd name="T46" fmla="*/ 820 w 835"/>
                <a:gd name="T47" fmla="*/ 527 h 834"/>
                <a:gd name="T48" fmla="*/ 777 w 835"/>
                <a:gd name="T49" fmla="*/ 627 h 834"/>
                <a:gd name="T50" fmla="*/ 712 w 835"/>
                <a:gd name="T51" fmla="*/ 711 h 834"/>
                <a:gd name="T52" fmla="*/ 627 w 835"/>
                <a:gd name="T53" fmla="*/ 776 h 834"/>
                <a:gd name="T54" fmla="*/ 528 w 835"/>
                <a:gd name="T55" fmla="*/ 819 h 834"/>
                <a:gd name="T56" fmla="*/ 417 w 835"/>
                <a:gd name="T57" fmla="*/ 834 h 834"/>
                <a:gd name="T58" fmla="*/ 307 w 835"/>
                <a:gd name="T59" fmla="*/ 819 h 834"/>
                <a:gd name="T60" fmla="*/ 207 w 835"/>
                <a:gd name="T61" fmla="*/ 776 h 834"/>
                <a:gd name="T62" fmla="*/ 123 w 835"/>
                <a:gd name="T63" fmla="*/ 711 h 834"/>
                <a:gd name="T64" fmla="*/ 57 w 835"/>
                <a:gd name="T65" fmla="*/ 627 h 834"/>
                <a:gd name="T66" fmla="*/ 15 w 835"/>
                <a:gd name="T67" fmla="*/ 527 h 834"/>
                <a:gd name="T68" fmla="*/ 0 w 835"/>
                <a:gd name="T69" fmla="*/ 417 h 834"/>
                <a:gd name="T70" fmla="*/ 15 w 835"/>
                <a:gd name="T71" fmla="*/ 306 h 834"/>
                <a:gd name="T72" fmla="*/ 57 w 835"/>
                <a:gd name="T73" fmla="*/ 207 h 834"/>
                <a:gd name="T74" fmla="*/ 123 w 835"/>
                <a:gd name="T75" fmla="*/ 122 h 834"/>
                <a:gd name="T76" fmla="*/ 207 w 835"/>
                <a:gd name="T77" fmla="*/ 57 h 834"/>
                <a:gd name="T78" fmla="*/ 307 w 835"/>
                <a:gd name="T79" fmla="*/ 15 h 834"/>
                <a:gd name="T80" fmla="*/ 417 w 835"/>
                <a:gd name="T81"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5" h="834">
                  <a:moveTo>
                    <a:pt x="417" y="235"/>
                  </a:moveTo>
                  <a:lnTo>
                    <a:pt x="381" y="240"/>
                  </a:lnTo>
                  <a:lnTo>
                    <a:pt x="347" y="249"/>
                  </a:lnTo>
                  <a:lnTo>
                    <a:pt x="317" y="267"/>
                  </a:lnTo>
                  <a:lnTo>
                    <a:pt x="289" y="289"/>
                  </a:lnTo>
                  <a:lnTo>
                    <a:pt x="267" y="316"/>
                  </a:lnTo>
                  <a:lnTo>
                    <a:pt x="250" y="346"/>
                  </a:lnTo>
                  <a:lnTo>
                    <a:pt x="240" y="380"/>
                  </a:lnTo>
                  <a:lnTo>
                    <a:pt x="236" y="417"/>
                  </a:lnTo>
                  <a:lnTo>
                    <a:pt x="240" y="453"/>
                  </a:lnTo>
                  <a:lnTo>
                    <a:pt x="250" y="488"/>
                  </a:lnTo>
                  <a:lnTo>
                    <a:pt x="267" y="518"/>
                  </a:lnTo>
                  <a:lnTo>
                    <a:pt x="289" y="545"/>
                  </a:lnTo>
                  <a:lnTo>
                    <a:pt x="317" y="567"/>
                  </a:lnTo>
                  <a:lnTo>
                    <a:pt x="347" y="584"/>
                  </a:lnTo>
                  <a:lnTo>
                    <a:pt x="381" y="594"/>
                  </a:lnTo>
                  <a:lnTo>
                    <a:pt x="417" y="598"/>
                  </a:lnTo>
                  <a:lnTo>
                    <a:pt x="454" y="594"/>
                  </a:lnTo>
                  <a:lnTo>
                    <a:pt x="488" y="584"/>
                  </a:lnTo>
                  <a:lnTo>
                    <a:pt x="518" y="567"/>
                  </a:lnTo>
                  <a:lnTo>
                    <a:pt x="546" y="545"/>
                  </a:lnTo>
                  <a:lnTo>
                    <a:pt x="567" y="518"/>
                  </a:lnTo>
                  <a:lnTo>
                    <a:pt x="585" y="488"/>
                  </a:lnTo>
                  <a:lnTo>
                    <a:pt x="595" y="453"/>
                  </a:lnTo>
                  <a:lnTo>
                    <a:pt x="599" y="417"/>
                  </a:lnTo>
                  <a:lnTo>
                    <a:pt x="595" y="380"/>
                  </a:lnTo>
                  <a:lnTo>
                    <a:pt x="585" y="346"/>
                  </a:lnTo>
                  <a:lnTo>
                    <a:pt x="567" y="316"/>
                  </a:lnTo>
                  <a:lnTo>
                    <a:pt x="546" y="289"/>
                  </a:lnTo>
                  <a:lnTo>
                    <a:pt x="518" y="267"/>
                  </a:lnTo>
                  <a:lnTo>
                    <a:pt x="488" y="249"/>
                  </a:lnTo>
                  <a:lnTo>
                    <a:pt x="454" y="240"/>
                  </a:lnTo>
                  <a:lnTo>
                    <a:pt x="417" y="235"/>
                  </a:lnTo>
                  <a:close/>
                  <a:moveTo>
                    <a:pt x="417" y="0"/>
                  </a:moveTo>
                  <a:lnTo>
                    <a:pt x="473" y="4"/>
                  </a:lnTo>
                  <a:lnTo>
                    <a:pt x="528" y="15"/>
                  </a:lnTo>
                  <a:lnTo>
                    <a:pt x="580" y="32"/>
                  </a:lnTo>
                  <a:lnTo>
                    <a:pt x="627" y="57"/>
                  </a:lnTo>
                  <a:lnTo>
                    <a:pt x="672" y="87"/>
                  </a:lnTo>
                  <a:lnTo>
                    <a:pt x="712" y="122"/>
                  </a:lnTo>
                  <a:lnTo>
                    <a:pt x="747" y="162"/>
                  </a:lnTo>
                  <a:lnTo>
                    <a:pt x="777" y="207"/>
                  </a:lnTo>
                  <a:lnTo>
                    <a:pt x="802" y="255"/>
                  </a:lnTo>
                  <a:lnTo>
                    <a:pt x="820" y="306"/>
                  </a:lnTo>
                  <a:lnTo>
                    <a:pt x="831" y="359"/>
                  </a:lnTo>
                  <a:lnTo>
                    <a:pt x="835" y="417"/>
                  </a:lnTo>
                  <a:lnTo>
                    <a:pt x="831" y="474"/>
                  </a:lnTo>
                  <a:lnTo>
                    <a:pt x="820" y="527"/>
                  </a:lnTo>
                  <a:lnTo>
                    <a:pt x="802" y="579"/>
                  </a:lnTo>
                  <a:lnTo>
                    <a:pt x="777" y="627"/>
                  </a:lnTo>
                  <a:lnTo>
                    <a:pt x="747" y="671"/>
                  </a:lnTo>
                  <a:lnTo>
                    <a:pt x="712" y="711"/>
                  </a:lnTo>
                  <a:lnTo>
                    <a:pt x="672" y="746"/>
                  </a:lnTo>
                  <a:lnTo>
                    <a:pt x="627" y="776"/>
                  </a:lnTo>
                  <a:lnTo>
                    <a:pt x="580" y="801"/>
                  </a:lnTo>
                  <a:lnTo>
                    <a:pt x="528" y="819"/>
                  </a:lnTo>
                  <a:lnTo>
                    <a:pt x="473" y="830"/>
                  </a:lnTo>
                  <a:lnTo>
                    <a:pt x="417" y="834"/>
                  </a:lnTo>
                  <a:lnTo>
                    <a:pt x="360" y="830"/>
                  </a:lnTo>
                  <a:lnTo>
                    <a:pt x="307" y="819"/>
                  </a:lnTo>
                  <a:lnTo>
                    <a:pt x="255" y="801"/>
                  </a:lnTo>
                  <a:lnTo>
                    <a:pt x="207" y="776"/>
                  </a:lnTo>
                  <a:lnTo>
                    <a:pt x="162" y="746"/>
                  </a:lnTo>
                  <a:lnTo>
                    <a:pt x="123" y="711"/>
                  </a:lnTo>
                  <a:lnTo>
                    <a:pt x="87" y="671"/>
                  </a:lnTo>
                  <a:lnTo>
                    <a:pt x="57" y="627"/>
                  </a:lnTo>
                  <a:lnTo>
                    <a:pt x="33" y="579"/>
                  </a:lnTo>
                  <a:lnTo>
                    <a:pt x="15" y="527"/>
                  </a:lnTo>
                  <a:lnTo>
                    <a:pt x="4" y="474"/>
                  </a:lnTo>
                  <a:lnTo>
                    <a:pt x="0" y="417"/>
                  </a:lnTo>
                  <a:lnTo>
                    <a:pt x="4" y="359"/>
                  </a:lnTo>
                  <a:lnTo>
                    <a:pt x="15" y="306"/>
                  </a:lnTo>
                  <a:lnTo>
                    <a:pt x="33" y="255"/>
                  </a:lnTo>
                  <a:lnTo>
                    <a:pt x="57" y="207"/>
                  </a:lnTo>
                  <a:lnTo>
                    <a:pt x="87" y="162"/>
                  </a:lnTo>
                  <a:lnTo>
                    <a:pt x="123" y="122"/>
                  </a:lnTo>
                  <a:lnTo>
                    <a:pt x="162" y="87"/>
                  </a:lnTo>
                  <a:lnTo>
                    <a:pt x="207" y="57"/>
                  </a:lnTo>
                  <a:lnTo>
                    <a:pt x="255" y="32"/>
                  </a:lnTo>
                  <a:lnTo>
                    <a:pt x="307" y="15"/>
                  </a:lnTo>
                  <a:lnTo>
                    <a:pt x="360" y="4"/>
                  </a:lnTo>
                  <a:lnTo>
                    <a:pt x="417"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29" name="Freeform 63">
              <a:extLst>
                <a:ext uri="{FF2B5EF4-FFF2-40B4-BE49-F238E27FC236}">
                  <a16:creationId xmlns:a16="http://schemas.microsoft.com/office/drawing/2014/main" id="{B4B19BD2-04C4-48BD-8DDD-981F8603264D}"/>
                </a:ext>
              </a:extLst>
            </p:cNvPr>
            <p:cNvSpPr>
              <a:spLocks noEditPoints="1"/>
            </p:cNvSpPr>
            <p:nvPr/>
          </p:nvSpPr>
          <p:spPr bwMode="auto">
            <a:xfrm flipH="1">
              <a:off x="5473803" y="2645612"/>
              <a:ext cx="65417" cy="57480"/>
            </a:xfrm>
            <a:custGeom>
              <a:avLst/>
              <a:gdLst>
                <a:gd name="T0" fmla="*/ 381 w 835"/>
                <a:gd name="T1" fmla="*/ 240 h 834"/>
                <a:gd name="T2" fmla="*/ 317 w 835"/>
                <a:gd name="T3" fmla="*/ 267 h 834"/>
                <a:gd name="T4" fmla="*/ 268 w 835"/>
                <a:gd name="T5" fmla="*/ 316 h 834"/>
                <a:gd name="T6" fmla="*/ 240 w 835"/>
                <a:gd name="T7" fmla="*/ 380 h 834"/>
                <a:gd name="T8" fmla="*/ 240 w 835"/>
                <a:gd name="T9" fmla="*/ 453 h 834"/>
                <a:gd name="T10" fmla="*/ 268 w 835"/>
                <a:gd name="T11" fmla="*/ 518 h 834"/>
                <a:gd name="T12" fmla="*/ 317 w 835"/>
                <a:gd name="T13" fmla="*/ 567 h 834"/>
                <a:gd name="T14" fmla="*/ 381 w 835"/>
                <a:gd name="T15" fmla="*/ 594 h 834"/>
                <a:gd name="T16" fmla="*/ 454 w 835"/>
                <a:gd name="T17" fmla="*/ 594 h 834"/>
                <a:gd name="T18" fmla="*/ 518 w 835"/>
                <a:gd name="T19" fmla="*/ 567 h 834"/>
                <a:gd name="T20" fmla="*/ 568 w 835"/>
                <a:gd name="T21" fmla="*/ 518 h 834"/>
                <a:gd name="T22" fmla="*/ 595 w 835"/>
                <a:gd name="T23" fmla="*/ 453 h 834"/>
                <a:gd name="T24" fmla="*/ 595 w 835"/>
                <a:gd name="T25" fmla="*/ 380 h 834"/>
                <a:gd name="T26" fmla="*/ 568 w 835"/>
                <a:gd name="T27" fmla="*/ 316 h 834"/>
                <a:gd name="T28" fmla="*/ 518 w 835"/>
                <a:gd name="T29" fmla="*/ 267 h 834"/>
                <a:gd name="T30" fmla="*/ 454 w 835"/>
                <a:gd name="T31" fmla="*/ 240 h 834"/>
                <a:gd name="T32" fmla="*/ 418 w 835"/>
                <a:gd name="T33" fmla="*/ 0 h 834"/>
                <a:gd name="T34" fmla="*/ 528 w 835"/>
                <a:gd name="T35" fmla="*/ 15 h 834"/>
                <a:gd name="T36" fmla="*/ 628 w 835"/>
                <a:gd name="T37" fmla="*/ 57 h 834"/>
                <a:gd name="T38" fmla="*/ 712 w 835"/>
                <a:gd name="T39" fmla="*/ 122 h 834"/>
                <a:gd name="T40" fmla="*/ 778 w 835"/>
                <a:gd name="T41" fmla="*/ 207 h 834"/>
                <a:gd name="T42" fmla="*/ 820 w 835"/>
                <a:gd name="T43" fmla="*/ 306 h 834"/>
                <a:gd name="T44" fmla="*/ 835 w 835"/>
                <a:gd name="T45" fmla="*/ 417 h 834"/>
                <a:gd name="T46" fmla="*/ 820 w 835"/>
                <a:gd name="T47" fmla="*/ 527 h 834"/>
                <a:gd name="T48" fmla="*/ 778 w 835"/>
                <a:gd name="T49" fmla="*/ 627 h 834"/>
                <a:gd name="T50" fmla="*/ 712 w 835"/>
                <a:gd name="T51" fmla="*/ 711 h 834"/>
                <a:gd name="T52" fmla="*/ 628 w 835"/>
                <a:gd name="T53" fmla="*/ 776 h 834"/>
                <a:gd name="T54" fmla="*/ 528 w 835"/>
                <a:gd name="T55" fmla="*/ 819 h 834"/>
                <a:gd name="T56" fmla="*/ 418 w 835"/>
                <a:gd name="T57" fmla="*/ 834 h 834"/>
                <a:gd name="T58" fmla="*/ 307 w 835"/>
                <a:gd name="T59" fmla="*/ 819 h 834"/>
                <a:gd name="T60" fmla="*/ 206 w 835"/>
                <a:gd name="T61" fmla="*/ 776 h 834"/>
                <a:gd name="T62" fmla="*/ 123 w 835"/>
                <a:gd name="T63" fmla="*/ 711 h 834"/>
                <a:gd name="T64" fmla="*/ 58 w 835"/>
                <a:gd name="T65" fmla="*/ 627 h 834"/>
                <a:gd name="T66" fmla="*/ 15 w 835"/>
                <a:gd name="T67" fmla="*/ 527 h 834"/>
                <a:gd name="T68" fmla="*/ 0 w 835"/>
                <a:gd name="T69" fmla="*/ 417 h 834"/>
                <a:gd name="T70" fmla="*/ 15 w 835"/>
                <a:gd name="T71" fmla="*/ 306 h 834"/>
                <a:gd name="T72" fmla="*/ 58 w 835"/>
                <a:gd name="T73" fmla="*/ 207 h 834"/>
                <a:gd name="T74" fmla="*/ 123 w 835"/>
                <a:gd name="T75" fmla="*/ 122 h 834"/>
                <a:gd name="T76" fmla="*/ 206 w 835"/>
                <a:gd name="T77" fmla="*/ 57 h 834"/>
                <a:gd name="T78" fmla="*/ 307 w 835"/>
                <a:gd name="T79" fmla="*/ 15 h 834"/>
                <a:gd name="T80" fmla="*/ 418 w 835"/>
                <a:gd name="T81"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5" h="834">
                  <a:moveTo>
                    <a:pt x="418" y="235"/>
                  </a:moveTo>
                  <a:lnTo>
                    <a:pt x="381" y="240"/>
                  </a:lnTo>
                  <a:lnTo>
                    <a:pt x="347" y="249"/>
                  </a:lnTo>
                  <a:lnTo>
                    <a:pt x="317" y="267"/>
                  </a:lnTo>
                  <a:lnTo>
                    <a:pt x="289" y="289"/>
                  </a:lnTo>
                  <a:lnTo>
                    <a:pt x="268" y="316"/>
                  </a:lnTo>
                  <a:lnTo>
                    <a:pt x="250" y="346"/>
                  </a:lnTo>
                  <a:lnTo>
                    <a:pt x="240" y="380"/>
                  </a:lnTo>
                  <a:lnTo>
                    <a:pt x="236" y="417"/>
                  </a:lnTo>
                  <a:lnTo>
                    <a:pt x="240" y="453"/>
                  </a:lnTo>
                  <a:lnTo>
                    <a:pt x="250" y="488"/>
                  </a:lnTo>
                  <a:lnTo>
                    <a:pt x="268" y="518"/>
                  </a:lnTo>
                  <a:lnTo>
                    <a:pt x="289" y="545"/>
                  </a:lnTo>
                  <a:lnTo>
                    <a:pt x="317" y="567"/>
                  </a:lnTo>
                  <a:lnTo>
                    <a:pt x="347" y="584"/>
                  </a:lnTo>
                  <a:lnTo>
                    <a:pt x="381" y="594"/>
                  </a:lnTo>
                  <a:lnTo>
                    <a:pt x="418" y="598"/>
                  </a:lnTo>
                  <a:lnTo>
                    <a:pt x="454" y="594"/>
                  </a:lnTo>
                  <a:lnTo>
                    <a:pt x="488" y="584"/>
                  </a:lnTo>
                  <a:lnTo>
                    <a:pt x="518" y="567"/>
                  </a:lnTo>
                  <a:lnTo>
                    <a:pt x="546" y="545"/>
                  </a:lnTo>
                  <a:lnTo>
                    <a:pt x="568" y="518"/>
                  </a:lnTo>
                  <a:lnTo>
                    <a:pt x="584" y="488"/>
                  </a:lnTo>
                  <a:lnTo>
                    <a:pt x="595" y="453"/>
                  </a:lnTo>
                  <a:lnTo>
                    <a:pt x="599" y="417"/>
                  </a:lnTo>
                  <a:lnTo>
                    <a:pt x="595" y="380"/>
                  </a:lnTo>
                  <a:lnTo>
                    <a:pt x="584" y="346"/>
                  </a:lnTo>
                  <a:lnTo>
                    <a:pt x="568" y="316"/>
                  </a:lnTo>
                  <a:lnTo>
                    <a:pt x="546" y="289"/>
                  </a:lnTo>
                  <a:lnTo>
                    <a:pt x="518" y="267"/>
                  </a:lnTo>
                  <a:lnTo>
                    <a:pt x="488" y="249"/>
                  </a:lnTo>
                  <a:lnTo>
                    <a:pt x="454" y="240"/>
                  </a:lnTo>
                  <a:lnTo>
                    <a:pt x="418" y="235"/>
                  </a:lnTo>
                  <a:close/>
                  <a:moveTo>
                    <a:pt x="418" y="0"/>
                  </a:moveTo>
                  <a:lnTo>
                    <a:pt x="473" y="4"/>
                  </a:lnTo>
                  <a:lnTo>
                    <a:pt x="528" y="15"/>
                  </a:lnTo>
                  <a:lnTo>
                    <a:pt x="580" y="32"/>
                  </a:lnTo>
                  <a:lnTo>
                    <a:pt x="628" y="57"/>
                  </a:lnTo>
                  <a:lnTo>
                    <a:pt x="673" y="87"/>
                  </a:lnTo>
                  <a:lnTo>
                    <a:pt x="712" y="122"/>
                  </a:lnTo>
                  <a:lnTo>
                    <a:pt x="748" y="162"/>
                  </a:lnTo>
                  <a:lnTo>
                    <a:pt x="778" y="207"/>
                  </a:lnTo>
                  <a:lnTo>
                    <a:pt x="802" y="255"/>
                  </a:lnTo>
                  <a:lnTo>
                    <a:pt x="820" y="306"/>
                  </a:lnTo>
                  <a:lnTo>
                    <a:pt x="831" y="359"/>
                  </a:lnTo>
                  <a:lnTo>
                    <a:pt x="835" y="417"/>
                  </a:lnTo>
                  <a:lnTo>
                    <a:pt x="831" y="474"/>
                  </a:lnTo>
                  <a:lnTo>
                    <a:pt x="820" y="527"/>
                  </a:lnTo>
                  <a:lnTo>
                    <a:pt x="802" y="579"/>
                  </a:lnTo>
                  <a:lnTo>
                    <a:pt x="778" y="627"/>
                  </a:lnTo>
                  <a:lnTo>
                    <a:pt x="748" y="671"/>
                  </a:lnTo>
                  <a:lnTo>
                    <a:pt x="712" y="711"/>
                  </a:lnTo>
                  <a:lnTo>
                    <a:pt x="673" y="746"/>
                  </a:lnTo>
                  <a:lnTo>
                    <a:pt x="628" y="776"/>
                  </a:lnTo>
                  <a:lnTo>
                    <a:pt x="580" y="801"/>
                  </a:lnTo>
                  <a:lnTo>
                    <a:pt x="528" y="819"/>
                  </a:lnTo>
                  <a:lnTo>
                    <a:pt x="473" y="830"/>
                  </a:lnTo>
                  <a:lnTo>
                    <a:pt x="418" y="834"/>
                  </a:lnTo>
                  <a:lnTo>
                    <a:pt x="360" y="830"/>
                  </a:lnTo>
                  <a:lnTo>
                    <a:pt x="307" y="819"/>
                  </a:lnTo>
                  <a:lnTo>
                    <a:pt x="255" y="801"/>
                  </a:lnTo>
                  <a:lnTo>
                    <a:pt x="206" y="776"/>
                  </a:lnTo>
                  <a:lnTo>
                    <a:pt x="163" y="746"/>
                  </a:lnTo>
                  <a:lnTo>
                    <a:pt x="123" y="711"/>
                  </a:lnTo>
                  <a:lnTo>
                    <a:pt x="88" y="671"/>
                  </a:lnTo>
                  <a:lnTo>
                    <a:pt x="58" y="627"/>
                  </a:lnTo>
                  <a:lnTo>
                    <a:pt x="33" y="579"/>
                  </a:lnTo>
                  <a:lnTo>
                    <a:pt x="15" y="527"/>
                  </a:lnTo>
                  <a:lnTo>
                    <a:pt x="4" y="474"/>
                  </a:lnTo>
                  <a:lnTo>
                    <a:pt x="0" y="417"/>
                  </a:lnTo>
                  <a:lnTo>
                    <a:pt x="4" y="359"/>
                  </a:lnTo>
                  <a:lnTo>
                    <a:pt x="15" y="306"/>
                  </a:lnTo>
                  <a:lnTo>
                    <a:pt x="33" y="255"/>
                  </a:lnTo>
                  <a:lnTo>
                    <a:pt x="58" y="207"/>
                  </a:lnTo>
                  <a:lnTo>
                    <a:pt x="88" y="162"/>
                  </a:lnTo>
                  <a:lnTo>
                    <a:pt x="123" y="122"/>
                  </a:lnTo>
                  <a:lnTo>
                    <a:pt x="163" y="87"/>
                  </a:lnTo>
                  <a:lnTo>
                    <a:pt x="206" y="57"/>
                  </a:lnTo>
                  <a:lnTo>
                    <a:pt x="255" y="32"/>
                  </a:lnTo>
                  <a:lnTo>
                    <a:pt x="307" y="15"/>
                  </a:lnTo>
                  <a:lnTo>
                    <a:pt x="360" y="4"/>
                  </a:lnTo>
                  <a:lnTo>
                    <a:pt x="418"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30" name="Freeform 64">
              <a:extLst>
                <a:ext uri="{FF2B5EF4-FFF2-40B4-BE49-F238E27FC236}">
                  <a16:creationId xmlns:a16="http://schemas.microsoft.com/office/drawing/2014/main" id="{95670832-46FB-4953-825C-A3B79776461A}"/>
                </a:ext>
              </a:extLst>
            </p:cNvPr>
            <p:cNvSpPr>
              <a:spLocks noEditPoints="1"/>
            </p:cNvSpPr>
            <p:nvPr/>
          </p:nvSpPr>
          <p:spPr bwMode="auto">
            <a:xfrm flipH="1">
              <a:off x="5424544" y="2529267"/>
              <a:ext cx="352186" cy="145008"/>
            </a:xfrm>
            <a:custGeom>
              <a:avLst/>
              <a:gdLst>
                <a:gd name="T0" fmla="*/ 4150 w 4490"/>
                <a:gd name="T1" fmla="*/ 1052 h 2106"/>
                <a:gd name="T2" fmla="*/ 4255 w 4490"/>
                <a:gd name="T3" fmla="*/ 1020 h 2106"/>
                <a:gd name="T4" fmla="*/ 4323 w 4490"/>
                <a:gd name="T5" fmla="*/ 938 h 2106"/>
                <a:gd name="T6" fmla="*/ 4336 w 4490"/>
                <a:gd name="T7" fmla="*/ 337 h 2106"/>
                <a:gd name="T8" fmla="*/ 4305 w 4490"/>
                <a:gd name="T9" fmla="*/ 232 h 2106"/>
                <a:gd name="T10" fmla="*/ 4223 w 4490"/>
                <a:gd name="T11" fmla="*/ 165 h 2106"/>
                <a:gd name="T12" fmla="*/ 3404 w 4490"/>
                <a:gd name="T13" fmla="*/ 150 h 2106"/>
                <a:gd name="T14" fmla="*/ 3255 w 4490"/>
                <a:gd name="T15" fmla="*/ 1052 h 2106"/>
                <a:gd name="T16" fmla="*/ 1185 w 4490"/>
                <a:gd name="T17" fmla="*/ 150 h 2106"/>
                <a:gd name="T18" fmla="*/ 2145 w 4490"/>
                <a:gd name="T19" fmla="*/ 150 h 2106"/>
                <a:gd name="T20" fmla="*/ 503 w 4490"/>
                <a:gd name="T21" fmla="*/ 154 h 2106"/>
                <a:gd name="T22" fmla="*/ 400 w 4490"/>
                <a:gd name="T23" fmla="*/ 203 h 2106"/>
                <a:gd name="T24" fmla="*/ 331 w 4490"/>
                <a:gd name="T25" fmla="*/ 298 h 2106"/>
                <a:gd name="T26" fmla="*/ 184 w 4490"/>
                <a:gd name="T27" fmla="*/ 904 h 2106"/>
                <a:gd name="T28" fmla="*/ 215 w 4490"/>
                <a:gd name="T29" fmla="*/ 995 h 2106"/>
                <a:gd name="T30" fmla="*/ 295 w 4490"/>
                <a:gd name="T31" fmla="*/ 1046 h 2106"/>
                <a:gd name="T32" fmla="*/ 434 w 4490"/>
                <a:gd name="T33" fmla="*/ 746 h 2106"/>
                <a:gd name="T34" fmla="*/ 488 w 4490"/>
                <a:gd name="T35" fmla="*/ 731 h 2106"/>
                <a:gd name="T36" fmla="*/ 539 w 4490"/>
                <a:gd name="T37" fmla="*/ 761 h 2106"/>
                <a:gd name="T38" fmla="*/ 552 w 4490"/>
                <a:gd name="T39" fmla="*/ 815 h 2106"/>
                <a:gd name="T40" fmla="*/ 1036 w 4490"/>
                <a:gd name="T41" fmla="*/ 1052 h 2106"/>
                <a:gd name="T42" fmla="*/ 499 w 4490"/>
                <a:gd name="T43" fmla="*/ 0 h 2106"/>
                <a:gd name="T44" fmla="*/ 4327 w 4490"/>
                <a:gd name="T45" fmla="*/ 17 h 2106"/>
                <a:gd name="T46" fmla="*/ 4430 w 4490"/>
                <a:gd name="T47" fmla="*/ 90 h 2106"/>
                <a:gd name="T48" fmla="*/ 4486 w 4490"/>
                <a:gd name="T49" fmla="*/ 205 h 2106"/>
                <a:gd name="T50" fmla="*/ 4486 w 4490"/>
                <a:gd name="T51" fmla="*/ 1901 h 2106"/>
                <a:gd name="T52" fmla="*/ 4430 w 4490"/>
                <a:gd name="T53" fmla="*/ 2017 h 2106"/>
                <a:gd name="T54" fmla="*/ 4327 w 4490"/>
                <a:gd name="T55" fmla="*/ 2091 h 2106"/>
                <a:gd name="T56" fmla="*/ 3937 w 4490"/>
                <a:gd name="T57" fmla="*/ 2106 h 2106"/>
                <a:gd name="T58" fmla="*/ 3903 w 4490"/>
                <a:gd name="T59" fmla="*/ 1929 h 2106"/>
                <a:gd name="T60" fmla="*/ 3811 w 4490"/>
                <a:gd name="T61" fmla="*/ 1780 h 2106"/>
                <a:gd name="T62" fmla="*/ 3675 w 4490"/>
                <a:gd name="T63" fmla="*/ 1672 h 2106"/>
                <a:gd name="T64" fmla="*/ 3506 w 4490"/>
                <a:gd name="T65" fmla="*/ 1618 h 2106"/>
                <a:gd name="T66" fmla="*/ 3323 w 4490"/>
                <a:gd name="T67" fmla="*/ 1629 h 2106"/>
                <a:gd name="T68" fmla="*/ 3164 w 4490"/>
                <a:gd name="T69" fmla="*/ 1702 h 2106"/>
                <a:gd name="T70" fmla="*/ 3041 w 4490"/>
                <a:gd name="T71" fmla="*/ 1825 h 2106"/>
                <a:gd name="T72" fmla="*/ 2967 w 4490"/>
                <a:gd name="T73" fmla="*/ 1984 h 2106"/>
                <a:gd name="T74" fmla="*/ 1488 w 4490"/>
                <a:gd name="T75" fmla="*/ 2106 h 2106"/>
                <a:gd name="T76" fmla="*/ 1454 w 4490"/>
                <a:gd name="T77" fmla="*/ 1929 h 2106"/>
                <a:gd name="T78" fmla="*/ 1364 w 4490"/>
                <a:gd name="T79" fmla="*/ 1780 h 2106"/>
                <a:gd name="T80" fmla="*/ 1226 w 4490"/>
                <a:gd name="T81" fmla="*/ 1672 h 2106"/>
                <a:gd name="T82" fmla="*/ 1057 w 4490"/>
                <a:gd name="T83" fmla="*/ 1618 h 2106"/>
                <a:gd name="T84" fmla="*/ 874 w 4490"/>
                <a:gd name="T85" fmla="*/ 1629 h 2106"/>
                <a:gd name="T86" fmla="*/ 715 w 4490"/>
                <a:gd name="T87" fmla="*/ 1702 h 2106"/>
                <a:gd name="T88" fmla="*/ 592 w 4490"/>
                <a:gd name="T89" fmla="*/ 1825 h 2106"/>
                <a:gd name="T90" fmla="*/ 518 w 4490"/>
                <a:gd name="T91" fmla="*/ 1984 h 2106"/>
                <a:gd name="T92" fmla="*/ 250 w 4490"/>
                <a:gd name="T93" fmla="*/ 2106 h 2106"/>
                <a:gd name="T94" fmla="*/ 124 w 4490"/>
                <a:gd name="T95" fmla="*/ 2072 h 2106"/>
                <a:gd name="T96" fmla="*/ 34 w 4490"/>
                <a:gd name="T97" fmla="*/ 1982 h 2106"/>
                <a:gd name="T98" fmla="*/ 0 w 4490"/>
                <a:gd name="T99" fmla="*/ 1856 h 2106"/>
                <a:gd name="T100" fmla="*/ 4 w 4490"/>
                <a:gd name="T101" fmla="*/ 1168 h 2106"/>
                <a:gd name="T102" fmla="*/ 22 w 4490"/>
                <a:gd name="T103" fmla="*/ 969 h 2106"/>
                <a:gd name="T104" fmla="*/ 50 w 4490"/>
                <a:gd name="T105" fmla="*/ 791 h 2106"/>
                <a:gd name="T106" fmla="*/ 232 w 4490"/>
                <a:gd name="T107" fmla="*/ 160 h 2106"/>
                <a:gd name="T108" fmla="*/ 326 w 4490"/>
                <a:gd name="T109" fmla="*/ 59 h 2106"/>
                <a:gd name="T110" fmla="*/ 453 w 4490"/>
                <a:gd name="T111" fmla="*/ 5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90" h="2106">
                  <a:moveTo>
                    <a:pt x="3404" y="150"/>
                  </a:moveTo>
                  <a:lnTo>
                    <a:pt x="3404" y="1052"/>
                  </a:lnTo>
                  <a:lnTo>
                    <a:pt x="4150" y="1052"/>
                  </a:lnTo>
                  <a:lnTo>
                    <a:pt x="4188" y="1048"/>
                  </a:lnTo>
                  <a:lnTo>
                    <a:pt x="4223" y="1037"/>
                  </a:lnTo>
                  <a:lnTo>
                    <a:pt x="4255" y="1020"/>
                  </a:lnTo>
                  <a:lnTo>
                    <a:pt x="4282" y="997"/>
                  </a:lnTo>
                  <a:lnTo>
                    <a:pt x="4305" y="969"/>
                  </a:lnTo>
                  <a:lnTo>
                    <a:pt x="4323" y="938"/>
                  </a:lnTo>
                  <a:lnTo>
                    <a:pt x="4334" y="903"/>
                  </a:lnTo>
                  <a:lnTo>
                    <a:pt x="4336" y="866"/>
                  </a:lnTo>
                  <a:lnTo>
                    <a:pt x="4336" y="337"/>
                  </a:lnTo>
                  <a:lnTo>
                    <a:pt x="4334" y="299"/>
                  </a:lnTo>
                  <a:lnTo>
                    <a:pt x="4323" y="265"/>
                  </a:lnTo>
                  <a:lnTo>
                    <a:pt x="4305" y="232"/>
                  </a:lnTo>
                  <a:lnTo>
                    <a:pt x="4282" y="205"/>
                  </a:lnTo>
                  <a:lnTo>
                    <a:pt x="4255" y="182"/>
                  </a:lnTo>
                  <a:lnTo>
                    <a:pt x="4223" y="165"/>
                  </a:lnTo>
                  <a:lnTo>
                    <a:pt x="4188" y="154"/>
                  </a:lnTo>
                  <a:lnTo>
                    <a:pt x="4150" y="150"/>
                  </a:lnTo>
                  <a:lnTo>
                    <a:pt x="3404" y="150"/>
                  </a:lnTo>
                  <a:close/>
                  <a:moveTo>
                    <a:pt x="2295" y="150"/>
                  </a:moveTo>
                  <a:lnTo>
                    <a:pt x="2295" y="1052"/>
                  </a:lnTo>
                  <a:lnTo>
                    <a:pt x="3255" y="1052"/>
                  </a:lnTo>
                  <a:lnTo>
                    <a:pt x="3255" y="150"/>
                  </a:lnTo>
                  <a:lnTo>
                    <a:pt x="2295" y="150"/>
                  </a:lnTo>
                  <a:close/>
                  <a:moveTo>
                    <a:pt x="1185" y="150"/>
                  </a:moveTo>
                  <a:lnTo>
                    <a:pt x="1185" y="1052"/>
                  </a:lnTo>
                  <a:lnTo>
                    <a:pt x="2145" y="1052"/>
                  </a:lnTo>
                  <a:lnTo>
                    <a:pt x="2145" y="150"/>
                  </a:lnTo>
                  <a:lnTo>
                    <a:pt x="1185" y="150"/>
                  </a:lnTo>
                  <a:close/>
                  <a:moveTo>
                    <a:pt x="543" y="150"/>
                  </a:moveTo>
                  <a:lnTo>
                    <a:pt x="503" y="154"/>
                  </a:lnTo>
                  <a:lnTo>
                    <a:pt x="466" y="165"/>
                  </a:lnTo>
                  <a:lnTo>
                    <a:pt x="432" y="182"/>
                  </a:lnTo>
                  <a:lnTo>
                    <a:pt x="400" y="203"/>
                  </a:lnTo>
                  <a:lnTo>
                    <a:pt x="372" y="231"/>
                  </a:lnTo>
                  <a:lnTo>
                    <a:pt x="349" y="262"/>
                  </a:lnTo>
                  <a:lnTo>
                    <a:pt x="331" y="298"/>
                  </a:lnTo>
                  <a:lnTo>
                    <a:pt x="320" y="334"/>
                  </a:lnTo>
                  <a:lnTo>
                    <a:pt x="187" y="868"/>
                  </a:lnTo>
                  <a:lnTo>
                    <a:pt x="184" y="904"/>
                  </a:lnTo>
                  <a:lnTo>
                    <a:pt x="188" y="938"/>
                  </a:lnTo>
                  <a:lnTo>
                    <a:pt x="199" y="968"/>
                  </a:lnTo>
                  <a:lnTo>
                    <a:pt x="215" y="995"/>
                  </a:lnTo>
                  <a:lnTo>
                    <a:pt x="237" y="1017"/>
                  </a:lnTo>
                  <a:lnTo>
                    <a:pt x="265" y="1035"/>
                  </a:lnTo>
                  <a:lnTo>
                    <a:pt x="295" y="1046"/>
                  </a:lnTo>
                  <a:lnTo>
                    <a:pt x="409" y="776"/>
                  </a:lnTo>
                  <a:lnTo>
                    <a:pt x="420" y="758"/>
                  </a:lnTo>
                  <a:lnTo>
                    <a:pt x="434" y="746"/>
                  </a:lnTo>
                  <a:lnTo>
                    <a:pt x="450" y="736"/>
                  </a:lnTo>
                  <a:lnTo>
                    <a:pt x="469" y="731"/>
                  </a:lnTo>
                  <a:lnTo>
                    <a:pt x="488" y="731"/>
                  </a:lnTo>
                  <a:lnTo>
                    <a:pt x="507" y="736"/>
                  </a:lnTo>
                  <a:lnTo>
                    <a:pt x="525" y="746"/>
                  </a:lnTo>
                  <a:lnTo>
                    <a:pt x="539" y="761"/>
                  </a:lnTo>
                  <a:lnTo>
                    <a:pt x="547" y="777"/>
                  </a:lnTo>
                  <a:lnTo>
                    <a:pt x="552" y="795"/>
                  </a:lnTo>
                  <a:lnTo>
                    <a:pt x="552" y="815"/>
                  </a:lnTo>
                  <a:lnTo>
                    <a:pt x="547" y="834"/>
                  </a:lnTo>
                  <a:lnTo>
                    <a:pt x="455" y="1052"/>
                  </a:lnTo>
                  <a:lnTo>
                    <a:pt x="1036" y="1052"/>
                  </a:lnTo>
                  <a:lnTo>
                    <a:pt x="1036" y="150"/>
                  </a:lnTo>
                  <a:lnTo>
                    <a:pt x="543" y="150"/>
                  </a:lnTo>
                  <a:close/>
                  <a:moveTo>
                    <a:pt x="499" y="0"/>
                  </a:moveTo>
                  <a:lnTo>
                    <a:pt x="4241" y="0"/>
                  </a:lnTo>
                  <a:lnTo>
                    <a:pt x="4285" y="5"/>
                  </a:lnTo>
                  <a:lnTo>
                    <a:pt x="4327" y="17"/>
                  </a:lnTo>
                  <a:lnTo>
                    <a:pt x="4366" y="35"/>
                  </a:lnTo>
                  <a:lnTo>
                    <a:pt x="4400" y="59"/>
                  </a:lnTo>
                  <a:lnTo>
                    <a:pt x="4430" y="90"/>
                  </a:lnTo>
                  <a:lnTo>
                    <a:pt x="4455" y="124"/>
                  </a:lnTo>
                  <a:lnTo>
                    <a:pt x="4474" y="164"/>
                  </a:lnTo>
                  <a:lnTo>
                    <a:pt x="4486" y="205"/>
                  </a:lnTo>
                  <a:lnTo>
                    <a:pt x="4490" y="250"/>
                  </a:lnTo>
                  <a:lnTo>
                    <a:pt x="4490" y="1856"/>
                  </a:lnTo>
                  <a:lnTo>
                    <a:pt x="4486" y="1901"/>
                  </a:lnTo>
                  <a:lnTo>
                    <a:pt x="4474" y="1944"/>
                  </a:lnTo>
                  <a:lnTo>
                    <a:pt x="4455" y="1982"/>
                  </a:lnTo>
                  <a:lnTo>
                    <a:pt x="4430" y="2017"/>
                  </a:lnTo>
                  <a:lnTo>
                    <a:pt x="4400" y="2047"/>
                  </a:lnTo>
                  <a:lnTo>
                    <a:pt x="4366" y="2072"/>
                  </a:lnTo>
                  <a:lnTo>
                    <a:pt x="4327" y="2091"/>
                  </a:lnTo>
                  <a:lnTo>
                    <a:pt x="4285" y="2102"/>
                  </a:lnTo>
                  <a:lnTo>
                    <a:pt x="4241" y="2106"/>
                  </a:lnTo>
                  <a:lnTo>
                    <a:pt x="3937" y="2106"/>
                  </a:lnTo>
                  <a:lnTo>
                    <a:pt x="3933" y="2044"/>
                  </a:lnTo>
                  <a:lnTo>
                    <a:pt x="3922" y="1984"/>
                  </a:lnTo>
                  <a:lnTo>
                    <a:pt x="3903" y="1929"/>
                  </a:lnTo>
                  <a:lnTo>
                    <a:pt x="3878" y="1875"/>
                  </a:lnTo>
                  <a:lnTo>
                    <a:pt x="3848" y="1825"/>
                  </a:lnTo>
                  <a:lnTo>
                    <a:pt x="3811" y="1780"/>
                  </a:lnTo>
                  <a:lnTo>
                    <a:pt x="3770" y="1738"/>
                  </a:lnTo>
                  <a:lnTo>
                    <a:pt x="3725" y="1702"/>
                  </a:lnTo>
                  <a:lnTo>
                    <a:pt x="3675" y="1672"/>
                  </a:lnTo>
                  <a:lnTo>
                    <a:pt x="3622" y="1648"/>
                  </a:lnTo>
                  <a:lnTo>
                    <a:pt x="3566" y="1629"/>
                  </a:lnTo>
                  <a:lnTo>
                    <a:pt x="3506" y="1618"/>
                  </a:lnTo>
                  <a:lnTo>
                    <a:pt x="3445" y="1614"/>
                  </a:lnTo>
                  <a:lnTo>
                    <a:pt x="3383" y="1618"/>
                  </a:lnTo>
                  <a:lnTo>
                    <a:pt x="3323" y="1629"/>
                  </a:lnTo>
                  <a:lnTo>
                    <a:pt x="3267" y="1648"/>
                  </a:lnTo>
                  <a:lnTo>
                    <a:pt x="3213" y="1672"/>
                  </a:lnTo>
                  <a:lnTo>
                    <a:pt x="3164" y="1702"/>
                  </a:lnTo>
                  <a:lnTo>
                    <a:pt x="3117" y="1738"/>
                  </a:lnTo>
                  <a:lnTo>
                    <a:pt x="3076" y="1780"/>
                  </a:lnTo>
                  <a:lnTo>
                    <a:pt x="3041" y="1825"/>
                  </a:lnTo>
                  <a:lnTo>
                    <a:pt x="3010" y="1875"/>
                  </a:lnTo>
                  <a:lnTo>
                    <a:pt x="2985" y="1929"/>
                  </a:lnTo>
                  <a:lnTo>
                    <a:pt x="2967" y="1984"/>
                  </a:lnTo>
                  <a:lnTo>
                    <a:pt x="2956" y="2044"/>
                  </a:lnTo>
                  <a:lnTo>
                    <a:pt x="2952" y="2106"/>
                  </a:lnTo>
                  <a:lnTo>
                    <a:pt x="1488" y="2106"/>
                  </a:lnTo>
                  <a:lnTo>
                    <a:pt x="1484" y="2044"/>
                  </a:lnTo>
                  <a:lnTo>
                    <a:pt x="1473" y="1984"/>
                  </a:lnTo>
                  <a:lnTo>
                    <a:pt x="1454" y="1929"/>
                  </a:lnTo>
                  <a:lnTo>
                    <a:pt x="1429" y="1875"/>
                  </a:lnTo>
                  <a:lnTo>
                    <a:pt x="1399" y="1825"/>
                  </a:lnTo>
                  <a:lnTo>
                    <a:pt x="1364" y="1780"/>
                  </a:lnTo>
                  <a:lnTo>
                    <a:pt x="1321" y="1738"/>
                  </a:lnTo>
                  <a:lnTo>
                    <a:pt x="1276" y="1702"/>
                  </a:lnTo>
                  <a:lnTo>
                    <a:pt x="1226" y="1672"/>
                  </a:lnTo>
                  <a:lnTo>
                    <a:pt x="1173" y="1648"/>
                  </a:lnTo>
                  <a:lnTo>
                    <a:pt x="1117" y="1629"/>
                  </a:lnTo>
                  <a:lnTo>
                    <a:pt x="1057" y="1618"/>
                  </a:lnTo>
                  <a:lnTo>
                    <a:pt x="995" y="1614"/>
                  </a:lnTo>
                  <a:lnTo>
                    <a:pt x="934" y="1618"/>
                  </a:lnTo>
                  <a:lnTo>
                    <a:pt x="874" y="1629"/>
                  </a:lnTo>
                  <a:lnTo>
                    <a:pt x="818" y="1648"/>
                  </a:lnTo>
                  <a:lnTo>
                    <a:pt x="765" y="1672"/>
                  </a:lnTo>
                  <a:lnTo>
                    <a:pt x="715" y="1702"/>
                  </a:lnTo>
                  <a:lnTo>
                    <a:pt x="668" y="1738"/>
                  </a:lnTo>
                  <a:lnTo>
                    <a:pt x="627" y="1780"/>
                  </a:lnTo>
                  <a:lnTo>
                    <a:pt x="592" y="1825"/>
                  </a:lnTo>
                  <a:lnTo>
                    <a:pt x="562" y="1875"/>
                  </a:lnTo>
                  <a:lnTo>
                    <a:pt x="537" y="1929"/>
                  </a:lnTo>
                  <a:lnTo>
                    <a:pt x="518" y="1984"/>
                  </a:lnTo>
                  <a:lnTo>
                    <a:pt x="507" y="2044"/>
                  </a:lnTo>
                  <a:lnTo>
                    <a:pt x="503" y="2106"/>
                  </a:lnTo>
                  <a:lnTo>
                    <a:pt x="250" y="2106"/>
                  </a:lnTo>
                  <a:lnTo>
                    <a:pt x="205" y="2102"/>
                  </a:lnTo>
                  <a:lnTo>
                    <a:pt x="162" y="2091"/>
                  </a:lnTo>
                  <a:lnTo>
                    <a:pt x="124" y="2072"/>
                  </a:lnTo>
                  <a:lnTo>
                    <a:pt x="89" y="2047"/>
                  </a:lnTo>
                  <a:lnTo>
                    <a:pt x="59" y="2017"/>
                  </a:lnTo>
                  <a:lnTo>
                    <a:pt x="34" y="1982"/>
                  </a:lnTo>
                  <a:lnTo>
                    <a:pt x="15" y="1944"/>
                  </a:lnTo>
                  <a:lnTo>
                    <a:pt x="4" y="1901"/>
                  </a:lnTo>
                  <a:lnTo>
                    <a:pt x="0" y="1856"/>
                  </a:lnTo>
                  <a:lnTo>
                    <a:pt x="0" y="1284"/>
                  </a:lnTo>
                  <a:lnTo>
                    <a:pt x="1" y="1228"/>
                  </a:lnTo>
                  <a:lnTo>
                    <a:pt x="4" y="1168"/>
                  </a:lnTo>
                  <a:lnTo>
                    <a:pt x="8" y="1103"/>
                  </a:lnTo>
                  <a:lnTo>
                    <a:pt x="15" y="1036"/>
                  </a:lnTo>
                  <a:lnTo>
                    <a:pt x="22" y="969"/>
                  </a:lnTo>
                  <a:lnTo>
                    <a:pt x="30" y="905"/>
                  </a:lnTo>
                  <a:lnTo>
                    <a:pt x="40" y="845"/>
                  </a:lnTo>
                  <a:lnTo>
                    <a:pt x="50" y="791"/>
                  </a:lnTo>
                  <a:lnTo>
                    <a:pt x="199" y="244"/>
                  </a:lnTo>
                  <a:lnTo>
                    <a:pt x="213" y="201"/>
                  </a:lnTo>
                  <a:lnTo>
                    <a:pt x="232" y="160"/>
                  </a:lnTo>
                  <a:lnTo>
                    <a:pt x="259" y="122"/>
                  </a:lnTo>
                  <a:lnTo>
                    <a:pt x="290" y="88"/>
                  </a:lnTo>
                  <a:lnTo>
                    <a:pt x="326" y="59"/>
                  </a:lnTo>
                  <a:lnTo>
                    <a:pt x="367" y="35"/>
                  </a:lnTo>
                  <a:lnTo>
                    <a:pt x="409" y="17"/>
                  </a:lnTo>
                  <a:lnTo>
                    <a:pt x="453" y="5"/>
                  </a:lnTo>
                  <a:lnTo>
                    <a:pt x="499"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grpSp>
      <p:sp>
        <p:nvSpPr>
          <p:cNvPr id="132" name="Rectangle 131">
            <a:extLst>
              <a:ext uri="{FF2B5EF4-FFF2-40B4-BE49-F238E27FC236}">
                <a16:creationId xmlns:a16="http://schemas.microsoft.com/office/drawing/2014/main" id="{49521C9C-9850-451F-B111-F7BA0E1D9CDB}"/>
              </a:ext>
            </a:extLst>
          </p:cNvPr>
          <p:cNvSpPr/>
          <p:nvPr/>
        </p:nvSpPr>
        <p:spPr>
          <a:xfrm>
            <a:off x="1897253" y="1781812"/>
            <a:ext cx="987484"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33" name="Isosceles Triangle 132">
            <a:extLst>
              <a:ext uri="{FF2B5EF4-FFF2-40B4-BE49-F238E27FC236}">
                <a16:creationId xmlns:a16="http://schemas.microsoft.com/office/drawing/2014/main" id="{C8626E81-5C90-4780-9DEC-4FB93E152155}"/>
              </a:ext>
            </a:extLst>
          </p:cNvPr>
          <p:cNvSpPr/>
          <p:nvPr/>
        </p:nvSpPr>
        <p:spPr>
          <a:xfrm>
            <a:off x="2827410" y="1781812"/>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34" name="TextBox 133">
            <a:extLst>
              <a:ext uri="{FF2B5EF4-FFF2-40B4-BE49-F238E27FC236}">
                <a16:creationId xmlns:a16="http://schemas.microsoft.com/office/drawing/2014/main" id="{63964056-02E5-4D4F-8ABB-31811FCD03D3}"/>
              </a:ext>
            </a:extLst>
          </p:cNvPr>
          <p:cNvSpPr txBox="1"/>
          <p:nvPr/>
        </p:nvSpPr>
        <p:spPr>
          <a:xfrm>
            <a:off x="2907948" y="1746187"/>
            <a:ext cx="1939912" cy="161583"/>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Fourgonnettes</a:t>
            </a:r>
          </a:p>
        </p:txBody>
      </p:sp>
      <p:sp>
        <p:nvSpPr>
          <p:cNvPr id="135" name="Freeform 69">
            <a:extLst>
              <a:ext uri="{FF2B5EF4-FFF2-40B4-BE49-F238E27FC236}">
                <a16:creationId xmlns:a16="http://schemas.microsoft.com/office/drawing/2014/main" id="{05B91B88-6E7F-460E-9998-0F24B33A5F3C}"/>
              </a:ext>
            </a:extLst>
          </p:cNvPr>
          <p:cNvSpPr>
            <a:spLocks noEditPoints="1"/>
          </p:cNvSpPr>
          <p:nvPr/>
        </p:nvSpPr>
        <p:spPr bwMode="auto">
          <a:xfrm>
            <a:off x="2298932" y="1751851"/>
            <a:ext cx="293243" cy="147854"/>
          </a:xfrm>
          <a:custGeom>
            <a:avLst/>
            <a:gdLst>
              <a:gd name="T0" fmla="*/ 2688 w 3577"/>
              <a:gd name="T1" fmla="*/ 1534 h 2072"/>
              <a:gd name="T2" fmla="*/ 2618 w 3577"/>
              <a:gd name="T3" fmla="*/ 1749 h 2072"/>
              <a:gd name="T4" fmla="*/ 2749 w 3577"/>
              <a:gd name="T5" fmla="*/ 1929 h 2072"/>
              <a:gd name="T6" fmla="*/ 2976 w 3577"/>
              <a:gd name="T7" fmla="*/ 1929 h 2072"/>
              <a:gd name="T8" fmla="*/ 3107 w 3577"/>
              <a:gd name="T9" fmla="*/ 1749 h 2072"/>
              <a:gd name="T10" fmla="*/ 3038 w 3577"/>
              <a:gd name="T11" fmla="*/ 1534 h 2072"/>
              <a:gd name="T12" fmla="*/ 686 w 3577"/>
              <a:gd name="T13" fmla="*/ 1461 h 2072"/>
              <a:gd name="T14" fmla="*/ 487 w 3577"/>
              <a:gd name="T15" fmla="*/ 1563 h 2072"/>
              <a:gd name="T16" fmla="*/ 452 w 3577"/>
              <a:gd name="T17" fmla="*/ 1787 h 2072"/>
              <a:gd name="T18" fmla="*/ 608 w 3577"/>
              <a:gd name="T19" fmla="*/ 1944 h 2072"/>
              <a:gd name="T20" fmla="*/ 832 w 3577"/>
              <a:gd name="T21" fmla="*/ 1909 h 2072"/>
              <a:gd name="T22" fmla="*/ 934 w 3577"/>
              <a:gd name="T23" fmla="*/ 1709 h 2072"/>
              <a:gd name="T24" fmla="*/ 832 w 3577"/>
              <a:gd name="T25" fmla="*/ 1509 h 2072"/>
              <a:gd name="T26" fmla="*/ 2912 w 3577"/>
              <a:gd name="T27" fmla="*/ 1350 h 2072"/>
              <a:gd name="T28" fmla="*/ 3149 w 3577"/>
              <a:gd name="T29" fmla="*/ 1487 h 2072"/>
              <a:gd name="T30" fmla="*/ 3223 w 3577"/>
              <a:gd name="T31" fmla="*/ 1759 h 2072"/>
              <a:gd name="T32" fmla="*/ 3084 w 3577"/>
              <a:gd name="T33" fmla="*/ 1997 h 2072"/>
              <a:gd name="T34" fmla="*/ 2813 w 3577"/>
              <a:gd name="T35" fmla="*/ 2069 h 2072"/>
              <a:gd name="T36" fmla="*/ 2576 w 3577"/>
              <a:gd name="T37" fmla="*/ 1931 h 2072"/>
              <a:gd name="T38" fmla="*/ 2504 w 3577"/>
              <a:gd name="T39" fmla="*/ 1660 h 2072"/>
              <a:gd name="T40" fmla="*/ 2641 w 3577"/>
              <a:gd name="T41" fmla="*/ 1422 h 2072"/>
              <a:gd name="T42" fmla="*/ 686 w 3577"/>
              <a:gd name="T43" fmla="*/ 1347 h 2072"/>
              <a:gd name="T44" fmla="*/ 943 w 3577"/>
              <a:gd name="T45" fmla="*/ 1452 h 2072"/>
              <a:gd name="T46" fmla="*/ 1049 w 3577"/>
              <a:gd name="T47" fmla="*/ 1709 h 2072"/>
              <a:gd name="T48" fmla="*/ 943 w 3577"/>
              <a:gd name="T49" fmla="*/ 1965 h 2072"/>
              <a:gd name="T50" fmla="*/ 686 w 3577"/>
              <a:gd name="T51" fmla="*/ 2072 h 2072"/>
              <a:gd name="T52" fmla="*/ 430 w 3577"/>
              <a:gd name="T53" fmla="*/ 1965 h 2072"/>
              <a:gd name="T54" fmla="*/ 323 w 3577"/>
              <a:gd name="T55" fmla="*/ 1709 h 2072"/>
              <a:gd name="T56" fmla="*/ 430 w 3577"/>
              <a:gd name="T57" fmla="*/ 1452 h 2072"/>
              <a:gd name="T58" fmla="*/ 686 w 3577"/>
              <a:gd name="T59" fmla="*/ 1347 h 2072"/>
              <a:gd name="T60" fmla="*/ 3218 w 3577"/>
              <a:gd name="T61" fmla="*/ 1153 h 2072"/>
              <a:gd name="T62" fmla="*/ 3283 w 3577"/>
              <a:gd name="T63" fmla="*/ 1361 h 2072"/>
              <a:gd name="T64" fmla="*/ 3543 w 3577"/>
              <a:gd name="T65" fmla="*/ 1296 h 2072"/>
              <a:gd name="T66" fmla="*/ 3479 w 3577"/>
              <a:gd name="T67" fmla="*/ 1089 h 2072"/>
              <a:gd name="T68" fmla="*/ 1775 w 3577"/>
              <a:gd name="T69" fmla="*/ 683 h 2072"/>
              <a:gd name="T70" fmla="*/ 2689 w 3577"/>
              <a:gd name="T71" fmla="*/ 695 h 2072"/>
              <a:gd name="T72" fmla="*/ 2431 w 3577"/>
              <a:gd name="T73" fmla="*/ 198 h 2072"/>
              <a:gd name="T74" fmla="*/ 2319 w 3577"/>
              <a:gd name="T75" fmla="*/ 4 h 2072"/>
              <a:gd name="T76" fmla="*/ 2521 w 3577"/>
              <a:gd name="T77" fmla="*/ 56 h 2072"/>
              <a:gd name="T78" fmla="*/ 2642 w 3577"/>
              <a:gd name="T79" fmla="*/ 191 h 2072"/>
              <a:gd name="T80" fmla="*/ 3502 w 3577"/>
              <a:gd name="T81" fmla="*/ 870 h 2072"/>
              <a:gd name="T82" fmla="*/ 3577 w 3577"/>
              <a:gd name="T83" fmla="*/ 1008 h 2072"/>
              <a:gd name="T84" fmla="*/ 3508 w 3577"/>
              <a:gd name="T85" fmla="*/ 1635 h 2072"/>
              <a:gd name="T86" fmla="*/ 3256 w 3577"/>
              <a:gd name="T87" fmla="*/ 1640 h 2072"/>
              <a:gd name="T88" fmla="*/ 3141 w 3577"/>
              <a:gd name="T89" fmla="*/ 1417 h 2072"/>
              <a:gd name="T90" fmla="*/ 2905 w 3577"/>
              <a:gd name="T91" fmla="*/ 1306 h 2072"/>
              <a:gd name="T92" fmla="*/ 2648 w 3577"/>
              <a:gd name="T93" fmla="*/ 1366 h 2072"/>
              <a:gd name="T94" fmla="*/ 2488 w 3577"/>
              <a:gd name="T95" fmla="*/ 1559 h 2072"/>
              <a:gd name="T96" fmla="*/ 1071 w 3577"/>
              <a:gd name="T97" fmla="*/ 1579 h 2072"/>
              <a:gd name="T98" fmla="*/ 886 w 3577"/>
              <a:gd name="T99" fmla="*/ 1354 h 2072"/>
              <a:gd name="T100" fmla="*/ 589 w 3577"/>
              <a:gd name="T101" fmla="*/ 1317 h 2072"/>
              <a:gd name="T102" fmla="*/ 355 w 3577"/>
              <a:gd name="T103" fmla="*/ 1489 h 2072"/>
              <a:gd name="T104" fmla="*/ 157 w 3577"/>
              <a:gd name="T105" fmla="*/ 1676 h 2072"/>
              <a:gd name="T106" fmla="*/ 12 w 3577"/>
              <a:gd name="T107" fmla="*/ 1555 h 2072"/>
              <a:gd name="T108" fmla="*/ 26 w 3577"/>
              <a:gd name="T109" fmla="*/ 95 h 2072"/>
              <a:gd name="T110" fmla="*/ 191 w 3577"/>
              <a:gd name="T111" fmla="*/ 0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77" h="2072">
                <a:moveTo>
                  <a:pt x="2863" y="1461"/>
                </a:moveTo>
                <a:lnTo>
                  <a:pt x="2822" y="1464"/>
                </a:lnTo>
                <a:lnTo>
                  <a:pt x="2785" y="1474"/>
                </a:lnTo>
                <a:lnTo>
                  <a:pt x="2749" y="1489"/>
                </a:lnTo>
                <a:lnTo>
                  <a:pt x="2716" y="1509"/>
                </a:lnTo>
                <a:lnTo>
                  <a:pt x="2688" y="1534"/>
                </a:lnTo>
                <a:lnTo>
                  <a:pt x="2663" y="1563"/>
                </a:lnTo>
                <a:lnTo>
                  <a:pt x="2643" y="1595"/>
                </a:lnTo>
                <a:lnTo>
                  <a:pt x="2628" y="1631"/>
                </a:lnTo>
                <a:lnTo>
                  <a:pt x="2618" y="1669"/>
                </a:lnTo>
                <a:lnTo>
                  <a:pt x="2615" y="1709"/>
                </a:lnTo>
                <a:lnTo>
                  <a:pt x="2618" y="1749"/>
                </a:lnTo>
                <a:lnTo>
                  <a:pt x="2628" y="1787"/>
                </a:lnTo>
                <a:lnTo>
                  <a:pt x="2643" y="1823"/>
                </a:lnTo>
                <a:lnTo>
                  <a:pt x="2663" y="1855"/>
                </a:lnTo>
                <a:lnTo>
                  <a:pt x="2688" y="1884"/>
                </a:lnTo>
                <a:lnTo>
                  <a:pt x="2716" y="1909"/>
                </a:lnTo>
                <a:lnTo>
                  <a:pt x="2749" y="1929"/>
                </a:lnTo>
                <a:lnTo>
                  <a:pt x="2785" y="1944"/>
                </a:lnTo>
                <a:lnTo>
                  <a:pt x="2822" y="1954"/>
                </a:lnTo>
                <a:lnTo>
                  <a:pt x="2863" y="1956"/>
                </a:lnTo>
                <a:lnTo>
                  <a:pt x="2903" y="1954"/>
                </a:lnTo>
                <a:lnTo>
                  <a:pt x="2941" y="1944"/>
                </a:lnTo>
                <a:lnTo>
                  <a:pt x="2976" y="1929"/>
                </a:lnTo>
                <a:lnTo>
                  <a:pt x="3009" y="1909"/>
                </a:lnTo>
                <a:lnTo>
                  <a:pt x="3038" y="1884"/>
                </a:lnTo>
                <a:lnTo>
                  <a:pt x="3062" y="1855"/>
                </a:lnTo>
                <a:lnTo>
                  <a:pt x="3083" y="1823"/>
                </a:lnTo>
                <a:lnTo>
                  <a:pt x="3098" y="1787"/>
                </a:lnTo>
                <a:lnTo>
                  <a:pt x="3107" y="1749"/>
                </a:lnTo>
                <a:lnTo>
                  <a:pt x="3110" y="1709"/>
                </a:lnTo>
                <a:lnTo>
                  <a:pt x="3107" y="1669"/>
                </a:lnTo>
                <a:lnTo>
                  <a:pt x="3098" y="1631"/>
                </a:lnTo>
                <a:lnTo>
                  <a:pt x="3083" y="1595"/>
                </a:lnTo>
                <a:lnTo>
                  <a:pt x="3062" y="1563"/>
                </a:lnTo>
                <a:lnTo>
                  <a:pt x="3038" y="1534"/>
                </a:lnTo>
                <a:lnTo>
                  <a:pt x="3009" y="1509"/>
                </a:lnTo>
                <a:lnTo>
                  <a:pt x="2976" y="1489"/>
                </a:lnTo>
                <a:lnTo>
                  <a:pt x="2941" y="1474"/>
                </a:lnTo>
                <a:lnTo>
                  <a:pt x="2903" y="1464"/>
                </a:lnTo>
                <a:lnTo>
                  <a:pt x="2863" y="1461"/>
                </a:lnTo>
                <a:close/>
                <a:moveTo>
                  <a:pt x="686" y="1461"/>
                </a:moveTo>
                <a:lnTo>
                  <a:pt x="646" y="1464"/>
                </a:lnTo>
                <a:lnTo>
                  <a:pt x="608" y="1474"/>
                </a:lnTo>
                <a:lnTo>
                  <a:pt x="573" y="1489"/>
                </a:lnTo>
                <a:lnTo>
                  <a:pt x="540" y="1509"/>
                </a:lnTo>
                <a:lnTo>
                  <a:pt x="512" y="1534"/>
                </a:lnTo>
                <a:lnTo>
                  <a:pt x="487" y="1563"/>
                </a:lnTo>
                <a:lnTo>
                  <a:pt x="466" y="1595"/>
                </a:lnTo>
                <a:lnTo>
                  <a:pt x="452" y="1631"/>
                </a:lnTo>
                <a:lnTo>
                  <a:pt x="442" y="1669"/>
                </a:lnTo>
                <a:lnTo>
                  <a:pt x="439" y="1709"/>
                </a:lnTo>
                <a:lnTo>
                  <a:pt x="442" y="1749"/>
                </a:lnTo>
                <a:lnTo>
                  <a:pt x="452" y="1787"/>
                </a:lnTo>
                <a:lnTo>
                  <a:pt x="466" y="1823"/>
                </a:lnTo>
                <a:lnTo>
                  <a:pt x="487" y="1855"/>
                </a:lnTo>
                <a:lnTo>
                  <a:pt x="512" y="1884"/>
                </a:lnTo>
                <a:lnTo>
                  <a:pt x="540" y="1909"/>
                </a:lnTo>
                <a:lnTo>
                  <a:pt x="573" y="1929"/>
                </a:lnTo>
                <a:lnTo>
                  <a:pt x="608" y="1944"/>
                </a:lnTo>
                <a:lnTo>
                  <a:pt x="646" y="1954"/>
                </a:lnTo>
                <a:lnTo>
                  <a:pt x="686" y="1956"/>
                </a:lnTo>
                <a:lnTo>
                  <a:pt x="727" y="1954"/>
                </a:lnTo>
                <a:lnTo>
                  <a:pt x="765" y="1944"/>
                </a:lnTo>
                <a:lnTo>
                  <a:pt x="800" y="1929"/>
                </a:lnTo>
                <a:lnTo>
                  <a:pt x="832" y="1909"/>
                </a:lnTo>
                <a:lnTo>
                  <a:pt x="862" y="1884"/>
                </a:lnTo>
                <a:lnTo>
                  <a:pt x="886" y="1855"/>
                </a:lnTo>
                <a:lnTo>
                  <a:pt x="907" y="1823"/>
                </a:lnTo>
                <a:lnTo>
                  <a:pt x="922" y="1787"/>
                </a:lnTo>
                <a:lnTo>
                  <a:pt x="931" y="1749"/>
                </a:lnTo>
                <a:lnTo>
                  <a:pt x="934" y="1709"/>
                </a:lnTo>
                <a:lnTo>
                  <a:pt x="931" y="1669"/>
                </a:lnTo>
                <a:lnTo>
                  <a:pt x="922" y="1631"/>
                </a:lnTo>
                <a:lnTo>
                  <a:pt x="907" y="1595"/>
                </a:lnTo>
                <a:lnTo>
                  <a:pt x="886" y="1563"/>
                </a:lnTo>
                <a:lnTo>
                  <a:pt x="862" y="1534"/>
                </a:lnTo>
                <a:lnTo>
                  <a:pt x="832" y="1509"/>
                </a:lnTo>
                <a:lnTo>
                  <a:pt x="800" y="1489"/>
                </a:lnTo>
                <a:lnTo>
                  <a:pt x="765" y="1474"/>
                </a:lnTo>
                <a:lnTo>
                  <a:pt x="727" y="1464"/>
                </a:lnTo>
                <a:lnTo>
                  <a:pt x="686" y="1461"/>
                </a:lnTo>
                <a:close/>
                <a:moveTo>
                  <a:pt x="2863" y="1347"/>
                </a:moveTo>
                <a:lnTo>
                  <a:pt x="2912" y="1350"/>
                </a:lnTo>
                <a:lnTo>
                  <a:pt x="2960" y="1360"/>
                </a:lnTo>
                <a:lnTo>
                  <a:pt x="3004" y="1375"/>
                </a:lnTo>
                <a:lnTo>
                  <a:pt x="3046" y="1396"/>
                </a:lnTo>
                <a:lnTo>
                  <a:pt x="3084" y="1422"/>
                </a:lnTo>
                <a:lnTo>
                  <a:pt x="3119" y="1452"/>
                </a:lnTo>
                <a:lnTo>
                  <a:pt x="3149" y="1487"/>
                </a:lnTo>
                <a:lnTo>
                  <a:pt x="3176" y="1527"/>
                </a:lnTo>
                <a:lnTo>
                  <a:pt x="3197" y="1568"/>
                </a:lnTo>
                <a:lnTo>
                  <a:pt x="3213" y="1613"/>
                </a:lnTo>
                <a:lnTo>
                  <a:pt x="3223" y="1660"/>
                </a:lnTo>
                <a:lnTo>
                  <a:pt x="3226" y="1709"/>
                </a:lnTo>
                <a:lnTo>
                  <a:pt x="3223" y="1759"/>
                </a:lnTo>
                <a:lnTo>
                  <a:pt x="3213" y="1806"/>
                </a:lnTo>
                <a:lnTo>
                  <a:pt x="3197" y="1851"/>
                </a:lnTo>
                <a:lnTo>
                  <a:pt x="3176" y="1892"/>
                </a:lnTo>
                <a:lnTo>
                  <a:pt x="3149" y="1931"/>
                </a:lnTo>
                <a:lnTo>
                  <a:pt x="3119" y="1965"/>
                </a:lnTo>
                <a:lnTo>
                  <a:pt x="3084" y="1997"/>
                </a:lnTo>
                <a:lnTo>
                  <a:pt x="3046" y="2023"/>
                </a:lnTo>
                <a:lnTo>
                  <a:pt x="3004" y="2044"/>
                </a:lnTo>
                <a:lnTo>
                  <a:pt x="2960" y="2059"/>
                </a:lnTo>
                <a:lnTo>
                  <a:pt x="2912" y="2069"/>
                </a:lnTo>
                <a:lnTo>
                  <a:pt x="2863" y="2072"/>
                </a:lnTo>
                <a:lnTo>
                  <a:pt x="2813" y="2069"/>
                </a:lnTo>
                <a:lnTo>
                  <a:pt x="2767" y="2059"/>
                </a:lnTo>
                <a:lnTo>
                  <a:pt x="2722" y="2044"/>
                </a:lnTo>
                <a:lnTo>
                  <a:pt x="2679" y="2023"/>
                </a:lnTo>
                <a:lnTo>
                  <a:pt x="2641" y="1997"/>
                </a:lnTo>
                <a:lnTo>
                  <a:pt x="2606" y="1965"/>
                </a:lnTo>
                <a:lnTo>
                  <a:pt x="2576" y="1931"/>
                </a:lnTo>
                <a:lnTo>
                  <a:pt x="2549" y="1892"/>
                </a:lnTo>
                <a:lnTo>
                  <a:pt x="2529" y="1851"/>
                </a:lnTo>
                <a:lnTo>
                  <a:pt x="2513" y="1806"/>
                </a:lnTo>
                <a:lnTo>
                  <a:pt x="2504" y="1759"/>
                </a:lnTo>
                <a:lnTo>
                  <a:pt x="2500" y="1709"/>
                </a:lnTo>
                <a:lnTo>
                  <a:pt x="2504" y="1660"/>
                </a:lnTo>
                <a:lnTo>
                  <a:pt x="2513" y="1613"/>
                </a:lnTo>
                <a:lnTo>
                  <a:pt x="2529" y="1568"/>
                </a:lnTo>
                <a:lnTo>
                  <a:pt x="2549" y="1527"/>
                </a:lnTo>
                <a:lnTo>
                  <a:pt x="2576" y="1487"/>
                </a:lnTo>
                <a:lnTo>
                  <a:pt x="2606" y="1452"/>
                </a:lnTo>
                <a:lnTo>
                  <a:pt x="2641" y="1422"/>
                </a:lnTo>
                <a:lnTo>
                  <a:pt x="2679" y="1396"/>
                </a:lnTo>
                <a:lnTo>
                  <a:pt x="2722" y="1375"/>
                </a:lnTo>
                <a:lnTo>
                  <a:pt x="2767" y="1360"/>
                </a:lnTo>
                <a:lnTo>
                  <a:pt x="2813" y="1350"/>
                </a:lnTo>
                <a:lnTo>
                  <a:pt x="2863" y="1347"/>
                </a:lnTo>
                <a:close/>
                <a:moveTo>
                  <a:pt x="686" y="1347"/>
                </a:moveTo>
                <a:lnTo>
                  <a:pt x="735" y="1350"/>
                </a:lnTo>
                <a:lnTo>
                  <a:pt x="783" y="1360"/>
                </a:lnTo>
                <a:lnTo>
                  <a:pt x="828" y="1375"/>
                </a:lnTo>
                <a:lnTo>
                  <a:pt x="869" y="1396"/>
                </a:lnTo>
                <a:lnTo>
                  <a:pt x="908" y="1422"/>
                </a:lnTo>
                <a:lnTo>
                  <a:pt x="943" y="1452"/>
                </a:lnTo>
                <a:lnTo>
                  <a:pt x="973" y="1487"/>
                </a:lnTo>
                <a:lnTo>
                  <a:pt x="999" y="1527"/>
                </a:lnTo>
                <a:lnTo>
                  <a:pt x="1021" y="1568"/>
                </a:lnTo>
                <a:lnTo>
                  <a:pt x="1036" y="1613"/>
                </a:lnTo>
                <a:lnTo>
                  <a:pt x="1046" y="1660"/>
                </a:lnTo>
                <a:lnTo>
                  <a:pt x="1049" y="1709"/>
                </a:lnTo>
                <a:lnTo>
                  <a:pt x="1046" y="1759"/>
                </a:lnTo>
                <a:lnTo>
                  <a:pt x="1036" y="1806"/>
                </a:lnTo>
                <a:lnTo>
                  <a:pt x="1021" y="1851"/>
                </a:lnTo>
                <a:lnTo>
                  <a:pt x="999" y="1892"/>
                </a:lnTo>
                <a:lnTo>
                  <a:pt x="973" y="1931"/>
                </a:lnTo>
                <a:lnTo>
                  <a:pt x="943" y="1965"/>
                </a:lnTo>
                <a:lnTo>
                  <a:pt x="908" y="1997"/>
                </a:lnTo>
                <a:lnTo>
                  <a:pt x="869" y="2023"/>
                </a:lnTo>
                <a:lnTo>
                  <a:pt x="828" y="2044"/>
                </a:lnTo>
                <a:lnTo>
                  <a:pt x="783" y="2059"/>
                </a:lnTo>
                <a:lnTo>
                  <a:pt x="735" y="2069"/>
                </a:lnTo>
                <a:lnTo>
                  <a:pt x="686" y="2072"/>
                </a:lnTo>
                <a:lnTo>
                  <a:pt x="637" y="2069"/>
                </a:lnTo>
                <a:lnTo>
                  <a:pt x="590" y="2059"/>
                </a:lnTo>
                <a:lnTo>
                  <a:pt x="545" y="2044"/>
                </a:lnTo>
                <a:lnTo>
                  <a:pt x="503" y="2023"/>
                </a:lnTo>
                <a:lnTo>
                  <a:pt x="465" y="1997"/>
                </a:lnTo>
                <a:lnTo>
                  <a:pt x="430" y="1965"/>
                </a:lnTo>
                <a:lnTo>
                  <a:pt x="399" y="1931"/>
                </a:lnTo>
                <a:lnTo>
                  <a:pt x="373" y="1892"/>
                </a:lnTo>
                <a:lnTo>
                  <a:pt x="352" y="1851"/>
                </a:lnTo>
                <a:lnTo>
                  <a:pt x="336" y="1806"/>
                </a:lnTo>
                <a:lnTo>
                  <a:pt x="327" y="1759"/>
                </a:lnTo>
                <a:lnTo>
                  <a:pt x="323" y="1709"/>
                </a:lnTo>
                <a:lnTo>
                  <a:pt x="327" y="1660"/>
                </a:lnTo>
                <a:lnTo>
                  <a:pt x="336" y="1613"/>
                </a:lnTo>
                <a:lnTo>
                  <a:pt x="352" y="1568"/>
                </a:lnTo>
                <a:lnTo>
                  <a:pt x="373" y="1527"/>
                </a:lnTo>
                <a:lnTo>
                  <a:pt x="399" y="1487"/>
                </a:lnTo>
                <a:lnTo>
                  <a:pt x="430" y="1452"/>
                </a:lnTo>
                <a:lnTo>
                  <a:pt x="465" y="1422"/>
                </a:lnTo>
                <a:lnTo>
                  <a:pt x="503" y="1396"/>
                </a:lnTo>
                <a:lnTo>
                  <a:pt x="545" y="1375"/>
                </a:lnTo>
                <a:lnTo>
                  <a:pt x="590" y="1360"/>
                </a:lnTo>
                <a:lnTo>
                  <a:pt x="637" y="1350"/>
                </a:lnTo>
                <a:lnTo>
                  <a:pt x="686" y="1347"/>
                </a:lnTo>
                <a:close/>
                <a:moveTo>
                  <a:pt x="3283" y="1089"/>
                </a:moveTo>
                <a:lnTo>
                  <a:pt x="3262" y="1092"/>
                </a:lnTo>
                <a:lnTo>
                  <a:pt x="3244" y="1101"/>
                </a:lnTo>
                <a:lnTo>
                  <a:pt x="3231" y="1115"/>
                </a:lnTo>
                <a:lnTo>
                  <a:pt x="3221" y="1133"/>
                </a:lnTo>
                <a:lnTo>
                  <a:pt x="3218" y="1153"/>
                </a:lnTo>
                <a:lnTo>
                  <a:pt x="3218" y="1296"/>
                </a:lnTo>
                <a:lnTo>
                  <a:pt x="3221" y="1317"/>
                </a:lnTo>
                <a:lnTo>
                  <a:pt x="3231" y="1335"/>
                </a:lnTo>
                <a:lnTo>
                  <a:pt x="3244" y="1349"/>
                </a:lnTo>
                <a:lnTo>
                  <a:pt x="3262" y="1357"/>
                </a:lnTo>
                <a:lnTo>
                  <a:pt x="3283" y="1361"/>
                </a:lnTo>
                <a:lnTo>
                  <a:pt x="3479" y="1361"/>
                </a:lnTo>
                <a:lnTo>
                  <a:pt x="3500" y="1357"/>
                </a:lnTo>
                <a:lnTo>
                  <a:pt x="3517" y="1349"/>
                </a:lnTo>
                <a:lnTo>
                  <a:pt x="3530" y="1335"/>
                </a:lnTo>
                <a:lnTo>
                  <a:pt x="3540" y="1317"/>
                </a:lnTo>
                <a:lnTo>
                  <a:pt x="3543" y="1296"/>
                </a:lnTo>
                <a:lnTo>
                  <a:pt x="3543" y="1153"/>
                </a:lnTo>
                <a:lnTo>
                  <a:pt x="3540" y="1133"/>
                </a:lnTo>
                <a:lnTo>
                  <a:pt x="3530" y="1115"/>
                </a:lnTo>
                <a:lnTo>
                  <a:pt x="3517" y="1101"/>
                </a:lnTo>
                <a:lnTo>
                  <a:pt x="3500" y="1092"/>
                </a:lnTo>
                <a:lnTo>
                  <a:pt x="3479" y="1089"/>
                </a:lnTo>
                <a:lnTo>
                  <a:pt x="3283" y="1089"/>
                </a:lnTo>
                <a:close/>
                <a:moveTo>
                  <a:pt x="1799" y="198"/>
                </a:moveTo>
                <a:lnTo>
                  <a:pt x="1787" y="201"/>
                </a:lnTo>
                <a:lnTo>
                  <a:pt x="1778" y="209"/>
                </a:lnTo>
                <a:lnTo>
                  <a:pt x="1775" y="221"/>
                </a:lnTo>
                <a:lnTo>
                  <a:pt x="1775" y="683"/>
                </a:lnTo>
                <a:lnTo>
                  <a:pt x="1778" y="695"/>
                </a:lnTo>
                <a:lnTo>
                  <a:pt x="1787" y="703"/>
                </a:lnTo>
                <a:lnTo>
                  <a:pt x="1799" y="706"/>
                </a:lnTo>
                <a:lnTo>
                  <a:pt x="2669" y="706"/>
                </a:lnTo>
                <a:lnTo>
                  <a:pt x="2680" y="703"/>
                </a:lnTo>
                <a:lnTo>
                  <a:pt x="2689" y="695"/>
                </a:lnTo>
                <a:lnTo>
                  <a:pt x="2692" y="683"/>
                </a:lnTo>
                <a:lnTo>
                  <a:pt x="2463" y="221"/>
                </a:lnTo>
                <a:lnTo>
                  <a:pt x="2457" y="211"/>
                </a:lnTo>
                <a:lnTo>
                  <a:pt x="2449" y="204"/>
                </a:lnTo>
                <a:lnTo>
                  <a:pt x="2439" y="200"/>
                </a:lnTo>
                <a:lnTo>
                  <a:pt x="2431" y="198"/>
                </a:lnTo>
                <a:lnTo>
                  <a:pt x="2422" y="198"/>
                </a:lnTo>
                <a:lnTo>
                  <a:pt x="1799" y="198"/>
                </a:lnTo>
                <a:close/>
                <a:moveTo>
                  <a:pt x="191" y="0"/>
                </a:moveTo>
                <a:lnTo>
                  <a:pt x="2215" y="0"/>
                </a:lnTo>
                <a:lnTo>
                  <a:pt x="2270" y="1"/>
                </a:lnTo>
                <a:lnTo>
                  <a:pt x="2319" y="4"/>
                </a:lnTo>
                <a:lnTo>
                  <a:pt x="2364" y="8"/>
                </a:lnTo>
                <a:lnTo>
                  <a:pt x="2403" y="13"/>
                </a:lnTo>
                <a:lnTo>
                  <a:pt x="2438" y="21"/>
                </a:lnTo>
                <a:lnTo>
                  <a:pt x="2469" y="30"/>
                </a:lnTo>
                <a:lnTo>
                  <a:pt x="2497" y="42"/>
                </a:lnTo>
                <a:lnTo>
                  <a:pt x="2521" y="56"/>
                </a:lnTo>
                <a:lnTo>
                  <a:pt x="2544" y="72"/>
                </a:lnTo>
                <a:lnTo>
                  <a:pt x="2565" y="91"/>
                </a:lnTo>
                <a:lnTo>
                  <a:pt x="2584" y="112"/>
                </a:lnTo>
                <a:lnTo>
                  <a:pt x="2604" y="136"/>
                </a:lnTo>
                <a:lnTo>
                  <a:pt x="2623" y="162"/>
                </a:lnTo>
                <a:lnTo>
                  <a:pt x="2642" y="191"/>
                </a:lnTo>
                <a:lnTo>
                  <a:pt x="2915" y="655"/>
                </a:lnTo>
                <a:lnTo>
                  <a:pt x="3386" y="817"/>
                </a:lnTo>
                <a:lnTo>
                  <a:pt x="3419" y="828"/>
                </a:lnTo>
                <a:lnTo>
                  <a:pt x="3448" y="841"/>
                </a:lnTo>
                <a:lnTo>
                  <a:pt x="3477" y="855"/>
                </a:lnTo>
                <a:lnTo>
                  <a:pt x="3502" y="870"/>
                </a:lnTo>
                <a:lnTo>
                  <a:pt x="3524" y="887"/>
                </a:lnTo>
                <a:lnTo>
                  <a:pt x="3542" y="906"/>
                </a:lnTo>
                <a:lnTo>
                  <a:pt x="3556" y="928"/>
                </a:lnTo>
                <a:lnTo>
                  <a:pt x="3567" y="952"/>
                </a:lnTo>
                <a:lnTo>
                  <a:pt x="3574" y="978"/>
                </a:lnTo>
                <a:lnTo>
                  <a:pt x="3577" y="1008"/>
                </a:lnTo>
                <a:lnTo>
                  <a:pt x="3577" y="1488"/>
                </a:lnTo>
                <a:lnTo>
                  <a:pt x="3574" y="1523"/>
                </a:lnTo>
                <a:lnTo>
                  <a:pt x="3565" y="1555"/>
                </a:lnTo>
                <a:lnTo>
                  <a:pt x="3551" y="1585"/>
                </a:lnTo>
                <a:lnTo>
                  <a:pt x="3531" y="1612"/>
                </a:lnTo>
                <a:lnTo>
                  <a:pt x="3508" y="1635"/>
                </a:lnTo>
                <a:lnTo>
                  <a:pt x="3482" y="1653"/>
                </a:lnTo>
                <a:lnTo>
                  <a:pt x="3453" y="1667"/>
                </a:lnTo>
                <a:lnTo>
                  <a:pt x="3420" y="1676"/>
                </a:lnTo>
                <a:lnTo>
                  <a:pt x="3386" y="1679"/>
                </a:lnTo>
                <a:lnTo>
                  <a:pt x="3261" y="1679"/>
                </a:lnTo>
                <a:lnTo>
                  <a:pt x="3256" y="1640"/>
                </a:lnTo>
                <a:lnTo>
                  <a:pt x="3248" y="1602"/>
                </a:lnTo>
                <a:lnTo>
                  <a:pt x="3236" y="1564"/>
                </a:lnTo>
                <a:lnTo>
                  <a:pt x="3219" y="1525"/>
                </a:lnTo>
                <a:lnTo>
                  <a:pt x="3200" y="1489"/>
                </a:lnTo>
                <a:lnTo>
                  <a:pt x="3172" y="1451"/>
                </a:lnTo>
                <a:lnTo>
                  <a:pt x="3141" y="1417"/>
                </a:lnTo>
                <a:lnTo>
                  <a:pt x="3107" y="1388"/>
                </a:lnTo>
                <a:lnTo>
                  <a:pt x="3071" y="1363"/>
                </a:lnTo>
                <a:lnTo>
                  <a:pt x="3032" y="1342"/>
                </a:lnTo>
                <a:lnTo>
                  <a:pt x="2991" y="1326"/>
                </a:lnTo>
                <a:lnTo>
                  <a:pt x="2949" y="1314"/>
                </a:lnTo>
                <a:lnTo>
                  <a:pt x="2905" y="1306"/>
                </a:lnTo>
                <a:lnTo>
                  <a:pt x="2861" y="1304"/>
                </a:lnTo>
                <a:lnTo>
                  <a:pt x="2818" y="1306"/>
                </a:lnTo>
                <a:lnTo>
                  <a:pt x="2773" y="1314"/>
                </a:lnTo>
                <a:lnTo>
                  <a:pt x="2731" y="1326"/>
                </a:lnTo>
                <a:lnTo>
                  <a:pt x="2688" y="1343"/>
                </a:lnTo>
                <a:lnTo>
                  <a:pt x="2648" y="1366"/>
                </a:lnTo>
                <a:lnTo>
                  <a:pt x="2612" y="1391"/>
                </a:lnTo>
                <a:lnTo>
                  <a:pt x="2579" y="1420"/>
                </a:lnTo>
                <a:lnTo>
                  <a:pt x="2551" y="1451"/>
                </a:lnTo>
                <a:lnTo>
                  <a:pt x="2527" y="1485"/>
                </a:lnTo>
                <a:lnTo>
                  <a:pt x="2506" y="1521"/>
                </a:lnTo>
                <a:lnTo>
                  <a:pt x="2488" y="1559"/>
                </a:lnTo>
                <a:lnTo>
                  <a:pt x="2475" y="1599"/>
                </a:lnTo>
                <a:lnTo>
                  <a:pt x="2467" y="1639"/>
                </a:lnTo>
                <a:lnTo>
                  <a:pt x="2462" y="1679"/>
                </a:lnTo>
                <a:lnTo>
                  <a:pt x="1090" y="1679"/>
                </a:lnTo>
                <a:lnTo>
                  <a:pt x="1083" y="1628"/>
                </a:lnTo>
                <a:lnTo>
                  <a:pt x="1071" y="1579"/>
                </a:lnTo>
                <a:lnTo>
                  <a:pt x="1053" y="1532"/>
                </a:lnTo>
                <a:lnTo>
                  <a:pt x="1029" y="1489"/>
                </a:lnTo>
                <a:lnTo>
                  <a:pt x="999" y="1449"/>
                </a:lnTo>
                <a:lnTo>
                  <a:pt x="965" y="1413"/>
                </a:lnTo>
                <a:lnTo>
                  <a:pt x="928" y="1381"/>
                </a:lnTo>
                <a:lnTo>
                  <a:pt x="886" y="1354"/>
                </a:lnTo>
                <a:lnTo>
                  <a:pt x="841" y="1332"/>
                </a:lnTo>
                <a:lnTo>
                  <a:pt x="794" y="1317"/>
                </a:lnTo>
                <a:lnTo>
                  <a:pt x="743" y="1307"/>
                </a:lnTo>
                <a:lnTo>
                  <a:pt x="692" y="1304"/>
                </a:lnTo>
                <a:lnTo>
                  <a:pt x="639" y="1307"/>
                </a:lnTo>
                <a:lnTo>
                  <a:pt x="589" y="1317"/>
                </a:lnTo>
                <a:lnTo>
                  <a:pt x="541" y="1332"/>
                </a:lnTo>
                <a:lnTo>
                  <a:pt x="496" y="1354"/>
                </a:lnTo>
                <a:lnTo>
                  <a:pt x="455" y="1381"/>
                </a:lnTo>
                <a:lnTo>
                  <a:pt x="417" y="1413"/>
                </a:lnTo>
                <a:lnTo>
                  <a:pt x="383" y="1449"/>
                </a:lnTo>
                <a:lnTo>
                  <a:pt x="355" y="1489"/>
                </a:lnTo>
                <a:lnTo>
                  <a:pt x="331" y="1532"/>
                </a:lnTo>
                <a:lnTo>
                  <a:pt x="311" y="1579"/>
                </a:lnTo>
                <a:lnTo>
                  <a:pt x="299" y="1628"/>
                </a:lnTo>
                <a:lnTo>
                  <a:pt x="292" y="1679"/>
                </a:lnTo>
                <a:lnTo>
                  <a:pt x="191" y="1679"/>
                </a:lnTo>
                <a:lnTo>
                  <a:pt x="157" y="1676"/>
                </a:lnTo>
                <a:lnTo>
                  <a:pt x="124" y="1667"/>
                </a:lnTo>
                <a:lnTo>
                  <a:pt x="95" y="1653"/>
                </a:lnTo>
                <a:lnTo>
                  <a:pt x="68" y="1635"/>
                </a:lnTo>
                <a:lnTo>
                  <a:pt x="45" y="1612"/>
                </a:lnTo>
                <a:lnTo>
                  <a:pt x="26" y="1585"/>
                </a:lnTo>
                <a:lnTo>
                  <a:pt x="12" y="1555"/>
                </a:lnTo>
                <a:lnTo>
                  <a:pt x="3" y="1523"/>
                </a:lnTo>
                <a:lnTo>
                  <a:pt x="0" y="1488"/>
                </a:lnTo>
                <a:lnTo>
                  <a:pt x="0" y="191"/>
                </a:lnTo>
                <a:lnTo>
                  <a:pt x="3" y="157"/>
                </a:lnTo>
                <a:lnTo>
                  <a:pt x="12" y="125"/>
                </a:lnTo>
                <a:lnTo>
                  <a:pt x="26" y="95"/>
                </a:lnTo>
                <a:lnTo>
                  <a:pt x="45" y="68"/>
                </a:lnTo>
                <a:lnTo>
                  <a:pt x="68" y="45"/>
                </a:lnTo>
                <a:lnTo>
                  <a:pt x="95" y="27"/>
                </a:lnTo>
                <a:lnTo>
                  <a:pt x="124" y="12"/>
                </a:lnTo>
                <a:lnTo>
                  <a:pt x="157" y="4"/>
                </a:lnTo>
                <a:lnTo>
                  <a:pt x="191"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37" name="Rectangle 136">
            <a:extLst>
              <a:ext uri="{FF2B5EF4-FFF2-40B4-BE49-F238E27FC236}">
                <a16:creationId xmlns:a16="http://schemas.microsoft.com/office/drawing/2014/main" id="{F667F133-7985-46E5-9149-1414E2D7C7C2}"/>
              </a:ext>
            </a:extLst>
          </p:cNvPr>
          <p:cNvSpPr/>
          <p:nvPr/>
        </p:nvSpPr>
        <p:spPr>
          <a:xfrm>
            <a:off x="2385087" y="2024300"/>
            <a:ext cx="1774092"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38" name="Isosceles Triangle 137">
            <a:extLst>
              <a:ext uri="{FF2B5EF4-FFF2-40B4-BE49-F238E27FC236}">
                <a16:creationId xmlns:a16="http://schemas.microsoft.com/office/drawing/2014/main" id="{DAE45029-74EE-4716-85C4-5DA8D5B4E184}"/>
              </a:ext>
            </a:extLst>
          </p:cNvPr>
          <p:cNvSpPr/>
          <p:nvPr/>
        </p:nvSpPr>
        <p:spPr>
          <a:xfrm>
            <a:off x="4110873" y="2024300"/>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39" name="TextBox 138">
            <a:extLst>
              <a:ext uri="{FF2B5EF4-FFF2-40B4-BE49-F238E27FC236}">
                <a16:creationId xmlns:a16="http://schemas.microsoft.com/office/drawing/2014/main" id="{49982EB2-0E47-4D03-8406-AB6D376AAE3A}"/>
              </a:ext>
            </a:extLst>
          </p:cNvPr>
          <p:cNvSpPr txBox="1"/>
          <p:nvPr/>
        </p:nvSpPr>
        <p:spPr>
          <a:xfrm>
            <a:off x="4242328" y="1992974"/>
            <a:ext cx="1535952" cy="161583"/>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Autocars</a:t>
            </a:r>
          </a:p>
        </p:txBody>
      </p:sp>
      <p:sp>
        <p:nvSpPr>
          <p:cNvPr id="140" name="Freeform 105">
            <a:extLst>
              <a:ext uri="{FF2B5EF4-FFF2-40B4-BE49-F238E27FC236}">
                <a16:creationId xmlns:a16="http://schemas.microsoft.com/office/drawing/2014/main" id="{D5B5A74E-6F5C-4A73-9CC6-7E06B5FACF59}"/>
              </a:ext>
            </a:extLst>
          </p:cNvPr>
          <p:cNvSpPr>
            <a:spLocks noEditPoints="1"/>
          </p:cNvSpPr>
          <p:nvPr/>
        </p:nvSpPr>
        <p:spPr bwMode="auto">
          <a:xfrm>
            <a:off x="3064689" y="1995770"/>
            <a:ext cx="559789" cy="164064"/>
          </a:xfrm>
          <a:custGeom>
            <a:avLst/>
            <a:gdLst>
              <a:gd name="T0" fmla="*/ 519 w 2947"/>
              <a:gd name="T1" fmla="*/ 722 h 943"/>
              <a:gd name="T2" fmla="*/ 799 w 2947"/>
              <a:gd name="T3" fmla="*/ 734 h 943"/>
              <a:gd name="T4" fmla="*/ 582 w 2947"/>
              <a:gd name="T5" fmla="*/ 852 h 943"/>
              <a:gd name="T6" fmla="*/ 1684 w 2947"/>
              <a:gd name="T7" fmla="*/ 674 h 943"/>
              <a:gd name="T8" fmla="*/ 1721 w 2947"/>
              <a:gd name="T9" fmla="*/ 833 h 943"/>
              <a:gd name="T10" fmla="*/ 6 w 2947"/>
              <a:gd name="T11" fmla="*/ 643 h 943"/>
              <a:gd name="T12" fmla="*/ 6 w 2947"/>
              <a:gd name="T13" fmla="*/ 83 h 943"/>
              <a:gd name="T14" fmla="*/ 1327 w 2947"/>
              <a:gd name="T15" fmla="*/ 0 h 943"/>
              <a:gd name="T16" fmla="*/ 2747 w 2947"/>
              <a:gd name="T17" fmla="*/ 40 h 943"/>
              <a:gd name="T18" fmla="*/ 2886 w 2947"/>
              <a:gd name="T19" fmla="*/ 161 h 943"/>
              <a:gd name="T20" fmla="*/ 2884 w 2947"/>
              <a:gd name="T21" fmla="*/ 277 h 943"/>
              <a:gd name="T22" fmla="*/ 2793 w 2947"/>
              <a:gd name="T23" fmla="*/ 197 h 943"/>
              <a:gd name="T24" fmla="*/ 2711 w 2947"/>
              <a:gd name="T25" fmla="*/ 143 h 943"/>
              <a:gd name="T26" fmla="*/ 2793 w 2947"/>
              <a:gd name="T27" fmla="*/ 714 h 943"/>
              <a:gd name="T28" fmla="*/ 2393 w 2947"/>
              <a:gd name="T29" fmla="*/ 747 h 943"/>
              <a:gd name="T30" fmla="*/ 2026 w 2947"/>
              <a:gd name="T31" fmla="*/ 713 h 943"/>
              <a:gd name="T32" fmla="*/ 1596 w 2947"/>
              <a:gd name="T33" fmla="*/ 705 h 943"/>
              <a:gd name="T34" fmla="*/ 1237 w 2947"/>
              <a:gd name="T35" fmla="*/ 747 h 943"/>
              <a:gd name="T36" fmla="*/ 872 w 2947"/>
              <a:gd name="T37" fmla="*/ 690 h 943"/>
              <a:gd name="T38" fmla="*/ 444 w 2947"/>
              <a:gd name="T39" fmla="*/ 693 h 943"/>
              <a:gd name="T40" fmla="*/ 334 w 2947"/>
              <a:gd name="T41" fmla="*/ 746 h 943"/>
              <a:gd name="T42" fmla="*/ 2586 w 2947"/>
              <a:gd name="T43" fmla="*/ 373 h 943"/>
              <a:gd name="T44" fmla="*/ 2466 w 2947"/>
              <a:gd name="T45" fmla="*/ 120 h 943"/>
              <a:gd name="T46" fmla="*/ 2346 w 2947"/>
              <a:gd name="T47" fmla="*/ 373 h 943"/>
              <a:gd name="T48" fmla="*/ 2466 w 2947"/>
              <a:gd name="T49" fmla="*/ 627 h 943"/>
              <a:gd name="T50" fmla="*/ 2586 w 2947"/>
              <a:gd name="T51" fmla="*/ 373 h 943"/>
              <a:gd name="T52" fmla="*/ 479 w 2947"/>
              <a:gd name="T53" fmla="*/ 79 h 943"/>
              <a:gd name="T54" fmla="*/ 246 w 2947"/>
              <a:gd name="T55" fmla="*/ 87 h 943"/>
              <a:gd name="T56" fmla="*/ 382 w 2947"/>
              <a:gd name="T57" fmla="*/ 360 h 943"/>
              <a:gd name="T58" fmla="*/ 479 w 2947"/>
              <a:gd name="T59" fmla="*/ 219 h 943"/>
              <a:gd name="T60" fmla="*/ 760 w 2947"/>
              <a:gd name="T61" fmla="*/ 80 h 943"/>
              <a:gd name="T62" fmla="*/ 519 w 2947"/>
              <a:gd name="T63" fmla="*/ 80 h 943"/>
              <a:gd name="T64" fmla="*/ 519 w 2947"/>
              <a:gd name="T65" fmla="*/ 361 h 943"/>
              <a:gd name="T66" fmla="*/ 752 w 2947"/>
              <a:gd name="T67" fmla="*/ 353 h 943"/>
              <a:gd name="T68" fmla="*/ 1036 w 2947"/>
              <a:gd name="T69" fmla="*/ 217 h 943"/>
              <a:gd name="T70" fmla="*/ 919 w 2947"/>
              <a:gd name="T71" fmla="*/ 80 h 943"/>
              <a:gd name="T72" fmla="*/ 799 w 2947"/>
              <a:gd name="T73" fmla="*/ 220 h 943"/>
              <a:gd name="T74" fmla="*/ 916 w 2947"/>
              <a:gd name="T75" fmla="*/ 357 h 943"/>
              <a:gd name="T76" fmla="*/ 1036 w 2947"/>
              <a:gd name="T77" fmla="*/ 217 h 943"/>
              <a:gd name="T78" fmla="*/ 1306 w 2947"/>
              <a:gd name="T79" fmla="*/ 80 h 943"/>
              <a:gd name="T80" fmla="*/ 1079 w 2947"/>
              <a:gd name="T81" fmla="*/ 80 h 943"/>
              <a:gd name="T82" fmla="*/ 1079 w 2947"/>
              <a:gd name="T83" fmla="*/ 360 h 943"/>
              <a:gd name="T84" fmla="*/ 1306 w 2947"/>
              <a:gd name="T85" fmla="*/ 360 h 943"/>
              <a:gd name="T86" fmla="*/ 1586 w 2947"/>
              <a:gd name="T87" fmla="*/ 220 h 943"/>
              <a:gd name="T88" fmla="*/ 1472 w 2947"/>
              <a:gd name="T89" fmla="*/ 80 h 943"/>
              <a:gd name="T90" fmla="*/ 1359 w 2947"/>
              <a:gd name="T91" fmla="*/ 220 h 943"/>
              <a:gd name="T92" fmla="*/ 1472 w 2947"/>
              <a:gd name="T93" fmla="*/ 360 h 943"/>
              <a:gd name="T94" fmla="*/ 1586 w 2947"/>
              <a:gd name="T95" fmla="*/ 220 h 943"/>
              <a:gd name="T96" fmla="*/ 1866 w 2947"/>
              <a:gd name="T97" fmla="*/ 80 h 943"/>
              <a:gd name="T98" fmla="*/ 1626 w 2947"/>
              <a:gd name="T99" fmla="*/ 80 h 943"/>
              <a:gd name="T100" fmla="*/ 1635 w 2947"/>
              <a:gd name="T101" fmla="*/ 351 h 943"/>
              <a:gd name="T102" fmla="*/ 1866 w 2947"/>
              <a:gd name="T103" fmla="*/ 360 h 943"/>
              <a:gd name="T104" fmla="*/ 2179 w 2947"/>
              <a:gd name="T105" fmla="*/ 213 h 943"/>
              <a:gd name="T106" fmla="*/ 2042 w 2947"/>
              <a:gd name="T107" fmla="*/ 83 h 943"/>
              <a:gd name="T108" fmla="*/ 1906 w 2947"/>
              <a:gd name="T109" fmla="*/ 213 h 943"/>
              <a:gd name="T110" fmla="*/ 2042 w 2947"/>
              <a:gd name="T111" fmla="*/ 344 h 943"/>
              <a:gd name="T112" fmla="*/ 2179 w 2947"/>
              <a:gd name="T113" fmla="*/ 21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7" h="943">
                <a:moveTo>
                  <a:pt x="582" y="852"/>
                </a:moveTo>
                <a:cubicBezTo>
                  <a:pt x="550" y="834"/>
                  <a:pt x="519" y="769"/>
                  <a:pt x="519" y="722"/>
                </a:cubicBezTo>
                <a:cubicBezTo>
                  <a:pt x="519" y="633"/>
                  <a:pt x="624" y="569"/>
                  <a:pt x="710" y="605"/>
                </a:cubicBezTo>
                <a:cubicBezTo>
                  <a:pt x="759" y="625"/>
                  <a:pt x="799" y="683"/>
                  <a:pt x="799" y="734"/>
                </a:cubicBezTo>
                <a:cubicBezTo>
                  <a:pt x="799" y="775"/>
                  <a:pt x="760" y="835"/>
                  <a:pt x="723" y="852"/>
                </a:cubicBezTo>
                <a:cubicBezTo>
                  <a:pt x="683" y="870"/>
                  <a:pt x="613" y="870"/>
                  <a:pt x="582" y="852"/>
                </a:cubicBezTo>
                <a:close/>
                <a:moveTo>
                  <a:pt x="1721" y="833"/>
                </a:moveTo>
                <a:cubicBezTo>
                  <a:pt x="1670" y="790"/>
                  <a:pt x="1658" y="737"/>
                  <a:pt x="1684" y="674"/>
                </a:cubicBezTo>
                <a:cubicBezTo>
                  <a:pt x="1724" y="581"/>
                  <a:pt x="1846" y="563"/>
                  <a:pt x="1912" y="642"/>
                </a:cubicBezTo>
                <a:cubicBezTo>
                  <a:pt x="2022" y="772"/>
                  <a:pt x="1851" y="943"/>
                  <a:pt x="1721" y="833"/>
                </a:cubicBezTo>
                <a:close/>
                <a:moveTo>
                  <a:pt x="119" y="694"/>
                </a:moveTo>
                <a:lnTo>
                  <a:pt x="6" y="643"/>
                </a:lnTo>
                <a:lnTo>
                  <a:pt x="2" y="378"/>
                </a:lnTo>
                <a:cubicBezTo>
                  <a:pt x="0" y="232"/>
                  <a:pt x="1" y="100"/>
                  <a:pt x="6" y="83"/>
                </a:cubicBezTo>
                <a:cubicBezTo>
                  <a:pt x="10" y="66"/>
                  <a:pt x="32" y="41"/>
                  <a:pt x="56" y="26"/>
                </a:cubicBezTo>
                <a:cubicBezTo>
                  <a:pt x="98" y="1"/>
                  <a:pt x="130" y="0"/>
                  <a:pt x="1327" y="0"/>
                </a:cubicBezTo>
                <a:cubicBezTo>
                  <a:pt x="2385" y="0"/>
                  <a:pt x="2564" y="3"/>
                  <a:pt x="2612" y="20"/>
                </a:cubicBezTo>
                <a:cubicBezTo>
                  <a:pt x="2644" y="31"/>
                  <a:pt x="2704" y="40"/>
                  <a:pt x="2747" y="40"/>
                </a:cubicBezTo>
                <a:lnTo>
                  <a:pt x="2825" y="40"/>
                </a:lnTo>
                <a:lnTo>
                  <a:pt x="2886" y="161"/>
                </a:lnTo>
                <a:lnTo>
                  <a:pt x="2947" y="281"/>
                </a:lnTo>
                <a:lnTo>
                  <a:pt x="2884" y="277"/>
                </a:lnTo>
                <a:lnTo>
                  <a:pt x="2821" y="273"/>
                </a:lnTo>
                <a:lnTo>
                  <a:pt x="2793" y="197"/>
                </a:lnTo>
                <a:cubicBezTo>
                  <a:pt x="2771" y="133"/>
                  <a:pt x="2761" y="120"/>
                  <a:pt x="2735" y="120"/>
                </a:cubicBezTo>
                <a:cubicBezTo>
                  <a:pt x="2712" y="120"/>
                  <a:pt x="2706" y="126"/>
                  <a:pt x="2711" y="143"/>
                </a:cubicBezTo>
                <a:cubicBezTo>
                  <a:pt x="2729" y="203"/>
                  <a:pt x="2826" y="636"/>
                  <a:pt x="2826" y="657"/>
                </a:cubicBezTo>
                <a:cubicBezTo>
                  <a:pt x="2826" y="670"/>
                  <a:pt x="2811" y="696"/>
                  <a:pt x="2793" y="714"/>
                </a:cubicBezTo>
                <a:lnTo>
                  <a:pt x="2760" y="747"/>
                </a:lnTo>
                <a:lnTo>
                  <a:pt x="2393" y="747"/>
                </a:lnTo>
                <a:lnTo>
                  <a:pt x="2026" y="747"/>
                </a:lnTo>
                <a:lnTo>
                  <a:pt x="2026" y="713"/>
                </a:lnTo>
                <a:cubicBezTo>
                  <a:pt x="2026" y="629"/>
                  <a:pt x="1944" y="537"/>
                  <a:pt x="1849" y="515"/>
                </a:cubicBezTo>
                <a:cubicBezTo>
                  <a:pt x="1737" y="488"/>
                  <a:pt x="1605" y="587"/>
                  <a:pt x="1596" y="705"/>
                </a:cubicBezTo>
                <a:lnTo>
                  <a:pt x="1593" y="747"/>
                </a:lnTo>
                <a:lnTo>
                  <a:pt x="1237" y="747"/>
                </a:lnTo>
                <a:lnTo>
                  <a:pt x="881" y="747"/>
                </a:lnTo>
                <a:lnTo>
                  <a:pt x="872" y="690"/>
                </a:lnTo>
                <a:cubicBezTo>
                  <a:pt x="860" y="619"/>
                  <a:pt x="787" y="542"/>
                  <a:pt x="713" y="522"/>
                </a:cubicBezTo>
                <a:cubicBezTo>
                  <a:pt x="596" y="490"/>
                  <a:pt x="463" y="575"/>
                  <a:pt x="444" y="693"/>
                </a:cubicBezTo>
                <a:lnTo>
                  <a:pt x="436" y="747"/>
                </a:lnTo>
                <a:lnTo>
                  <a:pt x="334" y="746"/>
                </a:lnTo>
                <a:cubicBezTo>
                  <a:pt x="245" y="746"/>
                  <a:pt x="218" y="740"/>
                  <a:pt x="119" y="694"/>
                </a:cubicBezTo>
                <a:close/>
                <a:moveTo>
                  <a:pt x="2586" y="373"/>
                </a:moveTo>
                <a:lnTo>
                  <a:pt x="2586" y="120"/>
                </a:lnTo>
                <a:lnTo>
                  <a:pt x="2466" y="120"/>
                </a:lnTo>
                <a:lnTo>
                  <a:pt x="2346" y="120"/>
                </a:lnTo>
                <a:lnTo>
                  <a:pt x="2346" y="373"/>
                </a:lnTo>
                <a:lnTo>
                  <a:pt x="2346" y="627"/>
                </a:lnTo>
                <a:lnTo>
                  <a:pt x="2466" y="627"/>
                </a:lnTo>
                <a:lnTo>
                  <a:pt x="2586" y="627"/>
                </a:lnTo>
                <a:lnTo>
                  <a:pt x="2586" y="373"/>
                </a:lnTo>
                <a:close/>
                <a:moveTo>
                  <a:pt x="479" y="219"/>
                </a:moveTo>
                <a:lnTo>
                  <a:pt x="479" y="79"/>
                </a:lnTo>
                <a:lnTo>
                  <a:pt x="362" y="83"/>
                </a:lnTo>
                <a:lnTo>
                  <a:pt x="246" y="87"/>
                </a:lnTo>
                <a:lnTo>
                  <a:pt x="242" y="206"/>
                </a:lnTo>
                <a:cubicBezTo>
                  <a:pt x="237" y="353"/>
                  <a:pt x="243" y="360"/>
                  <a:pt x="382" y="360"/>
                </a:cubicBezTo>
                <a:lnTo>
                  <a:pt x="479" y="360"/>
                </a:lnTo>
                <a:lnTo>
                  <a:pt x="479" y="219"/>
                </a:lnTo>
                <a:close/>
                <a:moveTo>
                  <a:pt x="756" y="217"/>
                </a:moveTo>
                <a:lnTo>
                  <a:pt x="760" y="80"/>
                </a:lnTo>
                <a:lnTo>
                  <a:pt x="639" y="80"/>
                </a:lnTo>
                <a:lnTo>
                  <a:pt x="519" y="80"/>
                </a:lnTo>
                <a:lnTo>
                  <a:pt x="519" y="220"/>
                </a:lnTo>
                <a:lnTo>
                  <a:pt x="519" y="361"/>
                </a:lnTo>
                <a:lnTo>
                  <a:pt x="636" y="357"/>
                </a:lnTo>
                <a:lnTo>
                  <a:pt x="752" y="353"/>
                </a:lnTo>
                <a:lnTo>
                  <a:pt x="756" y="217"/>
                </a:lnTo>
                <a:close/>
                <a:moveTo>
                  <a:pt x="1036" y="217"/>
                </a:moveTo>
                <a:lnTo>
                  <a:pt x="1040" y="80"/>
                </a:lnTo>
                <a:lnTo>
                  <a:pt x="919" y="80"/>
                </a:lnTo>
                <a:lnTo>
                  <a:pt x="799" y="80"/>
                </a:lnTo>
                <a:lnTo>
                  <a:pt x="799" y="220"/>
                </a:lnTo>
                <a:lnTo>
                  <a:pt x="799" y="361"/>
                </a:lnTo>
                <a:lnTo>
                  <a:pt x="916" y="357"/>
                </a:lnTo>
                <a:lnTo>
                  <a:pt x="1032" y="353"/>
                </a:lnTo>
                <a:lnTo>
                  <a:pt x="1036" y="217"/>
                </a:lnTo>
                <a:close/>
                <a:moveTo>
                  <a:pt x="1306" y="220"/>
                </a:moveTo>
                <a:lnTo>
                  <a:pt x="1306" y="80"/>
                </a:lnTo>
                <a:lnTo>
                  <a:pt x="1192" y="80"/>
                </a:lnTo>
                <a:lnTo>
                  <a:pt x="1079" y="80"/>
                </a:lnTo>
                <a:lnTo>
                  <a:pt x="1079" y="220"/>
                </a:lnTo>
                <a:lnTo>
                  <a:pt x="1079" y="360"/>
                </a:lnTo>
                <a:lnTo>
                  <a:pt x="1192" y="360"/>
                </a:lnTo>
                <a:lnTo>
                  <a:pt x="1306" y="360"/>
                </a:lnTo>
                <a:lnTo>
                  <a:pt x="1306" y="220"/>
                </a:lnTo>
                <a:close/>
                <a:moveTo>
                  <a:pt x="1586" y="220"/>
                </a:moveTo>
                <a:lnTo>
                  <a:pt x="1586" y="80"/>
                </a:lnTo>
                <a:lnTo>
                  <a:pt x="1472" y="80"/>
                </a:lnTo>
                <a:lnTo>
                  <a:pt x="1359" y="80"/>
                </a:lnTo>
                <a:lnTo>
                  <a:pt x="1359" y="220"/>
                </a:lnTo>
                <a:lnTo>
                  <a:pt x="1359" y="360"/>
                </a:lnTo>
                <a:lnTo>
                  <a:pt x="1472" y="360"/>
                </a:lnTo>
                <a:lnTo>
                  <a:pt x="1586" y="360"/>
                </a:lnTo>
                <a:lnTo>
                  <a:pt x="1586" y="220"/>
                </a:lnTo>
                <a:close/>
                <a:moveTo>
                  <a:pt x="1866" y="220"/>
                </a:moveTo>
                <a:lnTo>
                  <a:pt x="1866" y="80"/>
                </a:lnTo>
                <a:lnTo>
                  <a:pt x="1746" y="80"/>
                </a:lnTo>
                <a:lnTo>
                  <a:pt x="1626" y="80"/>
                </a:lnTo>
                <a:lnTo>
                  <a:pt x="1626" y="211"/>
                </a:lnTo>
                <a:cubicBezTo>
                  <a:pt x="1626" y="283"/>
                  <a:pt x="1630" y="346"/>
                  <a:pt x="1635" y="351"/>
                </a:cubicBezTo>
                <a:cubicBezTo>
                  <a:pt x="1639" y="356"/>
                  <a:pt x="1693" y="360"/>
                  <a:pt x="1755" y="360"/>
                </a:cubicBezTo>
                <a:lnTo>
                  <a:pt x="1866" y="360"/>
                </a:lnTo>
                <a:lnTo>
                  <a:pt x="1866" y="220"/>
                </a:lnTo>
                <a:close/>
                <a:moveTo>
                  <a:pt x="2179" y="213"/>
                </a:moveTo>
                <a:lnTo>
                  <a:pt x="2179" y="87"/>
                </a:lnTo>
                <a:lnTo>
                  <a:pt x="2042" y="83"/>
                </a:lnTo>
                <a:lnTo>
                  <a:pt x="1906" y="79"/>
                </a:lnTo>
                <a:lnTo>
                  <a:pt x="1906" y="213"/>
                </a:lnTo>
                <a:lnTo>
                  <a:pt x="1906" y="348"/>
                </a:lnTo>
                <a:lnTo>
                  <a:pt x="2042" y="344"/>
                </a:lnTo>
                <a:lnTo>
                  <a:pt x="2179" y="340"/>
                </a:lnTo>
                <a:lnTo>
                  <a:pt x="2179" y="213"/>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42" name="Rectangle 141">
            <a:extLst>
              <a:ext uri="{FF2B5EF4-FFF2-40B4-BE49-F238E27FC236}">
                <a16:creationId xmlns:a16="http://schemas.microsoft.com/office/drawing/2014/main" id="{4B0D0B00-E6EC-448D-80DA-2CF39D90446E}"/>
              </a:ext>
            </a:extLst>
          </p:cNvPr>
          <p:cNvSpPr/>
          <p:nvPr/>
        </p:nvSpPr>
        <p:spPr>
          <a:xfrm>
            <a:off x="3145351" y="2271087"/>
            <a:ext cx="775629"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43" name="Isosceles Triangle 142">
            <a:extLst>
              <a:ext uri="{FF2B5EF4-FFF2-40B4-BE49-F238E27FC236}">
                <a16:creationId xmlns:a16="http://schemas.microsoft.com/office/drawing/2014/main" id="{35358DEA-E123-46A3-99FC-754580AD6E4F}"/>
              </a:ext>
            </a:extLst>
          </p:cNvPr>
          <p:cNvSpPr/>
          <p:nvPr/>
        </p:nvSpPr>
        <p:spPr>
          <a:xfrm>
            <a:off x="3868620" y="2271087"/>
            <a:ext cx="104683"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44" name="TextBox 143">
            <a:extLst>
              <a:ext uri="{FF2B5EF4-FFF2-40B4-BE49-F238E27FC236}">
                <a16:creationId xmlns:a16="http://schemas.microsoft.com/office/drawing/2014/main" id="{3DFA6E26-5A51-4C4F-A40D-2C05418DFF31}"/>
              </a:ext>
            </a:extLst>
          </p:cNvPr>
          <p:cNvSpPr txBox="1"/>
          <p:nvPr/>
        </p:nvSpPr>
        <p:spPr>
          <a:xfrm>
            <a:off x="3988558" y="2239761"/>
            <a:ext cx="1535952" cy="161583"/>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Camions</a:t>
            </a:r>
          </a:p>
        </p:txBody>
      </p:sp>
      <p:sp>
        <p:nvSpPr>
          <p:cNvPr id="145" name="Freeform 80">
            <a:extLst>
              <a:ext uri="{FF2B5EF4-FFF2-40B4-BE49-F238E27FC236}">
                <a16:creationId xmlns:a16="http://schemas.microsoft.com/office/drawing/2014/main" id="{010F0DD5-63F7-4CB4-A1B7-DC5D172DF154}"/>
              </a:ext>
            </a:extLst>
          </p:cNvPr>
          <p:cNvSpPr>
            <a:spLocks noEditPoints="1"/>
          </p:cNvSpPr>
          <p:nvPr/>
        </p:nvSpPr>
        <p:spPr bwMode="auto">
          <a:xfrm>
            <a:off x="3399301" y="2226374"/>
            <a:ext cx="333786" cy="163085"/>
          </a:xfrm>
          <a:custGeom>
            <a:avLst/>
            <a:gdLst>
              <a:gd name="T0" fmla="*/ 2889 w 3597"/>
              <a:gd name="T1" fmla="*/ 1643 h 2016"/>
              <a:gd name="T2" fmla="*/ 2829 w 3597"/>
              <a:gd name="T3" fmla="*/ 1773 h 2016"/>
              <a:gd name="T4" fmla="*/ 2889 w 3597"/>
              <a:gd name="T5" fmla="*/ 1901 h 2016"/>
              <a:gd name="T6" fmla="*/ 3028 w 3597"/>
              <a:gd name="T7" fmla="*/ 1939 h 2016"/>
              <a:gd name="T8" fmla="*/ 3144 w 3597"/>
              <a:gd name="T9" fmla="*/ 1858 h 2016"/>
              <a:gd name="T10" fmla="*/ 3156 w 3597"/>
              <a:gd name="T11" fmla="*/ 1714 h 2016"/>
              <a:gd name="T12" fmla="*/ 3057 w 3597"/>
              <a:gd name="T13" fmla="*/ 1613 h 2016"/>
              <a:gd name="T14" fmla="*/ 478 w 3597"/>
              <a:gd name="T15" fmla="*/ 1613 h 2016"/>
              <a:gd name="T16" fmla="*/ 377 w 3597"/>
              <a:gd name="T17" fmla="*/ 1714 h 2016"/>
              <a:gd name="T18" fmla="*/ 391 w 3597"/>
              <a:gd name="T19" fmla="*/ 1858 h 2016"/>
              <a:gd name="T20" fmla="*/ 506 w 3597"/>
              <a:gd name="T21" fmla="*/ 1939 h 2016"/>
              <a:gd name="T22" fmla="*/ 645 w 3597"/>
              <a:gd name="T23" fmla="*/ 1901 h 2016"/>
              <a:gd name="T24" fmla="*/ 706 w 3597"/>
              <a:gd name="T25" fmla="*/ 1773 h 2016"/>
              <a:gd name="T26" fmla="*/ 645 w 3597"/>
              <a:gd name="T27" fmla="*/ 1643 h 2016"/>
              <a:gd name="T28" fmla="*/ 2998 w 3597"/>
              <a:gd name="T29" fmla="*/ 1528 h 2016"/>
              <a:gd name="T30" fmla="*/ 3170 w 3597"/>
              <a:gd name="T31" fmla="*/ 1600 h 2016"/>
              <a:gd name="T32" fmla="*/ 3241 w 3597"/>
              <a:gd name="T33" fmla="*/ 1773 h 2016"/>
              <a:gd name="T34" fmla="*/ 3170 w 3597"/>
              <a:gd name="T35" fmla="*/ 1945 h 2016"/>
              <a:gd name="T36" fmla="*/ 2998 w 3597"/>
              <a:gd name="T37" fmla="*/ 2016 h 2016"/>
              <a:gd name="T38" fmla="*/ 2825 w 3597"/>
              <a:gd name="T39" fmla="*/ 1945 h 2016"/>
              <a:gd name="T40" fmla="*/ 2755 w 3597"/>
              <a:gd name="T41" fmla="*/ 1773 h 2016"/>
              <a:gd name="T42" fmla="*/ 2825 w 3597"/>
              <a:gd name="T43" fmla="*/ 1600 h 2016"/>
              <a:gd name="T44" fmla="*/ 2998 w 3597"/>
              <a:gd name="T45" fmla="*/ 1528 h 2016"/>
              <a:gd name="T46" fmla="*/ 680 w 3597"/>
              <a:gd name="T47" fmla="*/ 1576 h 2016"/>
              <a:gd name="T48" fmla="*/ 777 w 3597"/>
              <a:gd name="T49" fmla="*/ 1733 h 2016"/>
              <a:gd name="T50" fmla="*/ 733 w 3597"/>
              <a:gd name="T51" fmla="*/ 1916 h 2016"/>
              <a:gd name="T52" fmla="*/ 576 w 3597"/>
              <a:gd name="T53" fmla="*/ 2013 h 2016"/>
              <a:gd name="T54" fmla="*/ 393 w 3597"/>
              <a:gd name="T55" fmla="*/ 1969 h 2016"/>
              <a:gd name="T56" fmla="*/ 296 w 3597"/>
              <a:gd name="T57" fmla="*/ 1812 h 2016"/>
              <a:gd name="T58" fmla="*/ 339 w 3597"/>
              <a:gd name="T59" fmla="*/ 1629 h 2016"/>
              <a:gd name="T60" fmla="*/ 496 w 3597"/>
              <a:gd name="T61" fmla="*/ 1532 h 2016"/>
              <a:gd name="T62" fmla="*/ 3482 w 3597"/>
              <a:gd name="T63" fmla="*/ 1455 h 2016"/>
              <a:gd name="T64" fmla="*/ 3482 w 3597"/>
              <a:gd name="T65" fmla="*/ 1588 h 2016"/>
              <a:gd name="T66" fmla="*/ 3543 w 3597"/>
              <a:gd name="T67" fmla="*/ 1598 h 2016"/>
              <a:gd name="T68" fmla="*/ 3559 w 3597"/>
              <a:gd name="T69" fmla="*/ 1467 h 2016"/>
              <a:gd name="T70" fmla="*/ 280 w 3597"/>
              <a:gd name="T71" fmla="*/ 1402 h 2016"/>
              <a:gd name="T72" fmla="*/ 814 w 3597"/>
              <a:gd name="T73" fmla="*/ 1616 h 2016"/>
              <a:gd name="T74" fmla="*/ 638 w 3597"/>
              <a:gd name="T75" fmla="*/ 1490 h 2016"/>
              <a:gd name="T76" fmla="*/ 417 w 3597"/>
              <a:gd name="T77" fmla="*/ 1504 h 2016"/>
              <a:gd name="T78" fmla="*/ 260 w 3597"/>
              <a:gd name="T79" fmla="*/ 1648 h 2016"/>
              <a:gd name="T80" fmla="*/ 163 w 3597"/>
              <a:gd name="T81" fmla="*/ 1628 h 2016"/>
              <a:gd name="T82" fmla="*/ 144 w 3597"/>
              <a:gd name="T83" fmla="*/ 1513 h 2016"/>
              <a:gd name="T84" fmla="*/ 226 w 3597"/>
              <a:gd name="T85" fmla="*/ 1413 h 2016"/>
              <a:gd name="T86" fmla="*/ 2655 w 3597"/>
              <a:gd name="T87" fmla="*/ 567 h 2016"/>
              <a:gd name="T88" fmla="*/ 2639 w 3597"/>
              <a:gd name="T89" fmla="*/ 967 h 2016"/>
              <a:gd name="T90" fmla="*/ 3333 w 3597"/>
              <a:gd name="T91" fmla="*/ 998 h 2016"/>
              <a:gd name="T92" fmla="*/ 3380 w 3597"/>
              <a:gd name="T93" fmla="*/ 952 h 2016"/>
              <a:gd name="T94" fmla="*/ 3130 w 3597"/>
              <a:gd name="T95" fmla="*/ 567 h 2016"/>
              <a:gd name="T96" fmla="*/ 2546 w 3597"/>
              <a:gd name="T97" fmla="*/ 471 h 2016"/>
              <a:gd name="T98" fmla="*/ 3221 w 3597"/>
              <a:gd name="T99" fmla="*/ 489 h 2016"/>
              <a:gd name="T100" fmla="*/ 3595 w 3597"/>
              <a:gd name="T101" fmla="*/ 1639 h 2016"/>
              <a:gd name="T102" fmla="*/ 3307 w 3597"/>
              <a:gd name="T103" fmla="*/ 1670 h 2016"/>
              <a:gd name="T104" fmla="*/ 3170 w 3597"/>
              <a:gd name="T105" fmla="*/ 1521 h 2016"/>
              <a:gd name="T106" fmla="*/ 2965 w 3597"/>
              <a:gd name="T107" fmla="*/ 1480 h 2016"/>
              <a:gd name="T108" fmla="*/ 2782 w 3597"/>
              <a:gd name="T109" fmla="*/ 1570 h 2016"/>
              <a:gd name="T110" fmla="*/ 2532 w 3597"/>
              <a:gd name="T111" fmla="*/ 1668 h 2016"/>
              <a:gd name="T112" fmla="*/ 2500 w 3597"/>
              <a:gd name="T113" fmla="*/ 517 h 2016"/>
              <a:gd name="T114" fmla="*/ 2546 w 3597"/>
              <a:gd name="T115" fmla="*/ 471 h 2016"/>
              <a:gd name="T116" fmla="*/ 0 w 3597"/>
              <a:gd name="T117"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97" h="2016">
                <a:moveTo>
                  <a:pt x="2998" y="1604"/>
                </a:moveTo>
                <a:lnTo>
                  <a:pt x="2967" y="1606"/>
                </a:lnTo>
                <a:lnTo>
                  <a:pt x="2939" y="1613"/>
                </a:lnTo>
                <a:lnTo>
                  <a:pt x="2913" y="1627"/>
                </a:lnTo>
                <a:lnTo>
                  <a:pt x="2889" y="1643"/>
                </a:lnTo>
                <a:lnTo>
                  <a:pt x="2869" y="1664"/>
                </a:lnTo>
                <a:lnTo>
                  <a:pt x="2852" y="1688"/>
                </a:lnTo>
                <a:lnTo>
                  <a:pt x="2840" y="1714"/>
                </a:lnTo>
                <a:lnTo>
                  <a:pt x="2832" y="1742"/>
                </a:lnTo>
                <a:lnTo>
                  <a:pt x="2829" y="1773"/>
                </a:lnTo>
                <a:lnTo>
                  <a:pt x="2832" y="1803"/>
                </a:lnTo>
                <a:lnTo>
                  <a:pt x="2840" y="1832"/>
                </a:lnTo>
                <a:lnTo>
                  <a:pt x="2852" y="1858"/>
                </a:lnTo>
                <a:lnTo>
                  <a:pt x="2869" y="1882"/>
                </a:lnTo>
                <a:lnTo>
                  <a:pt x="2889" y="1901"/>
                </a:lnTo>
                <a:lnTo>
                  <a:pt x="2913" y="1919"/>
                </a:lnTo>
                <a:lnTo>
                  <a:pt x="2939" y="1931"/>
                </a:lnTo>
                <a:lnTo>
                  <a:pt x="2967" y="1939"/>
                </a:lnTo>
                <a:lnTo>
                  <a:pt x="2998" y="1942"/>
                </a:lnTo>
                <a:lnTo>
                  <a:pt x="3028" y="1939"/>
                </a:lnTo>
                <a:lnTo>
                  <a:pt x="3057" y="1931"/>
                </a:lnTo>
                <a:lnTo>
                  <a:pt x="3083" y="1919"/>
                </a:lnTo>
                <a:lnTo>
                  <a:pt x="3107" y="1901"/>
                </a:lnTo>
                <a:lnTo>
                  <a:pt x="3128" y="1882"/>
                </a:lnTo>
                <a:lnTo>
                  <a:pt x="3144" y="1858"/>
                </a:lnTo>
                <a:lnTo>
                  <a:pt x="3156" y="1832"/>
                </a:lnTo>
                <a:lnTo>
                  <a:pt x="3165" y="1803"/>
                </a:lnTo>
                <a:lnTo>
                  <a:pt x="3167" y="1773"/>
                </a:lnTo>
                <a:lnTo>
                  <a:pt x="3165" y="1742"/>
                </a:lnTo>
                <a:lnTo>
                  <a:pt x="3156" y="1714"/>
                </a:lnTo>
                <a:lnTo>
                  <a:pt x="3144" y="1688"/>
                </a:lnTo>
                <a:lnTo>
                  <a:pt x="3128" y="1664"/>
                </a:lnTo>
                <a:lnTo>
                  <a:pt x="3107" y="1643"/>
                </a:lnTo>
                <a:lnTo>
                  <a:pt x="3083" y="1627"/>
                </a:lnTo>
                <a:lnTo>
                  <a:pt x="3057" y="1613"/>
                </a:lnTo>
                <a:lnTo>
                  <a:pt x="3028" y="1606"/>
                </a:lnTo>
                <a:lnTo>
                  <a:pt x="2998" y="1604"/>
                </a:lnTo>
                <a:close/>
                <a:moveTo>
                  <a:pt x="537" y="1604"/>
                </a:moveTo>
                <a:lnTo>
                  <a:pt x="506" y="1606"/>
                </a:lnTo>
                <a:lnTo>
                  <a:pt x="478" y="1613"/>
                </a:lnTo>
                <a:lnTo>
                  <a:pt x="451" y="1627"/>
                </a:lnTo>
                <a:lnTo>
                  <a:pt x="428" y="1643"/>
                </a:lnTo>
                <a:lnTo>
                  <a:pt x="407" y="1664"/>
                </a:lnTo>
                <a:lnTo>
                  <a:pt x="391" y="1688"/>
                </a:lnTo>
                <a:lnTo>
                  <a:pt x="377" y="1714"/>
                </a:lnTo>
                <a:lnTo>
                  <a:pt x="370" y="1742"/>
                </a:lnTo>
                <a:lnTo>
                  <a:pt x="368" y="1773"/>
                </a:lnTo>
                <a:lnTo>
                  <a:pt x="370" y="1803"/>
                </a:lnTo>
                <a:lnTo>
                  <a:pt x="377" y="1832"/>
                </a:lnTo>
                <a:lnTo>
                  <a:pt x="391" y="1858"/>
                </a:lnTo>
                <a:lnTo>
                  <a:pt x="407" y="1882"/>
                </a:lnTo>
                <a:lnTo>
                  <a:pt x="428" y="1901"/>
                </a:lnTo>
                <a:lnTo>
                  <a:pt x="451" y="1919"/>
                </a:lnTo>
                <a:lnTo>
                  <a:pt x="478" y="1931"/>
                </a:lnTo>
                <a:lnTo>
                  <a:pt x="506" y="1939"/>
                </a:lnTo>
                <a:lnTo>
                  <a:pt x="537" y="1942"/>
                </a:lnTo>
                <a:lnTo>
                  <a:pt x="566" y="1939"/>
                </a:lnTo>
                <a:lnTo>
                  <a:pt x="596" y="1931"/>
                </a:lnTo>
                <a:lnTo>
                  <a:pt x="622" y="1919"/>
                </a:lnTo>
                <a:lnTo>
                  <a:pt x="645" y="1901"/>
                </a:lnTo>
                <a:lnTo>
                  <a:pt x="665" y="1882"/>
                </a:lnTo>
                <a:lnTo>
                  <a:pt x="682" y="1858"/>
                </a:lnTo>
                <a:lnTo>
                  <a:pt x="695" y="1832"/>
                </a:lnTo>
                <a:lnTo>
                  <a:pt x="703" y="1803"/>
                </a:lnTo>
                <a:lnTo>
                  <a:pt x="706" y="1773"/>
                </a:lnTo>
                <a:lnTo>
                  <a:pt x="703" y="1742"/>
                </a:lnTo>
                <a:lnTo>
                  <a:pt x="695" y="1714"/>
                </a:lnTo>
                <a:lnTo>
                  <a:pt x="682" y="1688"/>
                </a:lnTo>
                <a:lnTo>
                  <a:pt x="665" y="1664"/>
                </a:lnTo>
                <a:lnTo>
                  <a:pt x="645" y="1643"/>
                </a:lnTo>
                <a:lnTo>
                  <a:pt x="622" y="1627"/>
                </a:lnTo>
                <a:lnTo>
                  <a:pt x="596" y="1613"/>
                </a:lnTo>
                <a:lnTo>
                  <a:pt x="566" y="1606"/>
                </a:lnTo>
                <a:lnTo>
                  <a:pt x="537" y="1604"/>
                </a:lnTo>
                <a:close/>
                <a:moveTo>
                  <a:pt x="2998" y="1528"/>
                </a:moveTo>
                <a:lnTo>
                  <a:pt x="3037" y="1532"/>
                </a:lnTo>
                <a:lnTo>
                  <a:pt x="3075" y="1541"/>
                </a:lnTo>
                <a:lnTo>
                  <a:pt x="3110" y="1556"/>
                </a:lnTo>
                <a:lnTo>
                  <a:pt x="3142" y="1576"/>
                </a:lnTo>
                <a:lnTo>
                  <a:pt x="3170" y="1600"/>
                </a:lnTo>
                <a:lnTo>
                  <a:pt x="3194" y="1629"/>
                </a:lnTo>
                <a:lnTo>
                  <a:pt x="3214" y="1660"/>
                </a:lnTo>
                <a:lnTo>
                  <a:pt x="3229" y="1695"/>
                </a:lnTo>
                <a:lnTo>
                  <a:pt x="3238" y="1733"/>
                </a:lnTo>
                <a:lnTo>
                  <a:pt x="3241" y="1773"/>
                </a:lnTo>
                <a:lnTo>
                  <a:pt x="3238" y="1812"/>
                </a:lnTo>
                <a:lnTo>
                  <a:pt x="3229" y="1849"/>
                </a:lnTo>
                <a:lnTo>
                  <a:pt x="3214" y="1884"/>
                </a:lnTo>
                <a:lnTo>
                  <a:pt x="3194" y="1916"/>
                </a:lnTo>
                <a:lnTo>
                  <a:pt x="3170" y="1945"/>
                </a:lnTo>
                <a:lnTo>
                  <a:pt x="3142" y="1969"/>
                </a:lnTo>
                <a:lnTo>
                  <a:pt x="3110" y="1989"/>
                </a:lnTo>
                <a:lnTo>
                  <a:pt x="3075" y="2004"/>
                </a:lnTo>
                <a:lnTo>
                  <a:pt x="3037" y="2013"/>
                </a:lnTo>
                <a:lnTo>
                  <a:pt x="2998" y="2016"/>
                </a:lnTo>
                <a:lnTo>
                  <a:pt x="2959" y="2013"/>
                </a:lnTo>
                <a:lnTo>
                  <a:pt x="2921" y="2004"/>
                </a:lnTo>
                <a:lnTo>
                  <a:pt x="2887" y="1989"/>
                </a:lnTo>
                <a:lnTo>
                  <a:pt x="2854" y="1969"/>
                </a:lnTo>
                <a:lnTo>
                  <a:pt x="2825" y="1945"/>
                </a:lnTo>
                <a:lnTo>
                  <a:pt x="2801" y="1916"/>
                </a:lnTo>
                <a:lnTo>
                  <a:pt x="2782" y="1884"/>
                </a:lnTo>
                <a:lnTo>
                  <a:pt x="2767" y="1849"/>
                </a:lnTo>
                <a:lnTo>
                  <a:pt x="2758" y="1812"/>
                </a:lnTo>
                <a:lnTo>
                  <a:pt x="2755" y="1773"/>
                </a:lnTo>
                <a:lnTo>
                  <a:pt x="2758" y="1733"/>
                </a:lnTo>
                <a:lnTo>
                  <a:pt x="2767" y="1695"/>
                </a:lnTo>
                <a:lnTo>
                  <a:pt x="2782" y="1660"/>
                </a:lnTo>
                <a:lnTo>
                  <a:pt x="2801" y="1629"/>
                </a:lnTo>
                <a:lnTo>
                  <a:pt x="2825" y="1600"/>
                </a:lnTo>
                <a:lnTo>
                  <a:pt x="2854" y="1576"/>
                </a:lnTo>
                <a:lnTo>
                  <a:pt x="2887" y="1556"/>
                </a:lnTo>
                <a:lnTo>
                  <a:pt x="2921" y="1541"/>
                </a:lnTo>
                <a:lnTo>
                  <a:pt x="2959" y="1532"/>
                </a:lnTo>
                <a:lnTo>
                  <a:pt x="2998" y="1528"/>
                </a:lnTo>
                <a:close/>
                <a:moveTo>
                  <a:pt x="537" y="1528"/>
                </a:moveTo>
                <a:lnTo>
                  <a:pt x="576" y="1532"/>
                </a:lnTo>
                <a:lnTo>
                  <a:pt x="613" y="1541"/>
                </a:lnTo>
                <a:lnTo>
                  <a:pt x="648" y="1556"/>
                </a:lnTo>
                <a:lnTo>
                  <a:pt x="680" y="1576"/>
                </a:lnTo>
                <a:lnTo>
                  <a:pt x="708" y="1600"/>
                </a:lnTo>
                <a:lnTo>
                  <a:pt x="733" y="1629"/>
                </a:lnTo>
                <a:lnTo>
                  <a:pt x="753" y="1660"/>
                </a:lnTo>
                <a:lnTo>
                  <a:pt x="767" y="1695"/>
                </a:lnTo>
                <a:lnTo>
                  <a:pt x="777" y="1733"/>
                </a:lnTo>
                <a:lnTo>
                  <a:pt x="780" y="1773"/>
                </a:lnTo>
                <a:lnTo>
                  <a:pt x="777" y="1812"/>
                </a:lnTo>
                <a:lnTo>
                  <a:pt x="767" y="1849"/>
                </a:lnTo>
                <a:lnTo>
                  <a:pt x="753" y="1884"/>
                </a:lnTo>
                <a:lnTo>
                  <a:pt x="733" y="1916"/>
                </a:lnTo>
                <a:lnTo>
                  <a:pt x="708" y="1945"/>
                </a:lnTo>
                <a:lnTo>
                  <a:pt x="680" y="1969"/>
                </a:lnTo>
                <a:lnTo>
                  <a:pt x="648" y="1989"/>
                </a:lnTo>
                <a:lnTo>
                  <a:pt x="613" y="2004"/>
                </a:lnTo>
                <a:lnTo>
                  <a:pt x="576" y="2013"/>
                </a:lnTo>
                <a:lnTo>
                  <a:pt x="537" y="2016"/>
                </a:lnTo>
                <a:lnTo>
                  <a:pt x="496" y="2013"/>
                </a:lnTo>
                <a:lnTo>
                  <a:pt x="459" y="2004"/>
                </a:lnTo>
                <a:lnTo>
                  <a:pt x="424" y="1989"/>
                </a:lnTo>
                <a:lnTo>
                  <a:pt x="393" y="1969"/>
                </a:lnTo>
                <a:lnTo>
                  <a:pt x="364" y="1945"/>
                </a:lnTo>
                <a:lnTo>
                  <a:pt x="339" y="1916"/>
                </a:lnTo>
                <a:lnTo>
                  <a:pt x="320" y="1884"/>
                </a:lnTo>
                <a:lnTo>
                  <a:pt x="305" y="1849"/>
                </a:lnTo>
                <a:lnTo>
                  <a:pt x="296" y="1812"/>
                </a:lnTo>
                <a:lnTo>
                  <a:pt x="292" y="1773"/>
                </a:lnTo>
                <a:lnTo>
                  <a:pt x="296" y="1733"/>
                </a:lnTo>
                <a:lnTo>
                  <a:pt x="305" y="1695"/>
                </a:lnTo>
                <a:lnTo>
                  <a:pt x="320" y="1660"/>
                </a:lnTo>
                <a:lnTo>
                  <a:pt x="339" y="1629"/>
                </a:lnTo>
                <a:lnTo>
                  <a:pt x="364" y="1600"/>
                </a:lnTo>
                <a:lnTo>
                  <a:pt x="393" y="1576"/>
                </a:lnTo>
                <a:lnTo>
                  <a:pt x="424" y="1556"/>
                </a:lnTo>
                <a:lnTo>
                  <a:pt x="459" y="1541"/>
                </a:lnTo>
                <a:lnTo>
                  <a:pt x="496" y="1532"/>
                </a:lnTo>
                <a:lnTo>
                  <a:pt x="537" y="1528"/>
                </a:lnTo>
                <a:close/>
                <a:moveTo>
                  <a:pt x="3518" y="1438"/>
                </a:moveTo>
                <a:lnTo>
                  <a:pt x="3504" y="1440"/>
                </a:lnTo>
                <a:lnTo>
                  <a:pt x="3492" y="1445"/>
                </a:lnTo>
                <a:lnTo>
                  <a:pt x="3482" y="1455"/>
                </a:lnTo>
                <a:lnTo>
                  <a:pt x="3477" y="1467"/>
                </a:lnTo>
                <a:lnTo>
                  <a:pt x="3475" y="1480"/>
                </a:lnTo>
                <a:lnTo>
                  <a:pt x="3475" y="1563"/>
                </a:lnTo>
                <a:lnTo>
                  <a:pt x="3477" y="1576"/>
                </a:lnTo>
                <a:lnTo>
                  <a:pt x="3482" y="1588"/>
                </a:lnTo>
                <a:lnTo>
                  <a:pt x="3492" y="1598"/>
                </a:lnTo>
                <a:lnTo>
                  <a:pt x="3504" y="1605"/>
                </a:lnTo>
                <a:lnTo>
                  <a:pt x="3518" y="1607"/>
                </a:lnTo>
                <a:lnTo>
                  <a:pt x="3531" y="1605"/>
                </a:lnTo>
                <a:lnTo>
                  <a:pt x="3543" y="1598"/>
                </a:lnTo>
                <a:lnTo>
                  <a:pt x="3553" y="1588"/>
                </a:lnTo>
                <a:lnTo>
                  <a:pt x="3559" y="1576"/>
                </a:lnTo>
                <a:lnTo>
                  <a:pt x="3561" y="1563"/>
                </a:lnTo>
                <a:lnTo>
                  <a:pt x="3561" y="1480"/>
                </a:lnTo>
                <a:lnTo>
                  <a:pt x="3559" y="1467"/>
                </a:lnTo>
                <a:lnTo>
                  <a:pt x="3553" y="1455"/>
                </a:lnTo>
                <a:lnTo>
                  <a:pt x="3543" y="1445"/>
                </a:lnTo>
                <a:lnTo>
                  <a:pt x="3531" y="1440"/>
                </a:lnTo>
                <a:lnTo>
                  <a:pt x="3518" y="1438"/>
                </a:lnTo>
                <a:close/>
                <a:moveTo>
                  <a:pt x="280" y="1402"/>
                </a:moveTo>
                <a:lnTo>
                  <a:pt x="2388" y="1402"/>
                </a:lnTo>
                <a:lnTo>
                  <a:pt x="2388" y="1693"/>
                </a:lnTo>
                <a:lnTo>
                  <a:pt x="855" y="1693"/>
                </a:lnTo>
                <a:lnTo>
                  <a:pt x="837" y="1653"/>
                </a:lnTo>
                <a:lnTo>
                  <a:pt x="814" y="1616"/>
                </a:lnTo>
                <a:lnTo>
                  <a:pt x="787" y="1582"/>
                </a:lnTo>
                <a:lnTo>
                  <a:pt x="754" y="1551"/>
                </a:lnTo>
                <a:lnTo>
                  <a:pt x="719" y="1526"/>
                </a:lnTo>
                <a:lnTo>
                  <a:pt x="680" y="1505"/>
                </a:lnTo>
                <a:lnTo>
                  <a:pt x="638" y="1490"/>
                </a:lnTo>
                <a:lnTo>
                  <a:pt x="593" y="1481"/>
                </a:lnTo>
                <a:lnTo>
                  <a:pt x="548" y="1478"/>
                </a:lnTo>
                <a:lnTo>
                  <a:pt x="502" y="1480"/>
                </a:lnTo>
                <a:lnTo>
                  <a:pt x="458" y="1490"/>
                </a:lnTo>
                <a:lnTo>
                  <a:pt x="417" y="1504"/>
                </a:lnTo>
                <a:lnTo>
                  <a:pt x="379" y="1525"/>
                </a:lnTo>
                <a:lnTo>
                  <a:pt x="343" y="1550"/>
                </a:lnTo>
                <a:lnTo>
                  <a:pt x="311" y="1579"/>
                </a:lnTo>
                <a:lnTo>
                  <a:pt x="284" y="1611"/>
                </a:lnTo>
                <a:lnTo>
                  <a:pt x="260" y="1648"/>
                </a:lnTo>
                <a:lnTo>
                  <a:pt x="242" y="1688"/>
                </a:lnTo>
                <a:lnTo>
                  <a:pt x="218" y="1679"/>
                </a:lnTo>
                <a:lnTo>
                  <a:pt x="196" y="1665"/>
                </a:lnTo>
                <a:lnTo>
                  <a:pt x="178" y="1648"/>
                </a:lnTo>
                <a:lnTo>
                  <a:pt x="163" y="1628"/>
                </a:lnTo>
                <a:lnTo>
                  <a:pt x="151" y="1605"/>
                </a:lnTo>
                <a:lnTo>
                  <a:pt x="143" y="1581"/>
                </a:lnTo>
                <a:lnTo>
                  <a:pt x="141" y="1553"/>
                </a:lnTo>
                <a:lnTo>
                  <a:pt x="141" y="1541"/>
                </a:lnTo>
                <a:lnTo>
                  <a:pt x="144" y="1513"/>
                </a:lnTo>
                <a:lnTo>
                  <a:pt x="152" y="1487"/>
                </a:lnTo>
                <a:lnTo>
                  <a:pt x="165" y="1463"/>
                </a:lnTo>
                <a:lnTo>
                  <a:pt x="182" y="1442"/>
                </a:lnTo>
                <a:lnTo>
                  <a:pt x="202" y="1426"/>
                </a:lnTo>
                <a:lnTo>
                  <a:pt x="226" y="1413"/>
                </a:lnTo>
                <a:lnTo>
                  <a:pt x="252" y="1405"/>
                </a:lnTo>
                <a:lnTo>
                  <a:pt x="280" y="1402"/>
                </a:lnTo>
                <a:close/>
                <a:moveTo>
                  <a:pt x="2684" y="559"/>
                </a:moveTo>
                <a:lnTo>
                  <a:pt x="2668" y="561"/>
                </a:lnTo>
                <a:lnTo>
                  <a:pt x="2655" y="567"/>
                </a:lnTo>
                <a:lnTo>
                  <a:pt x="2645" y="577"/>
                </a:lnTo>
                <a:lnTo>
                  <a:pt x="2639" y="590"/>
                </a:lnTo>
                <a:lnTo>
                  <a:pt x="2637" y="604"/>
                </a:lnTo>
                <a:lnTo>
                  <a:pt x="2637" y="952"/>
                </a:lnTo>
                <a:lnTo>
                  <a:pt x="2639" y="967"/>
                </a:lnTo>
                <a:lnTo>
                  <a:pt x="2645" y="980"/>
                </a:lnTo>
                <a:lnTo>
                  <a:pt x="2655" y="989"/>
                </a:lnTo>
                <a:lnTo>
                  <a:pt x="2668" y="996"/>
                </a:lnTo>
                <a:lnTo>
                  <a:pt x="2684" y="998"/>
                </a:lnTo>
                <a:lnTo>
                  <a:pt x="3333" y="998"/>
                </a:lnTo>
                <a:lnTo>
                  <a:pt x="3348" y="996"/>
                </a:lnTo>
                <a:lnTo>
                  <a:pt x="3360" y="989"/>
                </a:lnTo>
                <a:lnTo>
                  <a:pt x="3371" y="980"/>
                </a:lnTo>
                <a:lnTo>
                  <a:pt x="3377" y="967"/>
                </a:lnTo>
                <a:lnTo>
                  <a:pt x="3380" y="952"/>
                </a:lnTo>
                <a:lnTo>
                  <a:pt x="3170" y="604"/>
                </a:lnTo>
                <a:lnTo>
                  <a:pt x="3163" y="592"/>
                </a:lnTo>
                <a:lnTo>
                  <a:pt x="3155" y="583"/>
                </a:lnTo>
                <a:lnTo>
                  <a:pt x="3144" y="574"/>
                </a:lnTo>
                <a:lnTo>
                  <a:pt x="3130" y="567"/>
                </a:lnTo>
                <a:lnTo>
                  <a:pt x="3112" y="562"/>
                </a:lnTo>
                <a:lnTo>
                  <a:pt x="3091" y="559"/>
                </a:lnTo>
                <a:lnTo>
                  <a:pt x="3063" y="559"/>
                </a:lnTo>
                <a:lnTo>
                  <a:pt x="2684" y="559"/>
                </a:lnTo>
                <a:close/>
                <a:moveTo>
                  <a:pt x="2546" y="471"/>
                </a:moveTo>
                <a:lnTo>
                  <a:pt x="3159" y="471"/>
                </a:lnTo>
                <a:lnTo>
                  <a:pt x="3173" y="471"/>
                </a:lnTo>
                <a:lnTo>
                  <a:pt x="3189" y="475"/>
                </a:lnTo>
                <a:lnTo>
                  <a:pt x="3205" y="480"/>
                </a:lnTo>
                <a:lnTo>
                  <a:pt x="3221" y="489"/>
                </a:lnTo>
                <a:lnTo>
                  <a:pt x="3238" y="501"/>
                </a:lnTo>
                <a:lnTo>
                  <a:pt x="3252" y="517"/>
                </a:lnTo>
                <a:lnTo>
                  <a:pt x="3597" y="1072"/>
                </a:lnTo>
                <a:lnTo>
                  <a:pt x="3597" y="1623"/>
                </a:lnTo>
                <a:lnTo>
                  <a:pt x="3595" y="1639"/>
                </a:lnTo>
                <a:lnTo>
                  <a:pt x="3588" y="1651"/>
                </a:lnTo>
                <a:lnTo>
                  <a:pt x="3578" y="1661"/>
                </a:lnTo>
                <a:lnTo>
                  <a:pt x="3565" y="1668"/>
                </a:lnTo>
                <a:lnTo>
                  <a:pt x="3550" y="1670"/>
                </a:lnTo>
                <a:lnTo>
                  <a:pt x="3307" y="1670"/>
                </a:lnTo>
                <a:lnTo>
                  <a:pt x="3288" y="1634"/>
                </a:lnTo>
                <a:lnTo>
                  <a:pt x="3264" y="1600"/>
                </a:lnTo>
                <a:lnTo>
                  <a:pt x="3236" y="1570"/>
                </a:lnTo>
                <a:lnTo>
                  <a:pt x="3205" y="1544"/>
                </a:lnTo>
                <a:lnTo>
                  <a:pt x="3170" y="1521"/>
                </a:lnTo>
                <a:lnTo>
                  <a:pt x="3133" y="1502"/>
                </a:lnTo>
                <a:lnTo>
                  <a:pt x="3094" y="1489"/>
                </a:lnTo>
                <a:lnTo>
                  <a:pt x="3052" y="1480"/>
                </a:lnTo>
                <a:lnTo>
                  <a:pt x="3009" y="1478"/>
                </a:lnTo>
                <a:lnTo>
                  <a:pt x="2965" y="1480"/>
                </a:lnTo>
                <a:lnTo>
                  <a:pt x="2924" y="1489"/>
                </a:lnTo>
                <a:lnTo>
                  <a:pt x="2884" y="1502"/>
                </a:lnTo>
                <a:lnTo>
                  <a:pt x="2847" y="1521"/>
                </a:lnTo>
                <a:lnTo>
                  <a:pt x="2812" y="1544"/>
                </a:lnTo>
                <a:lnTo>
                  <a:pt x="2782" y="1570"/>
                </a:lnTo>
                <a:lnTo>
                  <a:pt x="2753" y="1600"/>
                </a:lnTo>
                <a:lnTo>
                  <a:pt x="2731" y="1634"/>
                </a:lnTo>
                <a:lnTo>
                  <a:pt x="2711" y="1670"/>
                </a:lnTo>
                <a:lnTo>
                  <a:pt x="2546" y="1670"/>
                </a:lnTo>
                <a:lnTo>
                  <a:pt x="2532" y="1668"/>
                </a:lnTo>
                <a:lnTo>
                  <a:pt x="2519" y="1661"/>
                </a:lnTo>
                <a:lnTo>
                  <a:pt x="2509" y="1651"/>
                </a:lnTo>
                <a:lnTo>
                  <a:pt x="2503" y="1639"/>
                </a:lnTo>
                <a:lnTo>
                  <a:pt x="2500" y="1623"/>
                </a:lnTo>
                <a:lnTo>
                  <a:pt x="2500" y="517"/>
                </a:lnTo>
                <a:lnTo>
                  <a:pt x="2503" y="503"/>
                </a:lnTo>
                <a:lnTo>
                  <a:pt x="2509" y="490"/>
                </a:lnTo>
                <a:lnTo>
                  <a:pt x="2519" y="480"/>
                </a:lnTo>
                <a:lnTo>
                  <a:pt x="2532" y="473"/>
                </a:lnTo>
                <a:lnTo>
                  <a:pt x="2546" y="471"/>
                </a:lnTo>
                <a:close/>
                <a:moveTo>
                  <a:pt x="0" y="0"/>
                </a:moveTo>
                <a:lnTo>
                  <a:pt x="2388" y="0"/>
                </a:lnTo>
                <a:lnTo>
                  <a:pt x="2388" y="1319"/>
                </a:lnTo>
                <a:lnTo>
                  <a:pt x="0" y="1319"/>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47" name="Rectangle 146">
            <a:extLst>
              <a:ext uri="{FF2B5EF4-FFF2-40B4-BE49-F238E27FC236}">
                <a16:creationId xmlns:a16="http://schemas.microsoft.com/office/drawing/2014/main" id="{0A0C830D-DCDE-4A2D-8222-7415025F5F0B}"/>
              </a:ext>
            </a:extLst>
          </p:cNvPr>
          <p:cNvSpPr/>
          <p:nvPr/>
        </p:nvSpPr>
        <p:spPr>
          <a:xfrm>
            <a:off x="4091665" y="2517874"/>
            <a:ext cx="636041"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48" name="Isosceles Triangle 147">
            <a:extLst>
              <a:ext uri="{FF2B5EF4-FFF2-40B4-BE49-F238E27FC236}">
                <a16:creationId xmlns:a16="http://schemas.microsoft.com/office/drawing/2014/main" id="{B1B30E38-552D-49DD-BD72-11CFA097633F}"/>
              </a:ext>
            </a:extLst>
          </p:cNvPr>
          <p:cNvSpPr/>
          <p:nvPr/>
        </p:nvSpPr>
        <p:spPr>
          <a:xfrm>
            <a:off x="4681092" y="2517874"/>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49" name="TextBox 148">
            <a:extLst>
              <a:ext uri="{FF2B5EF4-FFF2-40B4-BE49-F238E27FC236}">
                <a16:creationId xmlns:a16="http://schemas.microsoft.com/office/drawing/2014/main" id="{566D3F21-D99D-442D-B32B-DC8630F84CA5}"/>
              </a:ext>
            </a:extLst>
          </p:cNvPr>
          <p:cNvSpPr txBox="1"/>
          <p:nvPr/>
        </p:nvSpPr>
        <p:spPr>
          <a:xfrm>
            <a:off x="4791498" y="2486548"/>
            <a:ext cx="1535952" cy="161583"/>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Voitures citadines</a:t>
            </a:r>
            <a:r>
              <a:rPr lang="fr-FR" sz="1050" baseline="30000" dirty="0"/>
              <a:t>5</a:t>
            </a:r>
          </a:p>
        </p:txBody>
      </p:sp>
      <p:sp>
        <p:nvSpPr>
          <p:cNvPr id="150" name="Freeform 49">
            <a:extLst>
              <a:ext uri="{FF2B5EF4-FFF2-40B4-BE49-F238E27FC236}">
                <a16:creationId xmlns:a16="http://schemas.microsoft.com/office/drawing/2014/main" id="{E020ABEA-888C-44FE-AE23-CE568DF5C5F0}"/>
              </a:ext>
            </a:extLst>
          </p:cNvPr>
          <p:cNvSpPr>
            <a:spLocks noEditPoints="1"/>
          </p:cNvSpPr>
          <p:nvPr/>
        </p:nvSpPr>
        <p:spPr bwMode="auto">
          <a:xfrm>
            <a:off x="4159187" y="2487077"/>
            <a:ext cx="280656" cy="148280"/>
          </a:xfrm>
          <a:custGeom>
            <a:avLst/>
            <a:gdLst>
              <a:gd name="T0" fmla="*/ 2688 w 3352"/>
              <a:gd name="T1" fmla="*/ 1497 h 2035"/>
              <a:gd name="T2" fmla="*/ 2671 w 3352"/>
              <a:gd name="T3" fmla="*/ 1712 h 2035"/>
              <a:gd name="T4" fmla="*/ 2855 w 3352"/>
              <a:gd name="T5" fmla="*/ 1822 h 2035"/>
              <a:gd name="T6" fmla="*/ 3038 w 3352"/>
              <a:gd name="T7" fmla="*/ 1712 h 2035"/>
              <a:gd name="T8" fmla="*/ 3021 w 3352"/>
              <a:gd name="T9" fmla="*/ 1497 h 2035"/>
              <a:gd name="T10" fmla="*/ 421 w 3352"/>
              <a:gd name="T11" fmla="*/ 1413 h 2035"/>
              <a:gd name="T12" fmla="*/ 238 w 3352"/>
              <a:gd name="T13" fmla="*/ 1524 h 2035"/>
              <a:gd name="T14" fmla="*/ 255 w 3352"/>
              <a:gd name="T15" fmla="*/ 1739 h 2035"/>
              <a:gd name="T16" fmla="*/ 454 w 3352"/>
              <a:gd name="T17" fmla="*/ 1820 h 2035"/>
              <a:gd name="T18" fmla="*/ 618 w 3352"/>
              <a:gd name="T19" fmla="*/ 1682 h 2035"/>
              <a:gd name="T20" fmla="*/ 568 w 3352"/>
              <a:gd name="T21" fmla="*/ 1473 h 2035"/>
              <a:gd name="T22" fmla="*/ 572 w 3352"/>
              <a:gd name="T23" fmla="*/ 123 h 2035"/>
              <a:gd name="T24" fmla="*/ 427 w 3352"/>
              <a:gd name="T25" fmla="*/ 258 h 2035"/>
              <a:gd name="T26" fmla="*/ 320 w 3352"/>
              <a:gd name="T27" fmla="*/ 485 h 2035"/>
              <a:gd name="T28" fmla="*/ 333 w 3352"/>
              <a:gd name="T29" fmla="*/ 614 h 2035"/>
              <a:gd name="T30" fmla="*/ 463 w 3352"/>
              <a:gd name="T31" fmla="*/ 540 h 2035"/>
              <a:gd name="T32" fmla="*/ 594 w 3352"/>
              <a:gd name="T33" fmla="*/ 316 h 2035"/>
              <a:gd name="T34" fmla="*/ 618 w 3352"/>
              <a:gd name="T35" fmla="*/ 146 h 2035"/>
              <a:gd name="T36" fmla="*/ 1048 w 3352"/>
              <a:gd name="T37" fmla="*/ 109 h 2035"/>
              <a:gd name="T38" fmla="*/ 837 w 3352"/>
              <a:gd name="T39" fmla="*/ 216 h 2035"/>
              <a:gd name="T40" fmla="*/ 764 w 3352"/>
              <a:gd name="T41" fmla="*/ 419 h 2035"/>
              <a:gd name="T42" fmla="*/ 832 w 3352"/>
              <a:gd name="T43" fmla="*/ 592 h 2035"/>
              <a:gd name="T44" fmla="*/ 2496 w 3352"/>
              <a:gd name="T45" fmla="*/ 733 h 2035"/>
              <a:gd name="T46" fmla="*/ 2500 w 3352"/>
              <a:gd name="T47" fmla="*/ 625 h 2035"/>
              <a:gd name="T48" fmla="*/ 2121 w 3352"/>
              <a:gd name="T49" fmla="*/ 349 h 2035"/>
              <a:gd name="T50" fmla="*/ 1732 w 3352"/>
              <a:gd name="T51" fmla="*/ 179 h 2035"/>
              <a:gd name="T52" fmla="*/ 1455 w 3352"/>
              <a:gd name="T53" fmla="*/ 113 h 2035"/>
              <a:gd name="T54" fmla="*/ 1250 w 3352"/>
              <a:gd name="T55" fmla="*/ 0 h 2035"/>
              <a:gd name="T56" fmla="*/ 1814 w 3352"/>
              <a:gd name="T57" fmla="*/ 97 h 2035"/>
              <a:gd name="T58" fmla="*/ 2168 w 3352"/>
              <a:gd name="T59" fmla="*/ 269 h 2035"/>
              <a:gd name="T60" fmla="*/ 2539 w 3352"/>
              <a:gd name="T61" fmla="*/ 502 h 2035"/>
              <a:gd name="T62" fmla="*/ 2919 w 3352"/>
              <a:gd name="T63" fmla="*/ 791 h 2035"/>
              <a:gd name="T64" fmla="*/ 3179 w 3352"/>
              <a:gd name="T65" fmla="*/ 1079 h 2035"/>
              <a:gd name="T66" fmla="*/ 3244 w 3352"/>
              <a:gd name="T67" fmla="*/ 1305 h 2035"/>
              <a:gd name="T68" fmla="*/ 3298 w 3352"/>
              <a:gd name="T69" fmla="*/ 1363 h 2035"/>
              <a:gd name="T70" fmla="*/ 3352 w 3352"/>
              <a:gd name="T71" fmla="*/ 1537 h 2035"/>
              <a:gd name="T72" fmla="*/ 3301 w 3352"/>
              <a:gd name="T73" fmla="*/ 1707 h 2035"/>
              <a:gd name="T74" fmla="*/ 3128 w 3352"/>
              <a:gd name="T75" fmla="*/ 1936 h 2035"/>
              <a:gd name="T76" fmla="*/ 2804 w 3352"/>
              <a:gd name="T77" fmla="*/ 2032 h 2035"/>
              <a:gd name="T78" fmla="*/ 2519 w 3352"/>
              <a:gd name="T79" fmla="*/ 1870 h 2035"/>
              <a:gd name="T80" fmla="*/ 2239 w 3352"/>
              <a:gd name="T81" fmla="*/ 1743 h 2035"/>
              <a:gd name="T82" fmla="*/ 1760 w 3352"/>
              <a:gd name="T83" fmla="*/ 1742 h 2035"/>
              <a:gd name="T84" fmla="*/ 1269 w 3352"/>
              <a:gd name="T85" fmla="*/ 1742 h 2035"/>
              <a:gd name="T86" fmla="*/ 914 w 3352"/>
              <a:gd name="T87" fmla="*/ 1741 h 2035"/>
              <a:gd name="T88" fmla="*/ 787 w 3352"/>
              <a:gd name="T89" fmla="*/ 1824 h 2035"/>
              <a:gd name="T90" fmla="*/ 523 w 3352"/>
              <a:gd name="T91" fmla="*/ 2023 h 2035"/>
              <a:gd name="T92" fmla="*/ 181 w 3352"/>
              <a:gd name="T93" fmla="*/ 1960 h 2035"/>
              <a:gd name="T94" fmla="*/ 3 w 3352"/>
              <a:gd name="T95" fmla="*/ 1671 h 2035"/>
              <a:gd name="T96" fmla="*/ 25 w 3352"/>
              <a:gd name="T97" fmla="*/ 1424 h 2035"/>
              <a:gd name="T98" fmla="*/ 44 w 3352"/>
              <a:gd name="T99" fmla="*/ 1277 h 2035"/>
              <a:gd name="T100" fmla="*/ 108 w 3352"/>
              <a:gd name="T101" fmla="*/ 1080 h 2035"/>
              <a:gd name="T102" fmla="*/ 170 w 3352"/>
              <a:gd name="T103" fmla="*/ 768 h 2035"/>
              <a:gd name="T104" fmla="*/ 282 w 3352"/>
              <a:gd name="T105" fmla="*/ 367 h 2035"/>
              <a:gd name="T106" fmla="*/ 457 w 3352"/>
              <a:gd name="T107" fmla="*/ 125 h 2035"/>
              <a:gd name="T108" fmla="*/ 604 w 3352"/>
              <a:gd name="T109" fmla="*/ 44 h 2035"/>
              <a:gd name="T110" fmla="*/ 937 w 3352"/>
              <a:gd name="T111" fmla="*/ 9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52" h="2035">
                <a:moveTo>
                  <a:pt x="2855" y="1413"/>
                </a:moveTo>
                <a:lnTo>
                  <a:pt x="2822" y="1417"/>
                </a:lnTo>
                <a:lnTo>
                  <a:pt x="2789" y="1424"/>
                </a:lnTo>
                <a:lnTo>
                  <a:pt x="2760" y="1436"/>
                </a:lnTo>
                <a:lnTo>
                  <a:pt x="2733" y="1453"/>
                </a:lnTo>
                <a:lnTo>
                  <a:pt x="2708" y="1473"/>
                </a:lnTo>
                <a:lnTo>
                  <a:pt x="2688" y="1497"/>
                </a:lnTo>
                <a:lnTo>
                  <a:pt x="2671" y="1524"/>
                </a:lnTo>
                <a:lnTo>
                  <a:pt x="2658" y="1554"/>
                </a:lnTo>
                <a:lnTo>
                  <a:pt x="2651" y="1584"/>
                </a:lnTo>
                <a:lnTo>
                  <a:pt x="2648" y="1618"/>
                </a:lnTo>
                <a:lnTo>
                  <a:pt x="2651" y="1651"/>
                </a:lnTo>
                <a:lnTo>
                  <a:pt x="2658" y="1682"/>
                </a:lnTo>
                <a:lnTo>
                  <a:pt x="2671" y="1712"/>
                </a:lnTo>
                <a:lnTo>
                  <a:pt x="2688" y="1739"/>
                </a:lnTo>
                <a:lnTo>
                  <a:pt x="2708" y="1763"/>
                </a:lnTo>
                <a:lnTo>
                  <a:pt x="2733" y="1783"/>
                </a:lnTo>
                <a:lnTo>
                  <a:pt x="2760" y="1800"/>
                </a:lnTo>
                <a:lnTo>
                  <a:pt x="2789" y="1812"/>
                </a:lnTo>
                <a:lnTo>
                  <a:pt x="2822" y="1820"/>
                </a:lnTo>
                <a:lnTo>
                  <a:pt x="2855" y="1822"/>
                </a:lnTo>
                <a:lnTo>
                  <a:pt x="2888" y="1820"/>
                </a:lnTo>
                <a:lnTo>
                  <a:pt x="2919" y="1812"/>
                </a:lnTo>
                <a:lnTo>
                  <a:pt x="2949" y="1800"/>
                </a:lnTo>
                <a:lnTo>
                  <a:pt x="2976" y="1783"/>
                </a:lnTo>
                <a:lnTo>
                  <a:pt x="3000" y="1763"/>
                </a:lnTo>
                <a:lnTo>
                  <a:pt x="3021" y="1739"/>
                </a:lnTo>
                <a:lnTo>
                  <a:pt x="3038" y="1712"/>
                </a:lnTo>
                <a:lnTo>
                  <a:pt x="3050" y="1682"/>
                </a:lnTo>
                <a:lnTo>
                  <a:pt x="3059" y="1651"/>
                </a:lnTo>
                <a:lnTo>
                  <a:pt x="3061" y="1618"/>
                </a:lnTo>
                <a:lnTo>
                  <a:pt x="3059" y="1584"/>
                </a:lnTo>
                <a:lnTo>
                  <a:pt x="3050" y="1554"/>
                </a:lnTo>
                <a:lnTo>
                  <a:pt x="3038" y="1524"/>
                </a:lnTo>
                <a:lnTo>
                  <a:pt x="3021" y="1497"/>
                </a:lnTo>
                <a:lnTo>
                  <a:pt x="3000" y="1473"/>
                </a:lnTo>
                <a:lnTo>
                  <a:pt x="2976" y="1453"/>
                </a:lnTo>
                <a:lnTo>
                  <a:pt x="2949" y="1436"/>
                </a:lnTo>
                <a:lnTo>
                  <a:pt x="2919" y="1424"/>
                </a:lnTo>
                <a:lnTo>
                  <a:pt x="2888" y="1417"/>
                </a:lnTo>
                <a:lnTo>
                  <a:pt x="2855" y="1413"/>
                </a:lnTo>
                <a:close/>
                <a:moveTo>
                  <a:pt x="421" y="1413"/>
                </a:moveTo>
                <a:lnTo>
                  <a:pt x="388" y="1417"/>
                </a:lnTo>
                <a:lnTo>
                  <a:pt x="357" y="1424"/>
                </a:lnTo>
                <a:lnTo>
                  <a:pt x="327" y="1436"/>
                </a:lnTo>
                <a:lnTo>
                  <a:pt x="300" y="1453"/>
                </a:lnTo>
                <a:lnTo>
                  <a:pt x="276" y="1473"/>
                </a:lnTo>
                <a:lnTo>
                  <a:pt x="255" y="1497"/>
                </a:lnTo>
                <a:lnTo>
                  <a:pt x="238" y="1524"/>
                </a:lnTo>
                <a:lnTo>
                  <a:pt x="226" y="1554"/>
                </a:lnTo>
                <a:lnTo>
                  <a:pt x="217" y="1584"/>
                </a:lnTo>
                <a:lnTo>
                  <a:pt x="215" y="1618"/>
                </a:lnTo>
                <a:lnTo>
                  <a:pt x="217" y="1651"/>
                </a:lnTo>
                <a:lnTo>
                  <a:pt x="226" y="1682"/>
                </a:lnTo>
                <a:lnTo>
                  <a:pt x="238" y="1712"/>
                </a:lnTo>
                <a:lnTo>
                  <a:pt x="255" y="1739"/>
                </a:lnTo>
                <a:lnTo>
                  <a:pt x="276" y="1763"/>
                </a:lnTo>
                <a:lnTo>
                  <a:pt x="300" y="1783"/>
                </a:lnTo>
                <a:lnTo>
                  <a:pt x="327" y="1800"/>
                </a:lnTo>
                <a:lnTo>
                  <a:pt x="357" y="1812"/>
                </a:lnTo>
                <a:lnTo>
                  <a:pt x="388" y="1820"/>
                </a:lnTo>
                <a:lnTo>
                  <a:pt x="421" y="1822"/>
                </a:lnTo>
                <a:lnTo>
                  <a:pt x="454" y="1820"/>
                </a:lnTo>
                <a:lnTo>
                  <a:pt x="487" y="1812"/>
                </a:lnTo>
                <a:lnTo>
                  <a:pt x="517" y="1800"/>
                </a:lnTo>
                <a:lnTo>
                  <a:pt x="544" y="1783"/>
                </a:lnTo>
                <a:lnTo>
                  <a:pt x="568" y="1763"/>
                </a:lnTo>
                <a:lnTo>
                  <a:pt x="589" y="1739"/>
                </a:lnTo>
                <a:lnTo>
                  <a:pt x="605" y="1712"/>
                </a:lnTo>
                <a:lnTo>
                  <a:pt x="618" y="1682"/>
                </a:lnTo>
                <a:lnTo>
                  <a:pt x="625" y="1651"/>
                </a:lnTo>
                <a:lnTo>
                  <a:pt x="628" y="1618"/>
                </a:lnTo>
                <a:lnTo>
                  <a:pt x="625" y="1584"/>
                </a:lnTo>
                <a:lnTo>
                  <a:pt x="618" y="1554"/>
                </a:lnTo>
                <a:lnTo>
                  <a:pt x="605" y="1524"/>
                </a:lnTo>
                <a:lnTo>
                  <a:pt x="589" y="1497"/>
                </a:lnTo>
                <a:lnTo>
                  <a:pt x="568" y="1473"/>
                </a:lnTo>
                <a:lnTo>
                  <a:pt x="544" y="1453"/>
                </a:lnTo>
                <a:lnTo>
                  <a:pt x="517" y="1436"/>
                </a:lnTo>
                <a:lnTo>
                  <a:pt x="487" y="1424"/>
                </a:lnTo>
                <a:lnTo>
                  <a:pt x="454" y="1417"/>
                </a:lnTo>
                <a:lnTo>
                  <a:pt x="421" y="1413"/>
                </a:lnTo>
                <a:close/>
                <a:moveTo>
                  <a:pt x="588" y="122"/>
                </a:moveTo>
                <a:lnTo>
                  <a:pt x="572" y="123"/>
                </a:lnTo>
                <a:lnTo>
                  <a:pt x="554" y="130"/>
                </a:lnTo>
                <a:lnTo>
                  <a:pt x="535" y="142"/>
                </a:lnTo>
                <a:lnTo>
                  <a:pt x="515" y="157"/>
                </a:lnTo>
                <a:lnTo>
                  <a:pt x="493" y="177"/>
                </a:lnTo>
                <a:lnTo>
                  <a:pt x="472" y="200"/>
                </a:lnTo>
                <a:lnTo>
                  <a:pt x="449" y="227"/>
                </a:lnTo>
                <a:lnTo>
                  <a:pt x="427" y="258"/>
                </a:lnTo>
                <a:lnTo>
                  <a:pt x="407" y="291"/>
                </a:lnTo>
                <a:lnTo>
                  <a:pt x="386" y="326"/>
                </a:lnTo>
                <a:lnTo>
                  <a:pt x="368" y="360"/>
                </a:lnTo>
                <a:lnTo>
                  <a:pt x="353" y="393"/>
                </a:lnTo>
                <a:lnTo>
                  <a:pt x="340" y="425"/>
                </a:lnTo>
                <a:lnTo>
                  <a:pt x="330" y="456"/>
                </a:lnTo>
                <a:lnTo>
                  <a:pt x="320" y="485"/>
                </a:lnTo>
                <a:lnTo>
                  <a:pt x="315" y="511"/>
                </a:lnTo>
                <a:lnTo>
                  <a:pt x="311" y="537"/>
                </a:lnTo>
                <a:lnTo>
                  <a:pt x="310" y="559"/>
                </a:lnTo>
                <a:lnTo>
                  <a:pt x="312" y="578"/>
                </a:lnTo>
                <a:lnTo>
                  <a:pt x="316" y="594"/>
                </a:lnTo>
                <a:lnTo>
                  <a:pt x="323" y="606"/>
                </a:lnTo>
                <a:lnTo>
                  <a:pt x="333" y="614"/>
                </a:lnTo>
                <a:lnTo>
                  <a:pt x="346" y="618"/>
                </a:lnTo>
                <a:lnTo>
                  <a:pt x="362" y="616"/>
                </a:lnTo>
                <a:lnTo>
                  <a:pt x="380" y="610"/>
                </a:lnTo>
                <a:lnTo>
                  <a:pt x="399" y="599"/>
                </a:lnTo>
                <a:lnTo>
                  <a:pt x="419" y="583"/>
                </a:lnTo>
                <a:lnTo>
                  <a:pt x="441" y="563"/>
                </a:lnTo>
                <a:lnTo>
                  <a:pt x="463" y="540"/>
                </a:lnTo>
                <a:lnTo>
                  <a:pt x="485" y="512"/>
                </a:lnTo>
                <a:lnTo>
                  <a:pt x="506" y="483"/>
                </a:lnTo>
                <a:lnTo>
                  <a:pt x="527" y="450"/>
                </a:lnTo>
                <a:lnTo>
                  <a:pt x="548" y="414"/>
                </a:lnTo>
                <a:lnTo>
                  <a:pt x="566" y="381"/>
                </a:lnTo>
                <a:lnTo>
                  <a:pt x="581" y="348"/>
                </a:lnTo>
                <a:lnTo>
                  <a:pt x="594" y="316"/>
                </a:lnTo>
                <a:lnTo>
                  <a:pt x="604" y="285"/>
                </a:lnTo>
                <a:lnTo>
                  <a:pt x="613" y="255"/>
                </a:lnTo>
                <a:lnTo>
                  <a:pt x="619" y="228"/>
                </a:lnTo>
                <a:lnTo>
                  <a:pt x="623" y="203"/>
                </a:lnTo>
                <a:lnTo>
                  <a:pt x="624" y="181"/>
                </a:lnTo>
                <a:lnTo>
                  <a:pt x="622" y="162"/>
                </a:lnTo>
                <a:lnTo>
                  <a:pt x="618" y="146"/>
                </a:lnTo>
                <a:lnTo>
                  <a:pt x="610" y="134"/>
                </a:lnTo>
                <a:lnTo>
                  <a:pt x="601" y="126"/>
                </a:lnTo>
                <a:lnTo>
                  <a:pt x="588" y="122"/>
                </a:lnTo>
                <a:close/>
                <a:moveTo>
                  <a:pt x="1212" y="99"/>
                </a:moveTo>
                <a:lnTo>
                  <a:pt x="1156" y="99"/>
                </a:lnTo>
                <a:lnTo>
                  <a:pt x="1101" y="103"/>
                </a:lnTo>
                <a:lnTo>
                  <a:pt x="1048" y="109"/>
                </a:lnTo>
                <a:lnTo>
                  <a:pt x="998" y="116"/>
                </a:lnTo>
                <a:lnTo>
                  <a:pt x="953" y="127"/>
                </a:lnTo>
                <a:lnTo>
                  <a:pt x="925" y="138"/>
                </a:lnTo>
                <a:lnTo>
                  <a:pt x="899" y="153"/>
                </a:lnTo>
                <a:lnTo>
                  <a:pt x="876" y="171"/>
                </a:lnTo>
                <a:lnTo>
                  <a:pt x="855" y="192"/>
                </a:lnTo>
                <a:lnTo>
                  <a:pt x="837" y="216"/>
                </a:lnTo>
                <a:lnTo>
                  <a:pt x="821" y="242"/>
                </a:lnTo>
                <a:lnTo>
                  <a:pt x="807" y="269"/>
                </a:lnTo>
                <a:lnTo>
                  <a:pt x="796" y="298"/>
                </a:lnTo>
                <a:lnTo>
                  <a:pt x="785" y="328"/>
                </a:lnTo>
                <a:lnTo>
                  <a:pt x="777" y="358"/>
                </a:lnTo>
                <a:lnTo>
                  <a:pt x="771" y="389"/>
                </a:lnTo>
                <a:lnTo>
                  <a:pt x="764" y="419"/>
                </a:lnTo>
                <a:lnTo>
                  <a:pt x="760" y="448"/>
                </a:lnTo>
                <a:lnTo>
                  <a:pt x="760" y="476"/>
                </a:lnTo>
                <a:lnTo>
                  <a:pt x="764" y="504"/>
                </a:lnTo>
                <a:lnTo>
                  <a:pt x="775" y="530"/>
                </a:lnTo>
                <a:lnTo>
                  <a:pt x="790" y="554"/>
                </a:lnTo>
                <a:lnTo>
                  <a:pt x="809" y="574"/>
                </a:lnTo>
                <a:lnTo>
                  <a:pt x="832" y="592"/>
                </a:lnTo>
                <a:lnTo>
                  <a:pt x="857" y="605"/>
                </a:lnTo>
                <a:lnTo>
                  <a:pt x="884" y="615"/>
                </a:lnTo>
                <a:lnTo>
                  <a:pt x="913" y="621"/>
                </a:lnTo>
                <a:lnTo>
                  <a:pt x="2432" y="742"/>
                </a:lnTo>
                <a:lnTo>
                  <a:pt x="2456" y="742"/>
                </a:lnTo>
                <a:lnTo>
                  <a:pt x="2477" y="739"/>
                </a:lnTo>
                <a:lnTo>
                  <a:pt x="2496" y="733"/>
                </a:lnTo>
                <a:lnTo>
                  <a:pt x="2511" y="722"/>
                </a:lnTo>
                <a:lnTo>
                  <a:pt x="2521" y="710"/>
                </a:lnTo>
                <a:lnTo>
                  <a:pt x="2527" y="697"/>
                </a:lnTo>
                <a:lnTo>
                  <a:pt x="2528" y="680"/>
                </a:lnTo>
                <a:lnTo>
                  <a:pt x="2524" y="663"/>
                </a:lnTo>
                <a:lnTo>
                  <a:pt x="2515" y="644"/>
                </a:lnTo>
                <a:lnTo>
                  <a:pt x="2500" y="625"/>
                </a:lnTo>
                <a:lnTo>
                  <a:pt x="2455" y="579"/>
                </a:lnTo>
                <a:lnTo>
                  <a:pt x="2407" y="536"/>
                </a:lnTo>
                <a:lnTo>
                  <a:pt x="2354" y="495"/>
                </a:lnTo>
                <a:lnTo>
                  <a:pt x="2298" y="455"/>
                </a:lnTo>
                <a:lnTo>
                  <a:pt x="2240" y="418"/>
                </a:lnTo>
                <a:lnTo>
                  <a:pt x="2181" y="383"/>
                </a:lnTo>
                <a:lnTo>
                  <a:pt x="2121" y="349"/>
                </a:lnTo>
                <a:lnTo>
                  <a:pt x="2059" y="318"/>
                </a:lnTo>
                <a:lnTo>
                  <a:pt x="1999" y="289"/>
                </a:lnTo>
                <a:lnTo>
                  <a:pt x="1941" y="262"/>
                </a:lnTo>
                <a:lnTo>
                  <a:pt x="1883" y="237"/>
                </a:lnTo>
                <a:lnTo>
                  <a:pt x="1829" y="216"/>
                </a:lnTo>
                <a:lnTo>
                  <a:pt x="1778" y="195"/>
                </a:lnTo>
                <a:lnTo>
                  <a:pt x="1732" y="179"/>
                </a:lnTo>
                <a:lnTo>
                  <a:pt x="1698" y="167"/>
                </a:lnTo>
                <a:lnTo>
                  <a:pt x="1660" y="156"/>
                </a:lnTo>
                <a:lnTo>
                  <a:pt x="1619" y="145"/>
                </a:lnTo>
                <a:lnTo>
                  <a:pt x="1578" y="136"/>
                </a:lnTo>
                <a:lnTo>
                  <a:pt x="1535" y="126"/>
                </a:lnTo>
                <a:lnTo>
                  <a:pt x="1494" y="118"/>
                </a:lnTo>
                <a:lnTo>
                  <a:pt x="1455" y="113"/>
                </a:lnTo>
                <a:lnTo>
                  <a:pt x="1420" y="109"/>
                </a:lnTo>
                <a:lnTo>
                  <a:pt x="1372" y="105"/>
                </a:lnTo>
                <a:lnTo>
                  <a:pt x="1320" y="102"/>
                </a:lnTo>
                <a:lnTo>
                  <a:pt x="1267" y="99"/>
                </a:lnTo>
                <a:lnTo>
                  <a:pt x="1212" y="99"/>
                </a:lnTo>
                <a:close/>
                <a:moveTo>
                  <a:pt x="1172" y="0"/>
                </a:moveTo>
                <a:lnTo>
                  <a:pt x="1250" y="0"/>
                </a:lnTo>
                <a:lnTo>
                  <a:pt x="1329" y="3"/>
                </a:lnTo>
                <a:lnTo>
                  <a:pt x="1408" y="8"/>
                </a:lnTo>
                <a:lnTo>
                  <a:pt x="1487" y="17"/>
                </a:lnTo>
                <a:lnTo>
                  <a:pt x="1567" y="30"/>
                </a:lnTo>
                <a:lnTo>
                  <a:pt x="1648" y="48"/>
                </a:lnTo>
                <a:lnTo>
                  <a:pt x="1731" y="70"/>
                </a:lnTo>
                <a:lnTo>
                  <a:pt x="1814" y="97"/>
                </a:lnTo>
                <a:lnTo>
                  <a:pt x="1898" y="130"/>
                </a:lnTo>
                <a:lnTo>
                  <a:pt x="1983" y="169"/>
                </a:lnTo>
                <a:lnTo>
                  <a:pt x="2012" y="184"/>
                </a:lnTo>
                <a:lnTo>
                  <a:pt x="2046" y="201"/>
                </a:lnTo>
                <a:lnTo>
                  <a:pt x="2083" y="222"/>
                </a:lnTo>
                <a:lnTo>
                  <a:pt x="2125" y="245"/>
                </a:lnTo>
                <a:lnTo>
                  <a:pt x="2168" y="269"/>
                </a:lnTo>
                <a:lnTo>
                  <a:pt x="2216" y="297"/>
                </a:lnTo>
                <a:lnTo>
                  <a:pt x="2266" y="327"/>
                </a:lnTo>
                <a:lnTo>
                  <a:pt x="2318" y="359"/>
                </a:lnTo>
                <a:lnTo>
                  <a:pt x="2371" y="393"/>
                </a:lnTo>
                <a:lnTo>
                  <a:pt x="2426" y="428"/>
                </a:lnTo>
                <a:lnTo>
                  <a:pt x="2482" y="465"/>
                </a:lnTo>
                <a:lnTo>
                  <a:pt x="2539" y="502"/>
                </a:lnTo>
                <a:lnTo>
                  <a:pt x="2596" y="541"/>
                </a:lnTo>
                <a:lnTo>
                  <a:pt x="2652" y="581"/>
                </a:lnTo>
                <a:lnTo>
                  <a:pt x="2708" y="623"/>
                </a:lnTo>
                <a:lnTo>
                  <a:pt x="2763" y="664"/>
                </a:lnTo>
                <a:lnTo>
                  <a:pt x="2817" y="706"/>
                </a:lnTo>
                <a:lnTo>
                  <a:pt x="2869" y="748"/>
                </a:lnTo>
                <a:lnTo>
                  <a:pt x="2919" y="791"/>
                </a:lnTo>
                <a:lnTo>
                  <a:pt x="2967" y="834"/>
                </a:lnTo>
                <a:lnTo>
                  <a:pt x="3012" y="876"/>
                </a:lnTo>
                <a:lnTo>
                  <a:pt x="3052" y="918"/>
                </a:lnTo>
                <a:lnTo>
                  <a:pt x="3091" y="959"/>
                </a:lnTo>
                <a:lnTo>
                  <a:pt x="3124" y="1001"/>
                </a:lnTo>
                <a:lnTo>
                  <a:pt x="3154" y="1040"/>
                </a:lnTo>
                <a:lnTo>
                  <a:pt x="3179" y="1079"/>
                </a:lnTo>
                <a:lnTo>
                  <a:pt x="3199" y="1117"/>
                </a:lnTo>
                <a:lnTo>
                  <a:pt x="3213" y="1153"/>
                </a:lnTo>
                <a:lnTo>
                  <a:pt x="3221" y="1188"/>
                </a:lnTo>
                <a:lnTo>
                  <a:pt x="3226" y="1219"/>
                </a:lnTo>
                <a:lnTo>
                  <a:pt x="3231" y="1251"/>
                </a:lnTo>
                <a:lnTo>
                  <a:pt x="3238" y="1281"/>
                </a:lnTo>
                <a:lnTo>
                  <a:pt x="3244" y="1305"/>
                </a:lnTo>
                <a:lnTo>
                  <a:pt x="3247" y="1310"/>
                </a:lnTo>
                <a:lnTo>
                  <a:pt x="3253" y="1318"/>
                </a:lnTo>
                <a:lnTo>
                  <a:pt x="3262" y="1326"/>
                </a:lnTo>
                <a:lnTo>
                  <a:pt x="3272" y="1334"/>
                </a:lnTo>
                <a:lnTo>
                  <a:pt x="3279" y="1340"/>
                </a:lnTo>
                <a:lnTo>
                  <a:pt x="3285" y="1347"/>
                </a:lnTo>
                <a:lnTo>
                  <a:pt x="3298" y="1363"/>
                </a:lnTo>
                <a:lnTo>
                  <a:pt x="3310" y="1383"/>
                </a:lnTo>
                <a:lnTo>
                  <a:pt x="3321" y="1404"/>
                </a:lnTo>
                <a:lnTo>
                  <a:pt x="3331" y="1429"/>
                </a:lnTo>
                <a:lnTo>
                  <a:pt x="3338" y="1455"/>
                </a:lnTo>
                <a:lnTo>
                  <a:pt x="3345" y="1481"/>
                </a:lnTo>
                <a:lnTo>
                  <a:pt x="3350" y="1508"/>
                </a:lnTo>
                <a:lnTo>
                  <a:pt x="3352" y="1537"/>
                </a:lnTo>
                <a:lnTo>
                  <a:pt x="3352" y="1565"/>
                </a:lnTo>
                <a:lnTo>
                  <a:pt x="3350" y="1592"/>
                </a:lnTo>
                <a:lnTo>
                  <a:pt x="3346" y="1618"/>
                </a:lnTo>
                <a:lnTo>
                  <a:pt x="3338" y="1643"/>
                </a:lnTo>
                <a:lnTo>
                  <a:pt x="3329" y="1667"/>
                </a:lnTo>
                <a:lnTo>
                  <a:pt x="3317" y="1688"/>
                </a:lnTo>
                <a:lnTo>
                  <a:pt x="3301" y="1707"/>
                </a:lnTo>
                <a:lnTo>
                  <a:pt x="3281" y="1722"/>
                </a:lnTo>
                <a:lnTo>
                  <a:pt x="3259" y="1735"/>
                </a:lnTo>
                <a:lnTo>
                  <a:pt x="3243" y="1781"/>
                </a:lnTo>
                <a:lnTo>
                  <a:pt x="3221" y="1824"/>
                </a:lnTo>
                <a:lnTo>
                  <a:pt x="3194" y="1865"/>
                </a:lnTo>
                <a:lnTo>
                  <a:pt x="3164" y="1902"/>
                </a:lnTo>
                <a:lnTo>
                  <a:pt x="3128" y="1936"/>
                </a:lnTo>
                <a:lnTo>
                  <a:pt x="3090" y="1964"/>
                </a:lnTo>
                <a:lnTo>
                  <a:pt x="3048" y="1989"/>
                </a:lnTo>
                <a:lnTo>
                  <a:pt x="3004" y="2009"/>
                </a:lnTo>
                <a:lnTo>
                  <a:pt x="2956" y="2023"/>
                </a:lnTo>
                <a:lnTo>
                  <a:pt x="2906" y="2032"/>
                </a:lnTo>
                <a:lnTo>
                  <a:pt x="2855" y="2035"/>
                </a:lnTo>
                <a:lnTo>
                  <a:pt x="2804" y="2032"/>
                </a:lnTo>
                <a:lnTo>
                  <a:pt x="2755" y="2023"/>
                </a:lnTo>
                <a:lnTo>
                  <a:pt x="2708" y="2010"/>
                </a:lnTo>
                <a:lnTo>
                  <a:pt x="2664" y="1990"/>
                </a:lnTo>
                <a:lnTo>
                  <a:pt x="2623" y="1966"/>
                </a:lnTo>
                <a:lnTo>
                  <a:pt x="2584" y="1938"/>
                </a:lnTo>
                <a:lnTo>
                  <a:pt x="2550" y="1906"/>
                </a:lnTo>
                <a:lnTo>
                  <a:pt x="2519" y="1870"/>
                </a:lnTo>
                <a:lnTo>
                  <a:pt x="2493" y="1831"/>
                </a:lnTo>
                <a:lnTo>
                  <a:pt x="2471" y="1787"/>
                </a:lnTo>
                <a:lnTo>
                  <a:pt x="2453" y="1743"/>
                </a:lnTo>
                <a:lnTo>
                  <a:pt x="2407" y="1743"/>
                </a:lnTo>
                <a:lnTo>
                  <a:pt x="2355" y="1743"/>
                </a:lnTo>
                <a:lnTo>
                  <a:pt x="2298" y="1743"/>
                </a:lnTo>
                <a:lnTo>
                  <a:pt x="2239" y="1743"/>
                </a:lnTo>
                <a:lnTo>
                  <a:pt x="2177" y="1743"/>
                </a:lnTo>
                <a:lnTo>
                  <a:pt x="2112" y="1743"/>
                </a:lnTo>
                <a:lnTo>
                  <a:pt x="2045" y="1742"/>
                </a:lnTo>
                <a:lnTo>
                  <a:pt x="1975" y="1742"/>
                </a:lnTo>
                <a:lnTo>
                  <a:pt x="1904" y="1742"/>
                </a:lnTo>
                <a:lnTo>
                  <a:pt x="1831" y="1742"/>
                </a:lnTo>
                <a:lnTo>
                  <a:pt x="1760" y="1742"/>
                </a:lnTo>
                <a:lnTo>
                  <a:pt x="1687" y="1742"/>
                </a:lnTo>
                <a:lnTo>
                  <a:pt x="1614" y="1742"/>
                </a:lnTo>
                <a:lnTo>
                  <a:pt x="1542" y="1742"/>
                </a:lnTo>
                <a:lnTo>
                  <a:pt x="1471" y="1742"/>
                </a:lnTo>
                <a:lnTo>
                  <a:pt x="1402" y="1742"/>
                </a:lnTo>
                <a:lnTo>
                  <a:pt x="1334" y="1742"/>
                </a:lnTo>
                <a:lnTo>
                  <a:pt x="1269" y="1742"/>
                </a:lnTo>
                <a:lnTo>
                  <a:pt x="1206" y="1742"/>
                </a:lnTo>
                <a:lnTo>
                  <a:pt x="1147" y="1742"/>
                </a:lnTo>
                <a:lnTo>
                  <a:pt x="1092" y="1742"/>
                </a:lnTo>
                <a:lnTo>
                  <a:pt x="1040" y="1742"/>
                </a:lnTo>
                <a:lnTo>
                  <a:pt x="993" y="1742"/>
                </a:lnTo>
                <a:lnTo>
                  <a:pt x="951" y="1741"/>
                </a:lnTo>
                <a:lnTo>
                  <a:pt x="914" y="1741"/>
                </a:lnTo>
                <a:lnTo>
                  <a:pt x="883" y="1741"/>
                </a:lnTo>
                <a:lnTo>
                  <a:pt x="858" y="1741"/>
                </a:lnTo>
                <a:lnTo>
                  <a:pt x="840" y="1741"/>
                </a:lnTo>
                <a:lnTo>
                  <a:pt x="829" y="1741"/>
                </a:lnTo>
                <a:lnTo>
                  <a:pt x="825" y="1741"/>
                </a:lnTo>
                <a:lnTo>
                  <a:pt x="809" y="1784"/>
                </a:lnTo>
                <a:lnTo>
                  <a:pt x="787" y="1824"/>
                </a:lnTo>
                <a:lnTo>
                  <a:pt x="761" y="1863"/>
                </a:lnTo>
                <a:lnTo>
                  <a:pt x="731" y="1900"/>
                </a:lnTo>
                <a:lnTo>
                  <a:pt x="696" y="1932"/>
                </a:lnTo>
                <a:lnTo>
                  <a:pt x="657" y="1962"/>
                </a:lnTo>
                <a:lnTo>
                  <a:pt x="616" y="1987"/>
                </a:lnTo>
                <a:lnTo>
                  <a:pt x="571" y="2008"/>
                </a:lnTo>
                <a:lnTo>
                  <a:pt x="523" y="2023"/>
                </a:lnTo>
                <a:lnTo>
                  <a:pt x="473" y="2032"/>
                </a:lnTo>
                <a:lnTo>
                  <a:pt x="421" y="2035"/>
                </a:lnTo>
                <a:lnTo>
                  <a:pt x="368" y="2032"/>
                </a:lnTo>
                <a:lnTo>
                  <a:pt x="317" y="2023"/>
                </a:lnTo>
                <a:lnTo>
                  <a:pt x="269" y="2008"/>
                </a:lnTo>
                <a:lnTo>
                  <a:pt x="224" y="1986"/>
                </a:lnTo>
                <a:lnTo>
                  <a:pt x="181" y="1960"/>
                </a:lnTo>
                <a:lnTo>
                  <a:pt x="141" y="1930"/>
                </a:lnTo>
                <a:lnTo>
                  <a:pt x="106" y="1895"/>
                </a:lnTo>
                <a:lnTo>
                  <a:pt x="76" y="1856"/>
                </a:lnTo>
                <a:lnTo>
                  <a:pt x="49" y="1814"/>
                </a:lnTo>
                <a:lnTo>
                  <a:pt x="28" y="1769"/>
                </a:lnTo>
                <a:lnTo>
                  <a:pt x="12" y="1720"/>
                </a:lnTo>
                <a:lnTo>
                  <a:pt x="3" y="1671"/>
                </a:lnTo>
                <a:lnTo>
                  <a:pt x="0" y="1618"/>
                </a:lnTo>
                <a:lnTo>
                  <a:pt x="2" y="1573"/>
                </a:lnTo>
                <a:lnTo>
                  <a:pt x="9" y="1530"/>
                </a:lnTo>
                <a:lnTo>
                  <a:pt x="21" y="1488"/>
                </a:lnTo>
                <a:lnTo>
                  <a:pt x="37" y="1447"/>
                </a:lnTo>
                <a:lnTo>
                  <a:pt x="29" y="1437"/>
                </a:lnTo>
                <a:lnTo>
                  <a:pt x="25" y="1424"/>
                </a:lnTo>
                <a:lnTo>
                  <a:pt x="23" y="1406"/>
                </a:lnTo>
                <a:lnTo>
                  <a:pt x="23" y="1387"/>
                </a:lnTo>
                <a:lnTo>
                  <a:pt x="25" y="1366"/>
                </a:lnTo>
                <a:lnTo>
                  <a:pt x="28" y="1343"/>
                </a:lnTo>
                <a:lnTo>
                  <a:pt x="32" y="1321"/>
                </a:lnTo>
                <a:lnTo>
                  <a:pt x="37" y="1298"/>
                </a:lnTo>
                <a:lnTo>
                  <a:pt x="44" y="1277"/>
                </a:lnTo>
                <a:lnTo>
                  <a:pt x="49" y="1257"/>
                </a:lnTo>
                <a:lnTo>
                  <a:pt x="53" y="1239"/>
                </a:lnTo>
                <a:lnTo>
                  <a:pt x="57" y="1226"/>
                </a:lnTo>
                <a:lnTo>
                  <a:pt x="59" y="1216"/>
                </a:lnTo>
                <a:lnTo>
                  <a:pt x="73" y="1169"/>
                </a:lnTo>
                <a:lnTo>
                  <a:pt x="89" y="1124"/>
                </a:lnTo>
                <a:lnTo>
                  <a:pt x="108" y="1080"/>
                </a:lnTo>
                <a:lnTo>
                  <a:pt x="126" y="1036"/>
                </a:lnTo>
                <a:lnTo>
                  <a:pt x="141" y="990"/>
                </a:lnTo>
                <a:lnTo>
                  <a:pt x="153" y="946"/>
                </a:lnTo>
                <a:lnTo>
                  <a:pt x="159" y="902"/>
                </a:lnTo>
                <a:lnTo>
                  <a:pt x="163" y="857"/>
                </a:lnTo>
                <a:lnTo>
                  <a:pt x="166" y="812"/>
                </a:lnTo>
                <a:lnTo>
                  <a:pt x="170" y="768"/>
                </a:lnTo>
                <a:lnTo>
                  <a:pt x="176" y="724"/>
                </a:lnTo>
                <a:lnTo>
                  <a:pt x="187" y="665"/>
                </a:lnTo>
                <a:lnTo>
                  <a:pt x="203" y="608"/>
                </a:lnTo>
                <a:lnTo>
                  <a:pt x="220" y="540"/>
                </a:lnTo>
                <a:lnTo>
                  <a:pt x="239" y="476"/>
                </a:lnTo>
                <a:lnTo>
                  <a:pt x="260" y="420"/>
                </a:lnTo>
                <a:lnTo>
                  <a:pt x="282" y="367"/>
                </a:lnTo>
                <a:lnTo>
                  <a:pt x="305" y="320"/>
                </a:lnTo>
                <a:lnTo>
                  <a:pt x="329" y="277"/>
                </a:lnTo>
                <a:lnTo>
                  <a:pt x="354" y="238"/>
                </a:lnTo>
                <a:lnTo>
                  <a:pt x="380" y="205"/>
                </a:lnTo>
                <a:lnTo>
                  <a:pt x="405" y="175"/>
                </a:lnTo>
                <a:lnTo>
                  <a:pt x="431" y="148"/>
                </a:lnTo>
                <a:lnTo>
                  <a:pt x="457" y="125"/>
                </a:lnTo>
                <a:lnTo>
                  <a:pt x="483" y="106"/>
                </a:lnTo>
                <a:lnTo>
                  <a:pt x="508" y="89"/>
                </a:lnTo>
                <a:lnTo>
                  <a:pt x="531" y="75"/>
                </a:lnTo>
                <a:lnTo>
                  <a:pt x="536" y="73"/>
                </a:lnTo>
                <a:lnTo>
                  <a:pt x="540" y="70"/>
                </a:lnTo>
                <a:lnTo>
                  <a:pt x="571" y="55"/>
                </a:lnTo>
                <a:lnTo>
                  <a:pt x="604" y="44"/>
                </a:lnTo>
                <a:lnTo>
                  <a:pt x="639" y="36"/>
                </a:lnTo>
                <a:lnTo>
                  <a:pt x="674" y="29"/>
                </a:lnTo>
                <a:lnTo>
                  <a:pt x="709" y="25"/>
                </a:lnTo>
                <a:lnTo>
                  <a:pt x="745" y="22"/>
                </a:lnTo>
                <a:lnTo>
                  <a:pt x="779" y="20"/>
                </a:lnTo>
                <a:lnTo>
                  <a:pt x="858" y="14"/>
                </a:lnTo>
                <a:lnTo>
                  <a:pt x="937" y="9"/>
                </a:lnTo>
                <a:lnTo>
                  <a:pt x="1016" y="5"/>
                </a:lnTo>
                <a:lnTo>
                  <a:pt x="1094" y="1"/>
                </a:lnTo>
                <a:lnTo>
                  <a:pt x="117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52" name="Rectangle 151">
            <a:extLst>
              <a:ext uri="{FF2B5EF4-FFF2-40B4-BE49-F238E27FC236}">
                <a16:creationId xmlns:a16="http://schemas.microsoft.com/office/drawing/2014/main" id="{5C06682A-23BC-4F31-ACF4-B39F7428FAA3}"/>
              </a:ext>
            </a:extLst>
          </p:cNvPr>
          <p:cNvSpPr/>
          <p:nvPr/>
        </p:nvSpPr>
        <p:spPr>
          <a:xfrm>
            <a:off x="3790066" y="1786652"/>
            <a:ext cx="610129"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53" name="Isosceles Triangle 152">
            <a:extLst>
              <a:ext uri="{FF2B5EF4-FFF2-40B4-BE49-F238E27FC236}">
                <a16:creationId xmlns:a16="http://schemas.microsoft.com/office/drawing/2014/main" id="{78EB20D3-91EE-4BEF-9A09-91FA7B67CA70}"/>
              </a:ext>
            </a:extLst>
          </p:cNvPr>
          <p:cNvSpPr/>
          <p:nvPr/>
        </p:nvSpPr>
        <p:spPr>
          <a:xfrm>
            <a:off x="4345189" y="1786652"/>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54" name="TextBox 153">
            <a:extLst>
              <a:ext uri="{FF2B5EF4-FFF2-40B4-BE49-F238E27FC236}">
                <a16:creationId xmlns:a16="http://schemas.microsoft.com/office/drawing/2014/main" id="{03842DF4-A247-4650-8FEC-0C5C9691E472}"/>
              </a:ext>
            </a:extLst>
          </p:cNvPr>
          <p:cNvSpPr txBox="1"/>
          <p:nvPr/>
        </p:nvSpPr>
        <p:spPr>
          <a:xfrm>
            <a:off x="4444811" y="1815727"/>
            <a:ext cx="1535952" cy="161583"/>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Minibus</a:t>
            </a:r>
          </a:p>
        </p:txBody>
      </p:sp>
      <p:sp>
        <p:nvSpPr>
          <p:cNvPr id="157" name="Rectangle 156">
            <a:extLst>
              <a:ext uri="{FF2B5EF4-FFF2-40B4-BE49-F238E27FC236}">
                <a16:creationId xmlns:a16="http://schemas.microsoft.com/office/drawing/2014/main" id="{2842412E-D1CE-4CF9-A1FE-0AF9B08B8B8C}"/>
              </a:ext>
            </a:extLst>
          </p:cNvPr>
          <p:cNvSpPr/>
          <p:nvPr/>
        </p:nvSpPr>
        <p:spPr>
          <a:xfrm>
            <a:off x="3691308" y="2744184"/>
            <a:ext cx="921045" cy="92597"/>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58" name="Isosceles Triangle 157">
            <a:extLst>
              <a:ext uri="{FF2B5EF4-FFF2-40B4-BE49-F238E27FC236}">
                <a16:creationId xmlns:a16="http://schemas.microsoft.com/office/drawing/2014/main" id="{2ED18D6B-6E79-4D0B-A9ED-9C8BC6F7AAE0}"/>
              </a:ext>
            </a:extLst>
          </p:cNvPr>
          <p:cNvSpPr/>
          <p:nvPr/>
        </p:nvSpPr>
        <p:spPr>
          <a:xfrm>
            <a:off x="4563443" y="2740568"/>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55" name="Freeform 100">
            <a:extLst>
              <a:ext uri="{FF2B5EF4-FFF2-40B4-BE49-F238E27FC236}">
                <a16:creationId xmlns:a16="http://schemas.microsoft.com/office/drawing/2014/main" id="{C64A2263-38BD-4225-A92B-CFCF5BCA8ADD}"/>
              </a:ext>
            </a:extLst>
          </p:cNvPr>
          <p:cNvSpPr>
            <a:spLocks noEditPoints="1"/>
          </p:cNvSpPr>
          <p:nvPr/>
        </p:nvSpPr>
        <p:spPr bwMode="auto">
          <a:xfrm>
            <a:off x="4010534" y="1744810"/>
            <a:ext cx="256257" cy="152150"/>
          </a:xfrm>
          <a:custGeom>
            <a:avLst/>
            <a:gdLst>
              <a:gd name="T0" fmla="*/ 327 w 3011"/>
              <a:gd name="T1" fmla="*/ 1823 h 2052"/>
              <a:gd name="T2" fmla="*/ 233 w 3011"/>
              <a:gd name="T3" fmla="*/ 1761 h 2052"/>
              <a:gd name="T4" fmla="*/ 4 w 3011"/>
              <a:gd name="T5" fmla="*/ 946 h 2052"/>
              <a:gd name="T6" fmla="*/ 44 w 3011"/>
              <a:gd name="T7" fmla="*/ 199 h 2052"/>
              <a:gd name="T8" fmla="*/ 1240 w 3011"/>
              <a:gd name="T9" fmla="*/ 4 h 2052"/>
              <a:gd name="T10" fmla="*/ 2757 w 3011"/>
              <a:gd name="T11" fmla="*/ 295 h 2052"/>
              <a:gd name="T12" fmla="*/ 2979 w 3011"/>
              <a:gd name="T13" fmla="*/ 1602 h 2052"/>
              <a:gd name="T14" fmla="*/ 2674 w 3011"/>
              <a:gd name="T15" fmla="*/ 1824 h 2052"/>
              <a:gd name="T16" fmla="*/ 2341 w 3011"/>
              <a:gd name="T17" fmla="*/ 2048 h 2052"/>
              <a:gd name="T18" fmla="*/ 2007 w 3011"/>
              <a:gd name="T19" fmla="*/ 1823 h 2052"/>
              <a:gd name="T20" fmla="*/ 1501 w 3011"/>
              <a:gd name="T21" fmla="*/ 1761 h 2052"/>
              <a:gd name="T22" fmla="*/ 994 w 3011"/>
              <a:gd name="T23" fmla="*/ 1823 h 2052"/>
              <a:gd name="T24" fmla="*/ 558 w 3011"/>
              <a:gd name="T25" fmla="*/ 2042 h 2052"/>
              <a:gd name="T26" fmla="*/ 894 w 3011"/>
              <a:gd name="T27" fmla="*/ 1686 h 2052"/>
              <a:gd name="T28" fmla="*/ 427 w 3011"/>
              <a:gd name="T29" fmla="*/ 1686 h 2052"/>
              <a:gd name="T30" fmla="*/ 661 w 3011"/>
              <a:gd name="T31" fmla="*/ 1934 h 2052"/>
              <a:gd name="T32" fmla="*/ 2434 w 3011"/>
              <a:gd name="T33" fmla="*/ 1909 h 2052"/>
              <a:gd name="T34" fmla="*/ 2179 w 3011"/>
              <a:gd name="T35" fmla="*/ 1524 h 2052"/>
              <a:gd name="T36" fmla="*/ 2247 w 3011"/>
              <a:gd name="T37" fmla="*/ 1909 h 2052"/>
              <a:gd name="T38" fmla="*/ 2434 w 3011"/>
              <a:gd name="T39" fmla="*/ 1909 h 2052"/>
              <a:gd name="T40" fmla="*/ 963 w 3011"/>
              <a:gd name="T41" fmla="*/ 762 h 2052"/>
              <a:gd name="T42" fmla="*/ 917 w 3011"/>
              <a:gd name="T43" fmla="*/ 353 h 2052"/>
              <a:gd name="T44" fmla="*/ 379 w 3011"/>
              <a:gd name="T45" fmla="*/ 321 h 2052"/>
              <a:gd name="T46" fmla="*/ 307 w 3011"/>
              <a:gd name="T47" fmla="*/ 582 h 2052"/>
              <a:gd name="T48" fmla="*/ 639 w 3011"/>
              <a:gd name="T49" fmla="*/ 854 h 2052"/>
              <a:gd name="T50" fmla="*/ 916 w 3011"/>
              <a:gd name="T51" fmla="*/ 808 h 2052"/>
              <a:gd name="T52" fmla="*/ 1923 w 3011"/>
              <a:gd name="T53" fmla="*/ 762 h 2052"/>
              <a:gd name="T54" fmla="*/ 1877 w 3011"/>
              <a:gd name="T55" fmla="*/ 353 h 2052"/>
              <a:gd name="T56" fmla="*/ 1245 w 3011"/>
              <a:gd name="T57" fmla="*/ 353 h 2052"/>
              <a:gd name="T58" fmla="*/ 1199 w 3011"/>
              <a:gd name="T59" fmla="*/ 762 h 2052"/>
              <a:gd name="T60" fmla="*/ 1291 w 3011"/>
              <a:gd name="T61" fmla="*/ 855 h 2052"/>
              <a:gd name="T62" fmla="*/ 1830 w 3011"/>
              <a:gd name="T63" fmla="*/ 855 h 2052"/>
              <a:gd name="T64" fmla="*/ 2841 w 3011"/>
              <a:gd name="T65" fmla="*/ 848 h 2052"/>
              <a:gd name="T66" fmla="*/ 2637 w 3011"/>
              <a:gd name="T67" fmla="*/ 321 h 2052"/>
              <a:gd name="T68" fmla="*/ 2205 w 3011"/>
              <a:gd name="T69" fmla="*/ 353 h 2052"/>
              <a:gd name="T70" fmla="*/ 2159 w 3011"/>
              <a:gd name="T71" fmla="*/ 762 h 2052"/>
              <a:gd name="T72" fmla="*/ 2251 w 3011"/>
              <a:gd name="T73" fmla="*/ 855 h 2052"/>
              <a:gd name="T74" fmla="*/ 2841 w 3011"/>
              <a:gd name="T75" fmla="*/ 848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1" h="2052">
                <a:moveTo>
                  <a:pt x="558" y="2042"/>
                </a:moveTo>
                <a:cubicBezTo>
                  <a:pt x="457" y="2010"/>
                  <a:pt x="365" y="1922"/>
                  <a:pt x="327" y="1823"/>
                </a:cubicBezTo>
                <a:lnTo>
                  <a:pt x="304" y="1761"/>
                </a:lnTo>
                <a:lnTo>
                  <a:pt x="233" y="1761"/>
                </a:lnTo>
                <a:cubicBezTo>
                  <a:pt x="137" y="1761"/>
                  <a:pt x="61" y="1729"/>
                  <a:pt x="27" y="1674"/>
                </a:cubicBezTo>
                <a:cubicBezTo>
                  <a:pt x="0" y="1631"/>
                  <a:pt x="0" y="1616"/>
                  <a:pt x="4" y="946"/>
                </a:cubicBezTo>
                <a:lnTo>
                  <a:pt x="7" y="261"/>
                </a:lnTo>
                <a:lnTo>
                  <a:pt x="44" y="199"/>
                </a:lnTo>
                <a:cubicBezTo>
                  <a:pt x="87" y="126"/>
                  <a:pt x="145" y="74"/>
                  <a:pt x="227" y="36"/>
                </a:cubicBezTo>
                <a:cubicBezTo>
                  <a:pt x="286" y="8"/>
                  <a:pt x="306" y="8"/>
                  <a:pt x="1240" y="4"/>
                </a:cubicBezTo>
                <a:cubicBezTo>
                  <a:pt x="2249" y="0"/>
                  <a:pt x="2420" y="7"/>
                  <a:pt x="2532" y="55"/>
                </a:cubicBezTo>
                <a:cubicBezTo>
                  <a:pt x="2619" y="92"/>
                  <a:pt x="2704" y="183"/>
                  <a:pt x="2757" y="295"/>
                </a:cubicBezTo>
                <a:cubicBezTo>
                  <a:pt x="2808" y="403"/>
                  <a:pt x="2958" y="798"/>
                  <a:pt x="2982" y="888"/>
                </a:cubicBezTo>
                <a:cubicBezTo>
                  <a:pt x="3011" y="992"/>
                  <a:pt x="3008" y="1529"/>
                  <a:pt x="2979" y="1602"/>
                </a:cubicBezTo>
                <a:cubicBezTo>
                  <a:pt x="2950" y="1674"/>
                  <a:pt x="2873" y="1729"/>
                  <a:pt x="2774" y="1749"/>
                </a:cubicBezTo>
                <a:cubicBezTo>
                  <a:pt x="2699" y="1764"/>
                  <a:pt x="2696" y="1766"/>
                  <a:pt x="2674" y="1824"/>
                </a:cubicBezTo>
                <a:cubicBezTo>
                  <a:pt x="2645" y="1900"/>
                  <a:pt x="2587" y="1966"/>
                  <a:pt x="2509" y="2012"/>
                </a:cubicBezTo>
                <a:cubicBezTo>
                  <a:pt x="2456" y="2043"/>
                  <a:pt x="2433" y="2048"/>
                  <a:pt x="2341" y="2048"/>
                </a:cubicBezTo>
                <a:cubicBezTo>
                  <a:pt x="2249" y="2048"/>
                  <a:pt x="2226" y="2043"/>
                  <a:pt x="2173" y="2012"/>
                </a:cubicBezTo>
                <a:cubicBezTo>
                  <a:pt x="2094" y="1965"/>
                  <a:pt x="2037" y="1900"/>
                  <a:pt x="2007" y="1823"/>
                </a:cubicBezTo>
                <a:lnTo>
                  <a:pt x="1984" y="1761"/>
                </a:lnTo>
                <a:lnTo>
                  <a:pt x="1501" y="1761"/>
                </a:lnTo>
                <a:lnTo>
                  <a:pt x="1018" y="1761"/>
                </a:lnTo>
                <a:lnTo>
                  <a:pt x="994" y="1823"/>
                </a:lnTo>
                <a:cubicBezTo>
                  <a:pt x="943" y="1957"/>
                  <a:pt x="826" y="2042"/>
                  <a:pt x="683" y="2049"/>
                </a:cubicBezTo>
                <a:cubicBezTo>
                  <a:pt x="634" y="2052"/>
                  <a:pt x="578" y="2049"/>
                  <a:pt x="558" y="2042"/>
                </a:cubicBezTo>
                <a:close/>
                <a:moveTo>
                  <a:pt x="754" y="1909"/>
                </a:moveTo>
                <a:cubicBezTo>
                  <a:pt x="850" y="1865"/>
                  <a:pt x="894" y="1795"/>
                  <a:pt x="894" y="1686"/>
                </a:cubicBezTo>
                <a:cubicBezTo>
                  <a:pt x="894" y="1484"/>
                  <a:pt x="636" y="1379"/>
                  <a:pt x="499" y="1524"/>
                </a:cubicBezTo>
                <a:cubicBezTo>
                  <a:pt x="442" y="1585"/>
                  <a:pt x="427" y="1617"/>
                  <a:pt x="427" y="1686"/>
                </a:cubicBezTo>
                <a:cubicBezTo>
                  <a:pt x="427" y="1795"/>
                  <a:pt x="471" y="1865"/>
                  <a:pt x="567" y="1909"/>
                </a:cubicBezTo>
                <a:cubicBezTo>
                  <a:pt x="597" y="1923"/>
                  <a:pt x="639" y="1934"/>
                  <a:pt x="661" y="1934"/>
                </a:cubicBezTo>
                <a:cubicBezTo>
                  <a:pt x="683" y="1934"/>
                  <a:pt x="725" y="1923"/>
                  <a:pt x="754" y="1909"/>
                </a:cubicBezTo>
                <a:close/>
                <a:moveTo>
                  <a:pt x="2434" y="1909"/>
                </a:moveTo>
                <a:cubicBezTo>
                  <a:pt x="2530" y="1865"/>
                  <a:pt x="2574" y="1795"/>
                  <a:pt x="2574" y="1686"/>
                </a:cubicBezTo>
                <a:cubicBezTo>
                  <a:pt x="2574" y="1484"/>
                  <a:pt x="2316" y="1379"/>
                  <a:pt x="2179" y="1524"/>
                </a:cubicBezTo>
                <a:cubicBezTo>
                  <a:pt x="2122" y="1585"/>
                  <a:pt x="2107" y="1617"/>
                  <a:pt x="2107" y="1686"/>
                </a:cubicBezTo>
                <a:cubicBezTo>
                  <a:pt x="2107" y="1795"/>
                  <a:pt x="2151" y="1865"/>
                  <a:pt x="2247" y="1909"/>
                </a:cubicBezTo>
                <a:cubicBezTo>
                  <a:pt x="2277" y="1923"/>
                  <a:pt x="2319" y="1934"/>
                  <a:pt x="2341" y="1934"/>
                </a:cubicBezTo>
                <a:cubicBezTo>
                  <a:pt x="2363" y="1934"/>
                  <a:pt x="2405" y="1923"/>
                  <a:pt x="2434" y="1909"/>
                </a:cubicBezTo>
                <a:close/>
                <a:moveTo>
                  <a:pt x="916" y="808"/>
                </a:moveTo>
                <a:lnTo>
                  <a:pt x="963" y="762"/>
                </a:lnTo>
                <a:lnTo>
                  <a:pt x="958" y="574"/>
                </a:lnTo>
                <a:cubicBezTo>
                  <a:pt x="954" y="386"/>
                  <a:pt x="954" y="385"/>
                  <a:pt x="917" y="353"/>
                </a:cubicBezTo>
                <a:cubicBezTo>
                  <a:pt x="880" y="322"/>
                  <a:pt x="874" y="321"/>
                  <a:pt x="629" y="321"/>
                </a:cubicBezTo>
                <a:lnTo>
                  <a:pt x="379" y="321"/>
                </a:lnTo>
                <a:lnTo>
                  <a:pt x="343" y="359"/>
                </a:lnTo>
                <a:cubicBezTo>
                  <a:pt x="308" y="396"/>
                  <a:pt x="307" y="398"/>
                  <a:pt x="307" y="582"/>
                </a:cubicBezTo>
                <a:cubicBezTo>
                  <a:pt x="307" y="781"/>
                  <a:pt x="317" y="816"/>
                  <a:pt x="379" y="841"/>
                </a:cubicBezTo>
                <a:cubicBezTo>
                  <a:pt x="395" y="848"/>
                  <a:pt x="512" y="853"/>
                  <a:pt x="639" y="854"/>
                </a:cubicBezTo>
                <a:lnTo>
                  <a:pt x="870" y="855"/>
                </a:lnTo>
                <a:lnTo>
                  <a:pt x="916" y="808"/>
                </a:lnTo>
                <a:close/>
                <a:moveTo>
                  <a:pt x="1876" y="808"/>
                </a:moveTo>
                <a:lnTo>
                  <a:pt x="1923" y="762"/>
                </a:lnTo>
                <a:lnTo>
                  <a:pt x="1918" y="574"/>
                </a:lnTo>
                <a:cubicBezTo>
                  <a:pt x="1914" y="386"/>
                  <a:pt x="1914" y="385"/>
                  <a:pt x="1877" y="353"/>
                </a:cubicBezTo>
                <a:cubicBezTo>
                  <a:pt x="1840" y="322"/>
                  <a:pt x="1836" y="321"/>
                  <a:pt x="1561" y="321"/>
                </a:cubicBezTo>
                <a:cubicBezTo>
                  <a:pt x="1286" y="321"/>
                  <a:pt x="1282" y="322"/>
                  <a:pt x="1245" y="353"/>
                </a:cubicBezTo>
                <a:cubicBezTo>
                  <a:pt x="1208" y="385"/>
                  <a:pt x="1207" y="386"/>
                  <a:pt x="1203" y="574"/>
                </a:cubicBezTo>
                <a:lnTo>
                  <a:pt x="1199" y="762"/>
                </a:lnTo>
                <a:lnTo>
                  <a:pt x="1245" y="808"/>
                </a:lnTo>
                <a:lnTo>
                  <a:pt x="1291" y="855"/>
                </a:lnTo>
                <a:lnTo>
                  <a:pt x="1561" y="855"/>
                </a:lnTo>
                <a:lnTo>
                  <a:pt x="1830" y="855"/>
                </a:lnTo>
                <a:lnTo>
                  <a:pt x="1876" y="808"/>
                </a:lnTo>
                <a:close/>
                <a:moveTo>
                  <a:pt x="2841" y="848"/>
                </a:moveTo>
                <a:cubicBezTo>
                  <a:pt x="2841" y="837"/>
                  <a:pt x="2723" y="526"/>
                  <a:pt x="2680" y="423"/>
                </a:cubicBezTo>
                <a:lnTo>
                  <a:pt x="2637" y="321"/>
                </a:lnTo>
                <a:lnTo>
                  <a:pt x="2440" y="321"/>
                </a:lnTo>
                <a:cubicBezTo>
                  <a:pt x="2250" y="321"/>
                  <a:pt x="2241" y="322"/>
                  <a:pt x="2205" y="353"/>
                </a:cubicBezTo>
                <a:cubicBezTo>
                  <a:pt x="2168" y="385"/>
                  <a:pt x="2167" y="386"/>
                  <a:pt x="2163" y="574"/>
                </a:cubicBezTo>
                <a:lnTo>
                  <a:pt x="2159" y="762"/>
                </a:lnTo>
                <a:lnTo>
                  <a:pt x="2205" y="808"/>
                </a:lnTo>
                <a:lnTo>
                  <a:pt x="2251" y="855"/>
                </a:lnTo>
                <a:lnTo>
                  <a:pt x="2546" y="855"/>
                </a:lnTo>
                <a:cubicBezTo>
                  <a:pt x="2708" y="855"/>
                  <a:pt x="2841" y="852"/>
                  <a:pt x="2841" y="848"/>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59" name="TextBox 158">
            <a:extLst>
              <a:ext uri="{FF2B5EF4-FFF2-40B4-BE49-F238E27FC236}">
                <a16:creationId xmlns:a16="http://schemas.microsoft.com/office/drawing/2014/main" id="{CD3AA407-C96B-4A29-BC1D-E965DCD817AE}"/>
              </a:ext>
            </a:extLst>
          </p:cNvPr>
          <p:cNvSpPr txBox="1"/>
          <p:nvPr/>
        </p:nvSpPr>
        <p:spPr>
          <a:xfrm>
            <a:off x="4797026" y="2721104"/>
            <a:ext cx="1289122" cy="161583"/>
          </a:xfrm>
          <a:prstGeom prst="rect">
            <a:avLst/>
          </a:prstGeom>
          <a:solidFill>
            <a:schemeClr val="bg1"/>
          </a:solid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Trams et trains</a:t>
            </a:r>
          </a:p>
        </p:txBody>
      </p:sp>
      <p:sp>
        <p:nvSpPr>
          <p:cNvPr id="160" name="Freeform 75">
            <a:extLst>
              <a:ext uri="{FF2B5EF4-FFF2-40B4-BE49-F238E27FC236}">
                <a16:creationId xmlns:a16="http://schemas.microsoft.com/office/drawing/2014/main" id="{1F1DD359-ADD8-4265-BE0D-92F4B7B1FE26}"/>
              </a:ext>
            </a:extLst>
          </p:cNvPr>
          <p:cNvSpPr>
            <a:spLocks noEditPoints="1"/>
          </p:cNvSpPr>
          <p:nvPr/>
        </p:nvSpPr>
        <p:spPr bwMode="auto">
          <a:xfrm>
            <a:off x="3874431" y="2629199"/>
            <a:ext cx="210597" cy="258005"/>
          </a:xfrm>
          <a:custGeom>
            <a:avLst/>
            <a:gdLst>
              <a:gd name="T0" fmla="*/ 1693 w 2458"/>
              <a:gd name="T1" fmla="*/ 1955 h 3456"/>
              <a:gd name="T2" fmla="*/ 1606 w 2458"/>
              <a:gd name="T3" fmla="*/ 2061 h 3456"/>
              <a:gd name="T4" fmla="*/ 1606 w 2458"/>
              <a:gd name="T5" fmla="*/ 2203 h 3456"/>
              <a:gd name="T6" fmla="*/ 1693 w 2458"/>
              <a:gd name="T7" fmla="*/ 2308 h 3456"/>
              <a:gd name="T8" fmla="*/ 1831 w 2458"/>
              <a:gd name="T9" fmla="*/ 2333 h 3456"/>
              <a:gd name="T10" fmla="*/ 1950 w 2458"/>
              <a:gd name="T11" fmla="*/ 2263 h 3456"/>
              <a:gd name="T12" fmla="*/ 1998 w 2458"/>
              <a:gd name="T13" fmla="*/ 2132 h 3456"/>
              <a:gd name="T14" fmla="*/ 1950 w 2458"/>
              <a:gd name="T15" fmla="*/ 2000 h 3456"/>
              <a:gd name="T16" fmla="*/ 1831 w 2458"/>
              <a:gd name="T17" fmla="*/ 1931 h 3456"/>
              <a:gd name="T18" fmla="*/ 518 w 2458"/>
              <a:gd name="T19" fmla="*/ 1941 h 3456"/>
              <a:gd name="T20" fmla="*/ 414 w 2458"/>
              <a:gd name="T21" fmla="*/ 2029 h 3456"/>
              <a:gd name="T22" fmla="*/ 390 w 2458"/>
              <a:gd name="T23" fmla="*/ 2169 h 3456"/>
              <a:gd name="T24" fmla="*/ 459 w 2458"/>
              <a:gd name="T25" fmla="*/ 2288 h 3456"/>
              <a:gd name="T26" fmla="*/ 589 w 2458"/>
              <a:gd name="T27" fmla="*/ 2336 h 3456"/>
              <a:gd name="T28" fmla="*/ 720 w 2458"/>
              <a:gd name="T29" fmla="*/ 2288 h 3456"/>
              <a:gd name="T30" fmla="*/ 788 w 2458"/>
              <a:gd name="T31" fmla="*/ 2169 h 3456"/>
              <a:gd name="T32" fmla="*/ 764 w 2458"/>
              <a:gd name="T33" fmla="*/ 2029 h 3456"/>
              <a:gd name="T34" fmla="*/ 659 w 2458"/>
              <a:gd name="T35" fmla="*/ 1941 h 3456"/>
              <a:gd name="T36" fmla="*/ 618 w 2458"/>
              <a:gd name="T37" fmla="*/ 512 h 3456"/>
              <a:gd name="T38" fmla="*/ 523 w 2458"/>
              <a:gd name="T39" fmla="*/ 521 h 3456"/>
              <a:gd name="T40" fmla="*/ 441 w 2458"/>
              <a:gd name="T41" fmla="*/ 557 h 3456"/>
              <a:gd name="T42" fmla="*/ 398 w 2458"/>
              <a:gd name="T43" fmla="*/ 637 h 3456"/>
              <a:gd name="T44" fmla="*/ 400 w 2458"/>
              <a:gd name="T45" fmla="*/ 1069 h 3456"/>
              <a:gd name="T46" fmla="*/ 434 w 2458"/>
              <a:gd name="T47" fmla="*/ 1199 h 3456"/>
              <a:gd name="T48" fmla="*/ 502 w 2458"/>
              <a:gd name="T49" fmla="*/ 1261 h 3456"/>
              <a:gd name="T50" fmla="*/ 608 w 2458"/>
              <a:gd name="T51" fmla="*/ 1280 h 3456"/>
              <a:gd name="T52" fmla="*/ 1904 w 2458"/>
              <a:gd name="T53" fmla="*/ 1276 h 3456"/>
              <a:gd name="T54" fmla="*/ 1965 w 2458"/>
              <a:gd name="T55" fmla="*/ 1229 h 3456"/>
              <a:gd name="T56" fmla="*/ 1983 w 2458"/>
              <a:gd name="T57" fmla="*/ 1114 h 3456"/>
              <a:gd name="T58" fmla="*/ 1984 w 2458"/>
              <a:gd name="T59" fmla="*/ 668 h 3456"/>
              <a:gd name="T60" fmla="*/ 1965 w 2458"/>
              <a:gd name="T61" fmla="*/ 558 h 3456"/>
              <a:gd name="T62" fmla="*/ 1901 w 2458"/>
              <a:gd name="T63" fmla="*/ 516 h 3456"/>
              <a:gd name="T64" fmla="*/ 904 w 2458"/>
              <a:gd name="T65" fmla="*/ 128 h 3456"/>
              <a:gd name="T66" fmla="*/ 844 w 2458"/>
              <a:gd name="T67" fmla="*/ 172 h 3456"/>
              <a:gd name="T68" fmla="*/ 853 w 2458"/>
              <a:gd name="T69" fmla="*/ 358 h 3456"/>
              <a:gd name="T70" fmla="*/ 1412 w 2458"/>
              <a:gd name="T71" fmla="*/ 384 h 3456"/>
              <a:gd name="T72" fmla="*/ 1472 w 2458"/>
              <a:gd name="T73" fmla="*/ 341 h 3456"/>
              <a:gd name="T74" fmla="*/ 1463 w 2458"/>
              <a:gd name="T75" fmla="*/ 154 h 3456"/>
              <a:gd name="T76" fmla="*/ 904 w 2458"/>
              <a:gd name="T77" fmla="*/ 128 h 3456"/>
              <a:gd name="T78" fmla="*/ 2054 w 2458"/>
              <a:gd name="T79" fmla="*/ 7 h 3456"/>
              <a:gd name="T80" fmla="*/ 2171 w 2458"/>
              <a:gd name="T81" fmla="*/ 61 h 3456"/>
              <a:gd name="T82" fmla="*/ 2230 w 2458"/>
              <a:gd name="T83" fmla="*/ 176 h 3456"/>
              <a:gd name="T84" fmla="*/ 2237 w 2458"/>
              <a:gd name="T85" fmla="*/ 2268 h 3456"/>
              <a:gd name="T86" fmla="*/ 2234 w 2458"/>
              <a:gd name="T87" fmla="*/ 2382 h 3456"/>
              <a:gd name="T88" fmla="*/ 2212 w 2458"/>
              <a:gd name="T89" fmla="*/ 2487 h 3456"/>
              <a:gd name="T90" fmla="*/ 2157 w 2458"/>
              <a:gd name="T91" fmla="*/ 2569 h 3456"/>
              <a:gd name="T92" fmla="*/ 2051 w 2458"/>
              <a:gd name="T93" fmla="*/ 2617 h 3456"/>
              <a:gd name="T94" fmla="*/ 2458 w 2458"/>
              <a:gd name="T95" fmla="*/ 3456 h 3456"/>
              <a:gd name="T96" fmla="*/ 289 w 2458"/>
              <a:gd name="T97" fmla="*/ 3456 h 3456"/>
              <a:gd name="T98" fmla="*/ 420 w 2458"/>
              <a:gd name="T99" fmla="*/ 2623 h 3456"/>
              <a:gd name="T100" fmla="*/ 305 w 2458"/>
              <a:gd name="T101" fmla="*/ 2615 h 3456"/>
              <a:gd name="T102" fmla="*/ 209 w 2458"/>
              <a:gd name="T103" fmla="*/ 2586 h 3456"/>
              <a:gd name="T104" fmla="*/ 134 w 2458"/>
              <a:gd name="T105" fmla="*/ 2516 h 3456"/>
              <a:gd name="T106" fmla="*/ 90 w 2458"/>
              <a:gd name="T107" fmla="*/ 2386 h 3456"/>
              <a:gd name="T108" fmla="*/ 79 w 2458"/>
              <a:gd name="T109" fmla="*/ 256 h 3456"/>
              <a:gd name="T110" fmla="*/ 103 w 2458"/>
              <a:gd name="T111" fmla="*/ 115 h 3456"/>
              <a:gd name="T112" fmla="*/ 171 w 2458"/>
              <a:gd name="T113" fmla="*/ 37 h 3456"/>
              <a:gd name="T114" fmla="*/ 276 w 2458"/>
              <a:gd name="T115" fmla="*/ 7 h 3456"/>
              <a:gd name="T116" fmla="*/ 412 w 2458"/>
              <a:gd name="T117" fmla="*/ 0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58" h="3456">
                <a:moveTo>
                  <a:pt x="1795" y="1928"/>
                </a:moveTo>
                <a:lnTo>
                  <a:pt x="1759" y="1931"/>
                </a:lnTo>
                <a:lnTo>
                  <a:pt x="1725" y="1941"/>
                </a:lnTo>
                <a:lnTo>
                  <a:pt x="1693" y="1955"/>
                </a:lnTo>
                <a:lnTo>
                  <a:pt x="1664" y="1976"/>
                </a:lnTo>
                <a:lnTo>
                  <a:pt x="1641" y="2000"/>
                </a:lnTo>
                <a:lnTo>
                  <a:pt x="1620" y="2029"/>
                </a:lnTo>
                <a:lnTo>
                  <a:pt x="1606" y="2061"/>
                </a:lnTo>
                <a:lnTo>
                  <a:pt x="1596" y="2095"/>
                </a:lnTo>
                <a:lnTo>
                  <a:pt x="1593" y="2132"/>
                </a:lnTo>
                <a:lnTo>
                  <a:pt x="1596" y="2169"/>
                </a:lnTo>
                <a:lnTo>
                  <a:pt x="1606" y="2203"/>
                </a:lnTo>
                <a:lnTo>
                  <a:pt x="1620" y="2235"/>
                </a:lnTo>
                <a:lnTo>
                  <a:pt x="1641" y="2263"/>
                </a:lnTo>
                <a:lnTo>
                  <a:pt x="1664" y="2288"/>
                </a:lnTo>
                <a:lnTo>
                  <a:pt x="1693" y="2308"/>
                </a:lnTo>
                <a:lnTo>
                  <a:pt x="1725" y="2323"/>
                </a:lnTo>
                <a:lnTo>
                  <a:pt x="1759" y="2333"/>
                </a:lnTo>
                <a:lnTo>
                  <a:pt x="1795" y="2336"/>
                </a:lnTo>
                <a:lnTo>
                  <a:pt x="1831" y="2333"/>
                </a:lnTo>
                <a:lnTo>
                  <a:pt x="1866" y="2323"/>
                </a:lnTo>
                <a:lnTo>
                  <a:pt x="1897" y="2308"/>
                </a:lnTo>
                <a:lnTo>
                  <a:pt x="1925" y="2288"/>
                </a:lnTo>
                <a:lnTo>
                  <a:pt x="1950" y="2263"/>
                </a:lnTo>
                <a:lnTo>
                  <a:pt x="1970" y="2235"/>
                </a:lnTo>
                <a:lnTo>
                  <a:pt x="1985" y="2203"/>
                </a:lnTo>
                <a:lnTo>
                  <a:pt x="1995" y="2169"/>
                </a:lnTo>
                <a:lnTo>
                  <a:pt x="1998" y="2132"/>
                </a:lnTo>
                <a:lnTo>
                  <a:pt x="1995" y="2095"/>
                </a:lnTo>
                <a:lnTo>
                  <a:pt x="1985" y="2061"/>
                </a:lnTo>
                <a:lnTo>
                  <a:pt x="1970" y="2029"/>
                </a:lnTo>
                <a:lnTo>
                  <a:pt x="1950" y="2000"/>
                </a:lnTo>
                <a:lnTo>
                  <a:pt x="1925" y="1976"/>
                </a:lnTo>
                <a:lnTo>
                  <a:pt x="1897" y="1955"/>
                </a:lnTo>
                <a:lnTo>
                  <a:pt x="1866" y="1941"/>
                </a:lnTo>
                <a:lnTo>
                  <a:pt x="1831" y="1931"/>
                </a:lnTo>
                <a:lnTo>
                  <a:pt x="1795" y="1928"/>
                </a:lnTo>
                <a:close/>
                <a:moveTo>
                  <a:pt x="589" y="1928"/>
                </a:moveTo>
                <a:lnTo>
                  <a:pt x="552" y="1931"/>
                </a:lnTo>
                <a:lnTo>
                  <a:pt x="518" y="1941"/>
                </a:lnTo>
                <a:lnTo>
                  <a:pt x="487" y="1955"/>
                </a:lnTo>
                <a:lnTo>
                  <a:pt x="459" y="1976"/>
                </a:lnTo>
                <a:lnTo>
                  <a:pt x="434" y="2000"/>
                </a:lnTo>
                <a:lnTo>
                  <a:pt x="414" y="2029"/>
                </a:lnTo>
                <a:lnTo>
                  <a:pt x="399" y="2061"/>
                </a:lnTo>
                <a:lnTo>
                  <a:pt x="390" y="2095"/>
                </a:lnTo>
                <a:lnTo>
                  <a:pt x="386" y="2132"/>
                </a:lnTo>
                <a:lnTo>
                  <a:pt x="390" y="2169"/>
                </a:lnTo>
                <a:lnTo>
                  <a:pt x="399" y="2203"/>
                </a:lnTo>
                <a:lnTo>
                  <a:pt x="414" y="2235"/>
                </a:lnTo>
                <a:lnTo>
                  <a:pt x="434" y="2263"/>
                </a:lnTo>
                <a:lnTo>
                  <a:pt x="459" y="2288"/>
                </a:lnTo>
                <a:lnTo>
                  <a:pt x="487" y="2308"/>
                </a:lnTo>
                <a:lnTo>
                  <a:pt x="518" y="2323"/>
                </a:lnTo>
                <a:lnTo>
                  <a:pt x="552" y="2333"/>
                </a:lnTo>
                <a:lnTo>
                  <a:pt x="589" y="2336"/>
                </a:lnTo>
                <a:lnTo>
                  <a:pt x="625" y="2333"/>
                </a:lnTo>
                <a:lnTo>
                  <a:pt x="659" y="2323"/>
                </a:lnTo>
                <a:lnTo>
                  <a:pt x="690" y="2308"/>
                </a:lnTo>
                <a:lnTo>
                  <a:pt x="720" y="2288"/>
                </a:lnTo>
                <a:lnTo>
                  <a:pt x="743" y="2263"/>
                </a:lnTo>
                <a:lnTo>
                  <a:pt x="764" y="2235"/>
                </a:lnTo>
                <a:lnTo>
                  <a:pt x="778" y="2203"/>
                </a:lnTo>
                <a:lnTo>
                  <a:pt x="788" y="2169"/>
                </a:lnTo>
                <a:lnTo>
                  <a:pt x="791" y="2132"/>
                </a:lnTo>
                <a:lnTo>
                  <a:pt x="788" y="2095"/>
                </a:lnTo>
                <a:lnTo>
                  <a:pt x="778" y="2061"/>
                </a:lnTo>
                <a:lnTo>
                  <a:pt x="764" y="2029"/>
                </a:lnTo>
                <a:lnTo>
                  <a:pt x="743" y="2000"/>
                </a:lnTo>
                <a:lnTo>
                  <a:pt x="720" y="1976"/>
                </a:lnTo>
                <a:lnTo>
                  <a:pt x="690" y="1955"/>
                </a:lnTo>
                <a:lnTo>
                  <a:pt x="659" y="1941"/>
                </a:lnTo>
                <a:lnTo>
                  <a:pt x="625" y="1931"/>
                </a:lnTo>
                <a:lnTo>
                  <a:pt x="589" y="1928"/>
                </a:lnTo>
                <a:close/>
                <a:moveTo>
                  <a:pt x="641" y="512"/>
                </a:moveTo>
                <a:lnTo>
                  <a:pt x="618" y="512"/>
                </a:lnTo>
                <a:lnTo>
                  <a:pt x="594" y="513"/>
                </a:lnTo>
                <a:lnTo>
                  <a:pt x="570" y="514"/>
                </a:lnTo>
                <a:lnTo>
                  <a:pt x="546" y="516"/>
                </a:lnTo>
                <a:lnTo>
                  <a:pt x="523" y="521"/>
                </a:lnTo>
                <a:lnTo>
                  <a:pt x="500" y="526"/>
                </a:lnTo>
                <a:lnTo>
                  <a:pt x="479" y="534"/>
                </a:lnTo>
                <a:lnTo>
                  <a:pt x="459" y="545"/>
                </a:lnTo>
                <a:lnTo>
                  <a:pt x="441" y="557"/>
                </a:lnTo>
                <a:lnTo>
                  <a:pt x="426" y="572"/>
                </a:lnTo>
                <a:lnTo>
                  <a:pt x="413" y="591"/>
                </a:lnTo>
                <a:lnTo>
                  <a:pt x="405" y="612"/>
                </a:lnTo>
                <a:lnTo>
                  <a:pt x="398" y="637"/>
                </a:lnTo>
                <a:lnTo>
                  <a:pt x="396" y="668"/>
                </a:lnTo>
                <a:lnTo>
                  <a:pt x="396" y="972"/>
                </a:lnTo>
                <a:lnTo>
                  <a:pt x="397" y="1024"/>
                </a:lnTo>
                <a:lnTo>
                  <a:pt x="400" y="1069"/>
                </a:lnTo>
                <a:lnTo>
                  <a:pt x="406" y="1110"/>
                </a:lnTo>
                <a:lnTo>
                  <a:pt x="412" y="1145"/>
                </a:lnTo>
                <a:lnTo>
                  <a:pt x="422" y="1174"/>
                </a:lnTo>
                <a:lnTo>
                  <a:pt x="434" y="1199"/>
                </a:lnTo>
                <a:lnTo>
                  <a:pt x="447" y="1220"/>
                </a:lnTo>
                <a:lnTo>
                  <a:pt x="463" y="1237"/>
                </a:lnTo>
                <a:lnTo>
                  <a:pt x="482" y="1252"/>
                </a:lnTo>
                <a:lnTo>
                  <a:pt x="502" y="1261"/>
                </a:lnTo>
                <a:lnTo>
                  <a:pt x="525" y="1269"/>
                </a:lnTo>
                <a:lnTo>
                  <a:pt x="550" y="1275"/>
                </a:lnTo>
                <a:lnTo>
                  <a:pt x="578" y="1278"/>
                </a:lnTo>
                <a:lnTo>
                  <a:pt x="608" y="1280"/>
                </a:lnTo>
                <a:lnTo>
                  <a:pt x="641" y="1280"/>
                </a:lnTo>
                <a:lnTo>
                  <a:pt x="1847" y="1280"/>
                </a:lnTo>
                <a:lnTo>
                  <a:pt x="1878" y="1279"/>
                </a:lnTo>
                <a:lnTo>
                  <a:pt x="1904" y="1276"/>
                </a:lnTo>
                <a:lnTo>
                  <a:pt x="1925" y="1268"/>
                </a:lnTo>
                <a:lnTo>
                  <a:pt x="1943" y="1259"/>
                </a:lnTo>
                <a:lnTo>
                  <a:pt x="1956" y="1245"/>
                </a:lnTo>
                <a:lnTo>
                  <a:pt x="1965" y="1229"/>
                </a:lnTo>
                <a:lnTo>
                  <a:pt x="1973" y="1207"/>
                </a:lnTo>
                <a:lnTo>
                  <a:pt x="1978" y="1181"/>
                </a:lnTo>
                <a:lnTo>
                  <a:pt x="1982" y="1150"/>
                </a:lnTo>
                <a:lnTo>
                  <a:pt x="1983" y="1114"/>
                </a:lnTo>
                <a:lnTo>
                  <a:pt x="1984" y="1073"/>
                </a:lnTo>
                <a:lnTo>
                  <a:pt x="1984" y="1026"/>
                </a:lnTo>
                <a:lnTo>
                  <a:pt x="1984" y="972"/>
                </a:lnTo>
                <a:lnTo>
                  <a:pt x="1984" y="668"/>
                </a:lnTo>
                <a:lnTo>
                  <a:pt x="1983" y="633"/>
                </a:lnTo>
                <a:lnTo>
                  <a:pt x="1979" y="603"/>
                </a:lnTo>
                <a:lnTo>
                  <a:pt x="1974" y="579"/>
                </a:lnTo>
                <a:lnTo>
                  <a:pt x="1965" y="558"/>
                </a:lnTo>
                <a:lnTo>
                  <a:pt x="1954" y="543"/>
                </a:lnTo>
                <a:lnTo>
                  <a:pt x="1940" y="531"/>
                </a:lnTo>
                <a:lnTo>
                  <a:pt x="1923" y="522"/>
                </a:lnTo>
                <a:lnTo>
                  <a:pt x="1901" y="516"/>
                </a:lnTo>
                <a:lnTo>
                  <a:pt x="1877" y="513"/>
                </a:lnTo>
                <a:lnTo>
                  <a:pt x="1847" y="512"/>
                </a:lnTo>
                <a:lnTo>
                  <a:pt x="641" y="512"/>
                </a:lnTo>
                <a:close/>
                <a:moveTo>
                  <a:pt x="904" y="128"/>
                </a:moveTo>
                <a:lnTo>
                  <a:pt x="884" y="131"/>
                </a:lnTo>
                <a:lnTo>
                  <a:pt x="867" y="140"/>
                </a:lnTo>
                <a:lnTo>
                  <a:pt x="853" y="154"/>
                </a:lnTo>
                <a:lnTo>
                  <a:pt x="844" y="172"/>
                </a:lnTo>
                <a:lnTo>
                  <a:pt x="841" y="192"/>
                </a:lnTo>
                <a:lnTo>
                  <a:pt x="841" y="320"/>
                </a:lnTo>
                <a:lnTo>
                  <a:pt x="844" y="341"/>
                </a:lnTo>
                <a:lnTo>
                  <a:pt x="853" y="358"/>
                </a:lnTo>
                <a:lnTo>
                  <a:pt x="867" y="371"/>
                </a:lnTo>
                <a:lnTo>
                  <a:pt x="884" y="381"/>
                </a:lnTo>
                <a:lnTo>
                  <a:pt x="904" y="384"/>
                </a:lnTo>
                <a:lnTo>
                  <a:pt x="1412" y="384"/>
                </a:lnTo>
                <a:lnTo>
                  <a:pt x="1432" y="381"/>
                </a:lnTo>
                <a:lnTo>
                  <a:pt x="1449" y="371"/>
                </a:lnTo>
                <a:lnTo>
                  <a:pt x="1463" y="358"/>
                </a:lnTo>
                <a:lnTo>
                  <a:pt x="1472" y="341"/>
                </a:lnTo>
                <a:lnTo>
                  <a:pt x="1475" y="320"/>
                </a:lnTo>
                <a:lnTo>
                  <a:pt x="1475" y="192"/>
                </a:lnTo>
                <a:lnTo>
                  <a:pt x="1472" y="172"/>
                </a:lnTo>
                <a:lnTo>
                  <a:pt x="1463" y="154"/>
                </a:lnTo>
                <a:lnTo>
                  <a:pt x="1449" y="140"/>
                </a:lnTo>
                <a:lnTo>
                  <a:pt x="1432" y="131"/>
                </a:lnTo>
                <a:lnTo>
                  <a:pt x="1412" y="128"/>
                </a:lnTo>
                <a:lnTo>
                  <a:pt x="904" y="128"/>
                </a:lnTo>
                <a:close/>
                <a:moveTo>
                  <a:pt x="450" y="0"/>
                </a:moveTo>
                <a:lnTo>
                  <a:pt x="1974" y="0"/>
                </a:lnTo>
                <a:lnTo>
                  <a:pt x="2016" y="1"/>
                </a:lnTo>
                <a:lnTo>
                  <a:pt x="2054" y="7"/>
                </a:lnTo>
                <a:lnTo>
                  <a:pt x="2089" y="16"/>
                </a:lnTo>
                <a:lnTo>
                  <a:pt x="2120" y="28"/>
                </a:lnTo>
                <a:lnTo>
                  <a:pt x="2147" y="43"/>
                </a:lnTo>
                <a:lnTo>
                  <a:pt x="2171" y="61"/>
                </a:lnTo>
                <a:lnTo>
                  <a:pt x="2192" y="84"/>
                </a:lnTo>
                <a:lnTo>
                  <a:pt x="2208" y="112"/>
                </a:lnTo>
                <a:lnTo>
                  <a:pt x="2221" y="141"/>
                </a:lnTo>
                <a:lnTo>
                  <a:pt x="2230" y="176"/>
                </a:lnTo>
                <a:lnTo>
                  <a:pt x="2236" y="214"/>
                </a:lnTo>
                <a:lnTo>
                  <a:pt x="2237" y="256"/>
                </a:lnTo>
                <a:lnTo>
                  <a:pt x="2237" y="2240"/>
                </a:lnTo>
                <a:lnTo>
                  <a:pt x="2237" y="2268"/>
                </a:lnTo>
                <a:lnTo>
                  <a:pt x="2237" y="2297"/>
                </a:lnTo>
                <a:lnTo>
                  <a:pt x="2237" y="2325"/>
                </a:lnTo>
                <a:lnTo>
                  <a:pt x="2236" y="2353"/>
                </a:lnTo>
                <a:lnTo>
                  <a:pt x="2234" y="2382"/>
                </a:lnTo>
                <a:lnTo>
                  <a:pt x="2230" y="2409"/>
                </a:lnTo>
                <a:lnTo>
                  <a:pt x="2226" y="2436"/>
                </a:lnTo>
                <a:lnTo>
                  <a:pt x="2220" y="2461"/>
                </a:lnTo>
                <a:lnTo>
                  <a:pt x="2212" y="2487"/>
                </a:lnTo>
                <a:lnTo>
                  <a:pt x="2202" y="2509"/>
                </a:lnTo>
                <a:lnTo>
                  <a:pt x="2189" y="2531"/>
                </a:lnTo>
                <a:lnTo>
                  <a:pt x="2174" y="2552"/>
                </a:lnTo>
                <a:lnTo>
                  <a:pt x="2157" y="2569"/>
                </a:lnTo>
                <a:lnTo>
                  <a:pt x="2135" y="2586"/>
                </a:lnTo>
                <a:lnTo>
                  <a:pt x="2110" y="2599"/>
                </a:lnTo>
                <a:lnTo>
                  <a:pt x="2082" y="2610"/>
                </a:lnTo>
                <a:lnTo>
                  <a:pt x="2051" y="2617"/>
                </a:lnTo>
                <a:lnTo>
                  <a:pt x="2014" y="2623"/>
                </a:lnTo>
                <a:lnTo>
                  <a:pt x="1974" y="2624"/>
                </a:lnTo>
                <a:lnTo>
                  <a:pt x="1920" y="2624"/>
                </a:lnTo>
                <a:lnTo>
                  <a:pt x="2458" y="3456"/>
                </a:lnTo>
                <a:lnTo>
                  <a:pt x="2133" y="3456"/>
                </a:lnTo>
                <a:lnTo>
                  <a:pt x="1754" y="2876"/>
                </a:lnTo>
                <a:lnTo>
                  <a:pt x="681" y="2859"/>
                </a:lnTo>
                <a:lnTo>
                  <a:pt x="289" y="3456"/>
                </a:lnTo>
                <a:lnTo>
                  <a:pt x="0" y="3456"/>
                </a:lnTo>
                <a:lnTo>
                  <a:pt x="545" y="2624"/>
                </a:lnTo>
                <a:lnTo>
                  <a:pt x="450" y="2624"/>
                </a:lnTo>
                <a:lnTo>
                  <a:pt x="420" y="2623"/>
                </a:lnTo>
                <a:lnTo>
                  <a:pt x="390" y="2623"/>
                </a:lnTo>
                <a:lnTo>
                  <a:pt x="361" y="2621"/>
                </a:lnTo>
                <a:lnTo>
                  <a:pt x="333" y="2619"/>
                </a:lnTo>
                <a:lnTo>
                  <a:pt x="305" y="2615"/>
                </a:lnTo>
                <a:lnTo>
                  <a:pt x="279" y="2611"/>
                </a:lnTo>
                <a:lnTo>
                  <a:pt x="254" y="2604"/>
                </a:lnTo>
                <a:lnTo>
                  <a:pt x="230" y="2597"/>
                </a:lnTo>
                <a:lnTo>
                  <a:pt x="209" y="2586"/>
                </a:lnTo>
                <a:lnTo>
                  <a:pt x="187" y="2573"/>
                </a:lnTo>
                <a:lnTo>
                  <a:pt x="168" y="2557"/>
                </a:lnTo>
                <a:lnTo>
                  <a:pt x="150" y="2538"/>
                </a:lnTo>
                <a:lnTo>
                  <a:pt x="134" y="2516"/>
                </a:lnTo>
                <a:lnTo>
                  <a:pt x="120" y="2490"/>
                </a:lnTo>
                <a:lnTo>
                  <a:pt x="108" y="2459"/>
                </a:lnTo>
                <a:lnTo>
                  <a:pt x="97" y="2425"/>
                </a:lnTo>
                <a:lnTo>
                  <a:pt x="90" y="2386"/>
                </a:lnTo>
                <a:lnTo>
                  <a:pt x="83" y="2343"/>
                </a:lnTo>
                <a:lnTo>
                  <a:pt x="80" y="2295"/>
                </a:lnTo>
                <a:lnTo>
                  <a:pt x="79" y="2240"/>
                </a:lnTo>
                <a:lnTo>
                  <a:pt x="79" y="256"/>
                </a:lnTo>
                <a:lnTo>
                  <a:pt x="80" y="213"/>
                </a:lnTo>
                <a:lnTo>
                  <a:pt x="84" y="176"/>
                </a:lnTo>
                <a:lnTo>
                  <a:pt x="92" y="143"/>
                </a:lnTo>
                <a:lnTo>
                  <a:pt x="103" y="115"/>
                </a:lnTo>
                <a:lnTo>
                  <a:pt x="116" y="90"/>
                </a:lnTo>
                <a:lnTo>
                  <a:pt x="132" y="69"/>
                </a:lnTo>
                <a:lnTo>
                  <a:pt x="149" y="52"/>
                </a:lnTo>
                <a:lnTo>
                  <a:pt x="171" y="37"/>
                </a:lnTo>
                <a:lnTo>
                  <a:pt x="194" y="27"/>
                </a:lnTo>
                <a:lnTo>
                  <a:pt x="219" y="18"/>
                </a:lnTo>
                <a:lnTo>
                  <a:pt x="247" y="11"/>
                </a:lnTo>
                <a:lnTo>
                  <a:pt x="276" y="7"/>
                </a:lnTo>
                <a:lnTo>
                  <a:pt x="307" y="4"/>
                </a:lnTo>
                <a:lnTo>
                  <a:pt x="340" y="1"/>
                </a:lnTo>
                <a:lnTo>
                  <a:pt x="375" y="0"/>
                </a:lnTo>
                <a:lnTo>
                  <a:pt x="412" y="0"/>
                </a:lnTo>
                <a:lnTo>
                  <a:pt x="45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64" name="TextBox 163">
            <a:extLst>
              <a:ext uri="{FF2B5EF4-FFF2-40B4-BE49-F238E27FC236}">
                <a16:creationId xmlns:a16="http://schemas.microsoft.com/office/drawing/2014/main" id="{B0F0AE78-20F8-4C2F-8B28-6E8F6D5AC73B}"/>
              </a:ext>
            </a:extLst>
          </p:cNvPr>
          <p:cNvSpPr txBox="1"/>
          <p:nvPr/>
        </p:nvSpPr>
        <p:spPr>
          <a:xfrm>
            <a:off x="1617108" y="2925519"/>
            <a:ext cx="1535952" cy="161583"/>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altLang="en-US" sz="1050" dirty="0">
                <a:sym typeface="+mn-lt"/>
              </a:rPr>
              <a:t>Nav.de passagers</a:t>
            </a:r>
            <a:endParaRPr lang="fr-FR" sz="1050" dirty="0">
              <a:sym typeface="+mn-lt"/>
            </a:endParaRPr>
          </a:p>
        </p:txBody>
      </p:sp>
      <p:sp>
        <p:nvSpPr>
          <p:cNvPr id="162" name="Rectangle 161">
            <a:extLst>
              <a:ext uri="{FF2B5EF4-FFF2-40B4-BE49-F238E27FC236}">
                <a16:creationId xmlns:a16="http://schemas.microsoft.com/office/drawing/2014/main" id="{BD4A4202-9F2B-43BF-8762-DDFA76F1EEA6}"/>
              </a:ext>
            </a:extLst>
          </p:cNvPr>
          <p:cNvSpPr/>
          <p:nvPr/>
        </p:nvSpPr>
        <p:spPr>
          <a:xfrm>
            <a:off x="2667979" y="2970557"/>
            <a:ext cx="2119378"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63" name="Isosceles Triangle 162">
            <a:extLst>
              <a:ext uri="{FF2B5EF4-FFF2-40B4-BE49-F238E27FC236}">
                <a16:creationId xmlns:a16="http://schemas.microsoft.com/office/drawing/2014/main" id="{6E587F44-9BC9-4E31-A1C5-54821E6F1B69}"/>
              </a:ext>
            </a:extLst>
          </p:cNvPr>
          <p:cNvSpPr/>
          <p:nvPr/>
        </p:nvSpPr>
        <p:spPr>
          <a:xfrm>
            <a:off x="4739509" y="2970557"/>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67" name="Rectangle 166">
            <a:extLst>
              <a:ext uri="{FF2B5EF4-FFF2-40B4-BE49-F238E27FC236}">
                <a16:creationId xmlns:a16="http://schemas.microsoft.com/office/drawing/2014/main" id="{FE80F72D-0853-43F0-A74E-078A16E72E58}"/>
              </a:ext>
            </a:extLst>
          </p:cNvPr>
          <p:cNvSpPr/>
          <p:nvPr/>
        </p:nvSpPr>
        <p:spPr>
          <a:xfrm>
            <a:off x="4867930" y="2970557"/>
            <a:ext cx="3745484" cy="9893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68" name="Isosceles Triangle 167">
            <a:extLst>
              <a:ext uri="{FF2B5EF4-FFF2-40B4-BE49-F238E27FC236}">
                <a16:creationId xmlns:a16="http://schemas.microsoft.com/office/drawing/2014/main" id="{A6145486-10F2-448D-81C9-F6EE1D850D7D}"/>
              </a:ext>
            </a:extLst>
          </p:cNvPr>
          <p:cNvSpPr/>
          <p:nvPr/>
        </p:nvSpPr>
        <p:spPr>
          <a:xfrm>
            <a:off x="8565566" y="2970557"/>
            <a:ext cx="104684" cy="98930"/>
          </a:xfrm>
          <a:prstGeom prst="triangl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65" name="Freeform 93">
            <a:extLst>
              <a:ext uri="{FF2B5EF4-FFF2-40B4-BE49-F238E27FC236}">
                <a16:creationId xmlns:a16="http://schemas.microsoft.com/office/drawing/2014/main" id="{8567AC28-494F-4A0A-BC12-14536257D27C}"/>
              </a:ext>
            </a:extLst>
          </p:cNvPr>
          <p:cNvSpPr>
            <a:spLocks noEditPoints="1"/>
          </p:cNvSpPr>
          <p:nvPr/>
        </p:nvSpPr>
        <p:spPr bwMode="auto">
          <a:xfrm>
            <a:off x="3324694" y="2874220"/>
            <a:ext cx="326471" cy="200802"/>
          </a:xfrm>
          <a:custGeom>
            <a:avLst/>
            <a:gdLst>
              <a:gd name="T0" fmla="*/ 4513 w 5118"/>
              <a:gd name="T1" fmla="*/ 3375 h 3614"/>
              <a:gd name="T2" fmla="*/ 4400 w 5118"/>
              <a:gd name="T3" fmla="*/ 3515 h 3614"/>
              <a:gd name="T4" fmla="*/ 4242 w 5118"/>
              <a:gd name="T5" fmla="*/ 3597 h 3614"/>
              <a:gd name="T6" fmla="*/ 560 w 5118"/>
              <a:gd name="T7" fmla="*/ 3614 h 3614"/>
              <a:gd name="T8" fmla="*/ 492 w 5118"/>
              <a:gd name="T9" fmla="*/ 3582 h 3614"/>
              <a:gd name="T10" fmla="*/ 473 w 5118"/>
              <a:gd name="T11" fmla="*/ 3512 h 3614"/>
              <a:gd name="T12" fmla="*/ 498 w 5118"/>
              <a:gd name="T13" fmla="*/ 3447 h 3614"/>
              <a:gd name="T14" fmla="*/ 499 w 5118"/>
              <a:gd name="T15" fmla="*/ 3333 h 3614"/>
              <a:gd name="T16" fmla="*/ 445 w 5118"/>
              <a:gd name="T17" fmla="*/ 3234 h 3614"/>
              <a:gd name="T18" fmla="*/ 352 w 5118"/>
              <a:gd name="T19" fmla="*/ 3158 h 3614"/>
              <a:gd name="T20" fmla="*/ 209 w 5118"/>
              <a:gd name="T21" fmla="*/ 2993 h 3614"/>
              <a:gd name="T22" fmla="*/ 119 w 5118"/>
              <a:gd name="T23" fmla="*/ 2795 h 3614"/>
              <a:gd name="T24" fmla="*/ 88 w 5118"/>
              <a:gd name="T25" fmla="*/ 2577 h 3614"/>
              <a:gd name="T26" fmla="*/ 3260 w 5118"/>
              <a:gd name="T27" fmla="*/ 2290 h 3614"/>
              <a:gd name="T28" fmla="*/ 3297 w 5118"/>
              <a:gd name="T29" fmla="*/ 2180 h 3614"/>
              <a:gd name="T30" fmla="*/ 3393 w 5118"/>
              <a:gd name="T31" fmla="*/ 2120 h 3614"/>
              <a:gd name="T32" fmla="*/ 699 w 5118"/>
              <a:gd name="T33" fmla="*/ 1870 h 3614"/>
              <a:gd name="T34" fmla="*/ 699 w 5118"/>
              <a:gd name="T35" fmla="*/ 1606 h 3614"/>
              <a:gd name="T36" fmla="*/ 4169 w 5118"/>
              <a:gd name="T37" fmla="*/ 1415 h 3614"/>
              <a:gd name="T38" fmla="*/ 4225 w 5118"/>
              <a:gd name="T39" fmla="*/ 1471 h 3614"/>
              <a:gd name="T40" fmla="*/ 4225 w 5118"/>
              <a:gd name="T41" fmla="*/ 1879 h 3614"/>
              <a:gd name="T42" fmla="*/ 4169 w 5118"/>
              <a:gd name="T43" fmla="*/ 1935 h 3614"/>
              <a:gd name="T44" fmla="*/ 3407 w 5118"/>
              <a:gd name="T45" fmla="*/ 1935 h 3614"/>
              <a:gd name="T46" fmla="*/ 3352 w 5118"/>
              <a:gd name="T47" fmla="*/ 1879 h 3614"/>
              <a:gd name="T48" fmla="*/ 3352 w 5118"/>
              <a:gd name="T49" fmla="*/ 1471 h 3614"/>
              <a:gd name="T50" fmla="*/ 3407 w 5118"/>
              <a:gd name="T51" fmla="*/ 1415 h 3614"/>
              <a:gd name="T52" fmla="*/ 2114 w 5118"/>
              <a:gd name="T53" fmla="*/ 1322 h 3614"/>
              <a:gd name="T54" fmla="*/ 2185 w 5118"/>
              <a:gd name="T55" fmla="*/ 1358 h 3614"/>
              <a:gd name="T56" fmla="*/ 2202 w 5118"/>
              <a:gd name="T57" fmla="*/ 2115 h 3614"/>
              <a:gd name="T58" fmla="*/ 2167 w 5118"/>
              <a:gd name="T59" fmla="*/ 2186 h 3614"/>
              <a:gd name="T60" fmla="*/ 1410 w 5118"/>
              <a:gd name="T61" fmla="*/ 2203 h 3614"/>
              <a:gd name="T62" fmla="*/ 1338 w 5118"/>
              <a:gd name="T63" fmla="*/ 2168 h 3614"/>
              <a:gd name="T64" fmla="*/ 1321 w 5118"/>
              <a:gd name="T65" fmla="*/ 1410 h 3614"/>
              <a:gd name="T66" fmla="*/ 1357 w 5118"/>
              <a:gd name="T67" fmla="*/ 1339 h 3614"/>
              <a:gd name="T68" fmla="*/ 699 w 5118"/>
              <a:gd name="T69" fmla="*/ 1184 h 3614"/>
              <a:gd name="T70" fmla="*/ 986 w 5118"/>
              <a:gd name="T71" fmla="*/ 1184 h 3614"/>
              <a:gd name="T72" fmla="*/ 3083 w 5118"/>
              <a:gd name="T73" fmla="*/ 1056 h 3614"/>
              <a:gd name="T74" fmla="*/ 3155 w 5118"/>
              <a:gd name="T75" fmla="*/ 1094 h 3614"/>
              <a:gd name="T76" fmla="*/ 3172 w 5118"/>
              <a:gd name="T77" fmla="*/ 2115 h 3614"/>
              <a:gd name="T78" fmla="*/ 3136 w 5118"/>
              <a:gd name="T79" fmla="*/ 2186 h 3614"/>
              <a:gd name="T80" fmla="*/ 2466 w 5118"/>
              <a:gd name="T81" fmla="*/ 2203 h 3614"/>
              <a:gd name="T82" fmla="*/ 2396 w 5118"/>
              <a:gd name="T83" fmla="*/ 2168 h 3614"/>
              <a:gd name="T84" fmla="*/ 2379 w 5118"/>
              <a:gd name="T85" fmla="*/ 1145 h 3614"/>
              <a:gd name="T86" fmla="*/ 2415 w 5118"/>
              <a:gd name="T87" fmla="*/ 1074 h 3614"/>
              <a:gd name="T88" fmla="*/ 617 w 5118"/>
              <a:gd name="T89" fmla="*/ 0 h 3614"/>
              <a:gd name="T90" fmla="*/ 932 w 5118"/>
              <a:gd name="T91" fmla="*/ 523 h 3614"/>
              <a:gd name="T92" fmla="*/ 704 w 5118"/>
              <a:gd name="T93" fmla="*/ 881 h 3614"/>
              <a:gd name="T94" fmla="*/ 1145 w 5118"/>
              <a:gd name="T95" fmla="*/ 2203 h 3614"/>
              <a:gd name="T96" fmla="*/ 0 w 5118"/>
              <a:gd name="T97" fmla="*/ 1056 h 3614"/>
              <a:gd name="T98" fmla="*/ 617 w 5118"/>
              <a:gd name="T99" fmla="*/ 625 h 3614"/>
              <a:gd name="T100" fmla="*/ 617 w 5118"/>
              <a:gd name="T101" fmla="*/ 523 h 3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18" h="3614">
                <a:moveTo>
                  <a:pt x="3434" y="2115"/>
                </a:moveTo>
                <a:lnTo>
                  <a:pt x="5118" y="2115"/>
                </a:lnTo>
                <a:lnTo>
                  <a:pt x="4513" y="3375"/>
                </a:lnTo>
                <a:lnTo>
                  <a:pt x="4482" y="3428"/>
                </a:lnTo>
                <a:lnTo>
                  <a:pt x="4443" y="3475"/>
                </a:lnTo>
                <a:lnTo>
                  <a:pt x="4400" y="3515"/>
                </a:lnTo>
                <a:lnTo>
                  <a:pt x="4352" y="3549"/>
                </a:lnTo>
                <a:lnTo>
                  <a:pt x="4299" y="3577"/>
                </a:lnTo>
                <a:lnTo>
                  <a:pt x="4242" y="3597"/>
                </a:lnTo>
                <a:lnTo>
                  <a:pt x="4183" y="3610"/>
                </a:lnTo>
                <a:lnTo>
                  <a:pt x="4122" y="3614"/>
                </a:lnTo>
                <a:lnTo>
                  <a:pt x="560" y="3614"/>
                </a:lnTo>
                <a:lnTo>
                  <a:pt x="534" y="3610"/>
                </a:lnTo>
                <a:lnTo>
                  <a:pt x="510" y="3599"/>
                </a:lnTo>
                <a:lnTo>
                  <a:pt x="492" y="3582"/>
                </a:lnTo>
                <a:lnTo>
                  <a:pt x="479" y="3561"/>
                </a:lnTo>
                <a:lnTo>
                  <a:pt x="473" y="3537"/>
                </a:lnTo>
                <a:lnTo>
                  <a:pt x="473" y="3512"/>
                </a:lnTo>
                <a:lnTo>
                  <a:pt x="481" y="3485"/>
                </a:lnTo>
                <a:lnTo>
                  <a:pt x="482" y="3482"/>
                </a:lnTo>
                <a:lnTo>
                  <a:pt x="498" y="3447"/>
                </a:lnTo>
                <a:lnTo>
                  <a:pt x="506" y="3408"/>
                </a:lnTo>
                <a:lnTo>
                  <a:pt x="506" y="3371"/>
                </a:lnTo>
                <a:lnTo>
                  <a:pt x="499" y="3333"/>
                </a:lnTo>
                <a:lnTo>
                  <a:pt x="489" y="3298"/>
                </a:lnTo>
                <a:lnTo>
                  <a:pt x="470" y="3263"/>
                </a:lnTo>
                <a:lnTo>
                  <a:pt x="445" y="3234"/>
                </a:lnTo>
                <a:lnTo>
                  <a:pt x="416" y="3208"/>
                </a:lnTo>
                <a:lnTo>
                  <a:pt x="411" y="3205"/>
                </a:lnTo>
                <a:lnTo>
                  <a:pt x="352" y="3158"/>
                </a:lnTo>
                <a:lnTo>
                  <a:pt x="299" y="3108"/>
                </a:lnTo>
                <a:lnTo>
                  <a:pt x="251" y="3052"/>
                </a:lnTo>
                <a:lnTo>
                  <a:pt x="209" y="2993"/>
                </a:lnTo>
                <a:lnTo>
                  <a:pt x="174" y="2930"/>
                </a:lnTo>
                <a:lnTo>
                  <a:pt x="143" y="2865"/>
                </a:lnTo>
                <a:lnTo>
                  <a:pt x="119" y="2795"/>
                </a:lnTo>
                <a:lnTo>
                  <a:pt x="102" y="2723"/>
                </a:lnTo>
                <a:lnTo>
                  <a:pt x="92" y="2652"/>
                </a:lnTo>
                <a:lnTo>
                  <a:pt x="88" y="2577"/>
                </a:lnTo>
                <a:lnTo>
                  <a:pt x="88" y="2292"/>
                </a:lnTo>
                <a:lnTo>
                  <a:pt x="3260" y="2292"/>
                </a:lnTo>
                <a:lnTo>
                  <a:pt x="3260" y="2290"/>
                </a:lnTo>
                <a:lnTo>
                  <a:pt x="3265" y="2250"/>
                </a:lnTo>
                <a:lnTo>
                  <a:pt x="3277" y="2213"/>
                </a:lnTo>
                <a:lnTo>
                  <a:pt x="3297" y="2180"/>
                </a:lnTo>
                <a:lnTo>
                  <a:pt x="3325" y="2154"/>
                </a:lnTo>
                <a:lnTo>
                  <a:pt x="3358" y="2134"/>
                </a:lnTo>
                <a:lnTo>
                  <a:pt x="3393" y="2120"/>
                </a:lnTo>
                <a:lnTo>
                  <a:pt x="3434" y="2115"/>
                </a:lnTo>
                <a:close/>
                <a:moveTo>
                  <a:pt x="699" y="1606"/>
                </a:moveTo>
                <a:lnTo>
                  <a:pt x="699" y="1870"/>
                </a:lnTo>
                <a:lnTo>
                  <a:pt x="986" y="1870"/>
                </a:lnTo>
                <a:lnTo>
                  <a:pt x="986" y="1606"/>
                </a:lnTo>
                <a:lnTo>
                  <a:pt x="699" y="1606"/>
                </a:lnTo>
                <a:close/>
                <a:moveTo>
                  <a:pt x="3435" y="1410"/>
                </a:moveTo>
                <a:lnTo>
                  <a:pt x="4141" y="1410"/>
                </a:lnTo>
                <a:lnTo>
                  <a:pt x="4169" y="1415"/>
                </a:lnTo>
                <a:lnTo>
                  <a:pt x="4192" y="1427"/>
                </a:lnTo>
                <a:lnTo>
                  <a:pt x="4212" y="1446"/>
                </a:lnTo>
                <a:lnTo>
                  <a:pt x="4225" y="1471"/>
                </a:lnTo>
                <a:lnTo>
                  <a:pt x="4228" y="1499"/>
                </a:lnTo>
                <a:lnTo>
                  <a:pt x="4228" y="1851"/>
                </a:lnTo>
                <a:lnTo>
                  <a:pt x="4225" y="1879"/>
                </a:lnTo>
                <a:lnTo>
                  <a:pt x="4212" y="1902"/>
                </a:lnTo>
                <a:lnTo>
                  <a:pt x="4192" y="1923"/>
                </a:lnTo>
                <a:lnTo>
                  <a:pt x="4169" y="1935"/>
                </a:lnTo>
                <a:lnTo>
                  <a:pt x="4141" y="1940"/>
                </a:lnTo>
                <a:lnTo>
                  <a:pt x="3435" y="1940"/>
                </a:lnTo>
                <a:lnTo>
                  <a:pt x="3407" y="1935"/>
                </a:lnTo>
                <a:lnTo>
                  <a:pt x="3384" y="1923"/>
                </a:lnTo>
                <a:lnTo>
                  <a:pt x="3364" y="1902"/>
                </a:lnTo>
                <a:lnTo>
                  <a:pt x="3352" y="1879"/>
                </a:lnTo>
                <a:lnTo>
                  <a:pt x="3347" y="1851"/>
                </a:lnTo>
                <a:lnTo>
                  <a:pt x="3347" y="1499"/>
                </a:lnTo>
                <a:lnTo>
                  <a:pt x="3352" y="1471"/>
                </a:lnTo>
                <a:lnTo>
                  <a:pt x="3364" y="1446"/>
                </a:lnTo>
                <a:lnTo>
                  <a:pt x="3384" y="1427"/>
                </a:lnTo>
                <a:lnTo>
                  <a:pt x="3407" y="1415"/>
                </a:lnTo>
                <a:lnTo>
                  <a:pt x="3435" y="1410"/>
                </a:lnTo>
                <a:close/>
                <a:moveTo>
                  <a:pt x="1410" y="1322"/>
                </a:moveTo>
                <a:lnTo>
                  <a:pt x="2114" y="1322"/>
                </a:lnTo>
                <a:lnTo>
                  <a:pt x="2142" y="1327"/>
                </a:lnTo>
                <a:lnTo>
                  <a:pt x="2167" y="1339"/>
                </a:lnTo>
                <a:lnTo>
                  <a:pt x="2185" y="1358"/>
                </a:lnTo>
                <a:lnTo>
                  <a:pt x="2198" y="1382"/>
                </a:lnTo>
                <a:lnTo>
                  <a:pt x="2202" y="1410"/>
                </a:lnTo>
                <a:lnTo>
                  <a:pt x="2202" y="2115"/>
                </a:lnTo>
                <a:lnTo>
                  <a:pt x="2198" y="2143"/>
                </a:lnTo>
                <a:lnTo>
                  <a:pt x="2185" y="2168"/>
                </a:lnTo>
                <a:lnTo>
                  <a:pt x="2167" y="2186"/>
                </a:lnTo>
                <a:lnTo>
                  <a:pt x="2142" y="2199"/>
                </a:lnTo>
                <a:lnTo>
                  <a:pt x="2114" y="2203"/>
                </a:lnTo>
                <a:lnTo>
                  <a:pt x="1410" y="2203"/>
                </a:lnTo>
                <a:lnTo>
                  <a:pt x="1382" y="2199"/>
                </a:lnTo>
                <a:lnTo>
                  <a:pt x="1357" y="2186"/>
                </a:lnTo>
                <a:lnTo>
                  <a:pt x="1338" y="2168"/>
                </a:lnTo>
                <a:lnTo>
                  <a:pt x="1326" y="2143"/>
                </a:lnTo>
                <a:lnTo>
                  <a:pt x="1321" y="2115"/>
                </a:lnTo>
                <a:lnTo>
                  <a:pt x="1321" y="1410"/>
                </a:lnTo>
                <a:lnTo>
                  <a:pt x="1326" y="1382"/>
                </a:lnTo>
                <a:lnTo>
                  <a:pt x="1338" y="1358"/>
                </a:lnTo>
                <a:lnTo>
                  <a:pt x="1357" y="1339"/>
                </a:lnTo>
                <a:lnTo>
                  <a:pt x="1382" y="1327"/>
                </a:lnTo>
                <a:lnTo>
                  <a:pt x="1410" y="1322"/>
                </a:lnTo>
                <a:close/>
                <a:moveTo>
                  <a:pt x="699" y="1184"/>
                </a:moveTo>
                <a:lnTo>
                  <a:pt x="699" y="1448"/>
                </a:lnTo>
                <a:lnTo>
                  <a:pt x="986" y="1448"/>
                </a:lnTo>
                <a:lnTo>
                  <a:pt x="986" y="1184"/>
                </a:lnTo>
                <a:lnTo>
                  <a:pt x="699" y="1184"/>
                </a:lnTo>
                <a:close/>
                <a:moveTo>
                  <a:pt x="2466" y="1056"/>
                </a:moveTo>
                <a:lnTo>
                  <a:pt x="3083" y="1056"/>
                </a:lnTo>
                <a:lnTo>
                  <a:pt x="3111" y="1061"/>
                </a:lnTo>
                <a:lnTo>
                  <a:pt x="3136" y="1074"/>
                </a:lnTo>
                <a:lnTo>
                  <a:pt x="3155" y="1094"/>
                </a:lnTo>
                <a:lnTo>
                  <a:pt x="3167" y="1117"/>
                </a:lnTo>
                <a:lnTo>
                  <a:pt x="3172" y="1145"/>
                </a:lnTo>
                <a:lnTo>
                  <a:pt x="3172" y="2115"/>
                </a:lnTo>
                <a:lnTo>
                  <a:pt x="3167" y="2143"/>
                </a:lnTo>
                <a:lnTo>
                  <a:pt x="3155" y="2168"/>
                </a:lnTo>
                <a:lnTo>
                  <a:pt x="3136" y="2186"/>
                </a:lnTo>
                <a:lnTo>
                  <a:pt x="3111" y="2199"/>
                </a:lnTo>
                <a:lnTo>
                  <a:pt x="3083" y="2203"/>
                </a:lnTo>
                <a:lnTo>
                  <a:pt x="2466" y="2203"/>
                </a:lnTo>
                <a:lnTo>
                  <a:pt x="2438" y="2199"/>
                </a:lnTo>
                <a:lnTo>
                  <a:pt x="2415" y="2186"/>
                </a:lnTo>
                <a:lnTo>
                  <a:pt x="2396" y="2168"/>
                </a:lnTo>
                <a:lnTo>
                  <a:pt x="2384" y="2143"/>
                </a:lnTo>
                <a:lnTo>
                  <a:pt x="2379" y="2115"/>
                </a:lnTo>
                <a:lnTo>
                  <a:pt x="2379" y="1145"/>
                </a:lnTo>
                <a:lnTo>
                  <a:pt x="2384" y="1117"/>
                </a:lnTo>
                <a:lnTo>
                  <a:pt x="2396" y="1094"/>
                </a:lnTo>
                <a:lnTo>
                  <a:pt x="2415" y="1074"/>
                </a:lnTo>
                <a:lnTo>
                  <a:pt x="2438" y="1061"/>
                </a:lnTo>
                <a:lnTo>
                  <a:pt x="2466" y="1056"/>
                </a:lnTo>
                <a:close/>
                <a:moveTo>
                  <a:pt x="617" y="0"/>
                </a:moveTo>
                <a:lnTo>
                  <a:pt x="704" y="0"/>
                </a:lnTo>
                <a:lnTo>
                  <a:pt x="704" y="523"/>
                </a:lnTo>
                <a:lnTo>
                  <a:pt x="932" y="523"/>
                </a:lnTo>
                <a:lnTo>
                  <a:pt x="932" y="625"/>
                </a:lnTo>
                <a:lnTo>
                  <a:pt x="704" y="625"/>
                </a:lnTo>
                <a:lnTo>
                  <a:pt x="704" y="881"/>
                </a:lnTo>
                <a:lnTo>
                  <a:pt x="1365" y="881"/>
                </a:lnTo>
                <a:lnTo>
                  <a:pt x="1145" y="1056"/>
                </a:lnTo>
                <a:lnTo>
                  <a:pt x="1145" y="2203"/>
                </a:lnTo>
                <a:lnTo>
                  <a:pt x="264" y="2203"/>
                </a:lnTo>
                <a:lnTo>
                  <a:pt x="264" y="1056"/>
                </a:lnTo>
                <a:lnTo>
                  <a:pt x="0" y="1056"/>
                </a:lnTo>
                <a:lnTo>
                  <a:pt x="0" y="881"/>
                </a:lnTo>
                <a:lnTo>
                  <a:pt x="617" y="881"/>
                </a:lnTo>
                <a:lnTo>
                  <a:pt x="617" y="625"/>
                </a:lnTo>
                <a:lnTo>
                  <a:pt x="389" y="625"/>
                </a:lnTo>
                <a:lnTo>
                  <a:pt x="389" y="523"/>
                </a:lnTo>
                <a:lnTo>
                  <a:pt x="617" y="523"/>
                </a:lnTo>
                <a:lnTo>
                  <a:pt x="617"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69" name="Freeform 163">
            <a:extLst>
              <a:ext uri="{FF2B5EF4-FFF2-40B4-BE49-F238E27FC236}">
                <a16:creationId xmlns:a16="http://schemas.microsoft.com/office/drawing/2014/main" id="{97DCC392-A830-4619-B647-3BF350276107}"/>
              </a:ext>
            </a:extLst>
          </p:cNvPr>
          <p:cNvSpPr>
            <a:spLocks noEditPoints="1"/>
          </p:cNvSpPr>
          <p:nvPr/>
        </p:nvSpPr>
        <p:spPr bwMode="auto">
          <a:xfrm>
            <a:off x="7770493" y="2893220"/>
            <a:ext cx="433115" cy="206318"/>
          </a:xfrm>
          <a:custGeom>
            <a:avLst/>
            <a:gdLst>
              <a:gd name="T0" fmla="*/ 4000 w 5118"/>
              <a:gd name="T1" fmla="*/ 1572 h 2799"/>
              <a:gd name="T2" fmla="*/ 4031 w 5118"/>
              <a:gd name="T3" fmla="*/ 1622 h 2799"/>
              <a:gd name="T4" fmla="*/ 4111 w 5118"/>
              <a:gd name="T5" fmla="*/ 2441 h 2799"/>
              <a:gd name="T6" fmla="*/ 4049 w 5118"/>
              <a:gd name="T7" fmla="*/ 2597 h 2799"/>
              <a:gd name="T8" fmla="*/ 3930 w 5118"/>
              <a:gd name="T9" fmla="*/ 2717 h 2799"/>
              <a:gd name="T10" fmla="*/ 3763 w 5118"/>
              <a:gd name="T11" fmla="*/ 2796 h 2799"/>
              <a:gd name="T12" fmla="*/ 3677 w 5118"/>
              <a:gd name="T13" fmla="*/ 2788 h 2799"/>
              <a:gd name="T14" fmla="*/ 2973 w 5118"/>
              <a:gd name="T15" fmla="*/ 2006 h 2799"/>
              <a:gd name="T16" fmla="*/ 2958 w 5118"/>
              <a:gd name="T17" fmla="*/ 1943 h 2799"/>
              <a:gd name="T18" fmla="*/ 3001 w 5118"/>
              <a:gd name="T19" fmla="*/ 1896 h 2799"/>
              <a:gd name="T20" fmla="*/ 1044 w 5118"/>
              <a:gd name="T21" fmla="*/ 0 h 2799"/>
              <a:gd name="T22" fmla="*/ 2950 w 5118"/>
              <a:gd name="T23" fmla="*/ 485 h 2799"/>
              <a:gd name="T24" fmla="*/ 3294 w 5118"/>
              <a:gd name="T25" fmla="*/ 357 h 2799"/>
              <a:gd name="T26" fmla="*/ 3617 w 5118"/>
              <a:gd name="T27" fmla="*/ 250 h 2799"/>
              <a:gd name="T28" fmla="*/ 3905 w 5118"/>
              <a:gd name="T29" fmla="*/ 172 h 2799"/>
              <a:gd name="T30" fmla="*/ 4153 w 5118"/>
              <a:gd name="T31" fmla="*/ 127 h 2799"/>
              <a:gd name="T32" fmla="*/ 4409 w 5118"/>
              <a:gd name="T33" fmla="*/ 121 h 2799"/>
              <a:gd name="T34" fmla="*/ 3980 w 5118"/>
              <a:gd name="T35" fmla="*/ 546 h 2799"/>
              <a:gd name="T36" fmla="*/ 4901 w 5118"/>
              <a:gd name="T37" fmla="*/ 199 h 2799"/>
              <a:gd name="T38" fmla="*/ 5017 w 5118"/>
              <a:gd name="T39" fmla="*/ 262 h 2799"/>
              <a:gd name="T40" fmla="*/ 5092 w 5118"/>
              <a:gd name="T41" fmla="*/ 354 h 2799"/>
              <a:gd name="T42" fmla="*/ 5118 w 5118"/>
              <a:gd name="T43" fmla="*/ 478 h 2799"/>
              <a:gd name="T44" fmla="*/ 5071 w 5118"/>
              <a:gd name="T45" fmla="*/ 642 h 2799"/>
              <a:gd name="T46" fmla="*/ 4941 w 5118"/>
              <a:gd name="T47" fmla="*/ 805 h 2799"/>
              <a:gd name="T48" fmla="*/ 4736 w 5118"/>
              <a:gd name="T49" fmla="*/ 968 h 2799"/>
              <a:gd name="T50" fmla="*/ 4471 w 5118"/>
              <a:gd name="T51" fmla="*/ 1129 h 2799"/>
              <a:gd name="T52" fmla="*/ 4153 w 5118"/>
              <a:gd name="T53" fmla="*/ 1285 h 2799"/>
              <a:gd name="T54" fmla="*/ 3797 w 5118"/>
              <a:gd name="T55" fmla="*/ 1437 h 2799"/>
              <a:gd name="T56" fmla="*/ 3412 w 5118"/>
              <a:gd name="T57" fmla="*/ 1583 h 2799"/>
              <a:gd name="T58" fmla="*/ 3012 w 5118"/>
              <a:gd name="T59" fmla="*/ 1720 h 2799"/>
              <a:gd name="T60" fmla="*/ 2604 w 5118"/>
              <a:gd name="T61" fmla="*/ 1847 h 2799"/>
              <a:gd name="T62" fmla="*/ 2204 w 5118"/>
              <a:gd name="T63" fmla="*/ 1961 h 2799"/>
              <a:gd name="T64" fmla="*/ 1819 w 5118"/>
              <a:gd name="T65" fmla="*/ 2065 h 2799"/>
              <a:gd name="T66" fmla="*/ 1464 w 5118"/>
              <a:gd name="T67" fmla="*/ 2154 h 2799"/>
              <a:gd name="T68" fmla="*/ 1148 w 5118"/>
              <a:gd name="T69" fmla="*/ 2227 h 2799"/>
              <a:gd name="T70" fmla="*/ 882 w 5118"/>
              <a:gd name="T71" fmla="*/ 2284 h 2799"/>
              <a:gd name="T72" fmla="*/ 681 w 5118"/>
              <a:gd name="T73" fmla="*/ 2321 h 2799"/>
              <a:gd name="T74" fmla="*/ 551 w 5118"/>
              <a:gd name="T75" fmla="*/ 2338 h 2799"/>
              <a:gd name="T76" fmla="*/ 442 w 5118"/>
              <a:gd name="T77" fmla="*/ 2337 h 2799"/>
              <a:gd name="T78" fmla="*/ 319 w 5118"/>
              <a:gd name="T79" fmla="*/ 2317 h 2799"/>
              <a:gd name="T80" fmla="*/ 219 w 5118"/>
              <a:gd name="T81" fmla="*/ 2273 h 2799"/>
              <a:gd name="T82" fmla="*/ 154 w 5118"/>
              <a:gd name="T83" fmla="*/ 2200 h 2799"/>
              <a:gd name="T84" fmla="*/ 144 w 5118"/>
              <a:gd name="T85" fmla="*/ 2106 h 2799"/>
              <a:gd name="T86" fmla="*/ 200 w 5118"/>
              <a:gd name="T87" fmla="*/ 2013 h 2799"/>
              <a:gd name="T88" fmla="*/ 318 w 5118"/>
              <a:gd name="T89" fmla="*/ 1898 h 2799"/>
              <a:gd name="T90" fmla="*/ 6 w 5118"/>
              <a:gd name="T91" fmla="*/ 1338 h 2799"/>
              <a:gd name="T92" fmla="*/ 8 w 5118"/>
              <a:gd name="T93" fmla="*/ 1253 h 2799"/>
              <a:gd name="T94" fmla="*/ 59 w 5118"/>
              <a:gd name="T95" fmla="*/ 1186 h 2799"/>
              <a:gd name="T96" fmla="*/ 185 w 5118"/>
              <a:gd name="T97" fmla="*/ 1135 h 2799"/>
              <a:gd name="T98" fmla="*/ 332 w 5118"/>
              <a:gd name="T99" fmla="*/ 1134 h 2799"/>
              <a:gd name="T100" fmla="*/ 969 w 5118"/>
              <a:gd name="T101" fmla="*/ 1454 h 2799"/>
              <a:gd name="T102" fmla="*/ 1377 w 5118"/>
              <a:gd name="T103" fmla="*/ 1223 h 2799"/>
              <a:gd name="T104" fmla="*/ 614 w 5118"/>
              <a:gd name="T105" fmla="*/ 380 h 2799"/>
              <a:gd name="T106" fmla="*/ 558 w 5118"/>
              <a:gd name="T107" fmla="*/ 307 h 2799"/>
              <a:gd name="T108" fmla="*/ 558 w 5118"/>
              <a:gd name="T109" fmla="*/ 220 h 2799"/>
              <a:gd name="T110" fmla="*/ 616 w 5118"/>
              <a:gd name="T111" fmla="*/ 149 h 2799"/>
              <a:gd name="T112" fmla="*/ 833 w 5118"/>
              <a:gd name="T113" fmla="*/ 33 h 2799"/>
              <a:gd name="T114" fmla="*/ 1044 w 5118"/>
              <a:gd name="T115" fmla="*/ 0 h 2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18" h="2799">
                <a:moveTo>
                  <a:pt x="3961" y="1561"/>
                </a:moveTo>
                <a:lnTo>
                  <a:pt x="3981" y="1565"/>
                </a:lnTo>
                <a:lnTo>
                  <a:pt x="4000" y="1572"/>
                </a:lnTo>
                <a:lnTo>
                  <a:pt x="4015" y="1585"/>
                </a:lnTo>
                <a:lnTo>
                  <a:pt x="4026" y="1602"/>
                </a:lnTo>
                <a:lnTo>
                  <a:pt x="4031" y="1622"/>
                </a:lnTo>
                <a:lnTo>
                  <a:pt x="4113" y="2326"/>
                </a:lnTo>
                <a:lnTo>
                  <a:pt x="4116" y="2385"/>
                </a:lnTo>
                <a:lnTo>
                  <a:pt x="4111" y="2441"/>
                </a:lnTo>
                <a:lnTo>
                  <a:pt x="4098" y="2496"/>
                </a:lnTo>
                <a:lnTo>
                  <a:pt x="4077" y="2549"/>
                </a:lnTo>
                <a:lnTo>
                  <a:pt x="4049" y="2597"/>
                </a:lnTo>
                <a:lnTo>
                  <a:pt x="4015" y="2642"/>
                </a:lnTo>
                <a:lnTo>
                  <a:pt x="3977" y="2682"/>
                </a:lnTo>
                <a:lnTo>
                  <a:pt x="3930" y="2717"/>
                </a:lnTo>
                <a:lnTo>
                  <a:pt x="3879" y="2746"/>
                </a:lnTo>
                <a:lnTo>
                  <a:pt x="3790" y="2786"/>
                </a:lnTo>
                <a:lnTo>
                  <a:pt x="3763" y="2796"/>
                </a:lnTo>
                <a:lnTo>
                  <a:pt x="3735" y="2799"/>
                </a:lnTo>
                <a:lnTo>
                  <a:pt x="3705" y="2796"/>
                </a:lnTo>
                <a:lnTo>
                  <a:pt x="3677" y="2788"/>
                </a:lnTo>
                <a:lnTo>
                  <a:pt x="3652" y="2772"/>
                </a:lnTo>
                <a:lnTo>
                  <a:pt x="3631" y="2752"/>
                </a:lnTo>
                <a:lnTo>
                  <a:pt x="2973" y="2006"/>
                </a:lnTo>
                <a:lnTo>
                  <a:pt x="2961" y="1986"/>
                </a:lnTo>
                <a:lnTo>
                  <a:pt x="2956" y="1965"/>
                </a:lnTo>
                <a:lnTo>
                  <a:pt x="2958" y="1943"/>
                </a:lnTo>
                <a:lnTo>
                  <a:pt x="2967" y="1924"/>
                </a:lnTo>
                <a:lnTo>
                  <a:pt x="2981" y="1907"/>
                </a:lnTo>
                <a:lnTo>
                  <a:pt x="3001" y="1896"/>
                </a:lnTo>
                <a:lnTo>
                  <a:pt x="3941" y="1566"/>
                </a:lnTo>
                <a:lnTo>
                  <a:pt x="3961" y="1561"/>
                </a:lnTo>
                <a:close/>
                <a:moveTo>
                  <a:pt x="1044" y="0"/>
                </a:moveTo>
                <a:lnTo>
                  <a:pt x="1115" y="6"/>
                </a:lnTo>
                <a:lnTo>
                  <a:pt x="1186" y="20"/>
                </a:lnTo>
                <a:lnTo>
                  <a:pt x="2950" y="485"/>
                </a:lnTo>
                <a:lnTo>
                  <a:pt x="3068" y="441"/>
                </a:lnTo>
                <a:lnTo>
                  <a:pt x="3182" y="397"/>
                </a:lnTo>
                <a:lnTo>
                  <a:pt x="3294" y="357"/>
                </a:lnTo>
                <a:lnTo>
                  <a:pt x="3404" y="318"/>
                </a:lnTo>
                <a:lnTo>
                  <a:pt x="3513" y="282"/>
                </a:lnTo>
                <a:lnTo>
                  <a:pt x="3617" y="250"/>
                </a:lnTo>
                <a:lnTo>
                  <a:pt x="3716" y="220"/>
                </a:lnTo>
                <a:lnTo>
                  <a:pt x="3812" y="196"/>
                </a:lnTo>
                <a:lnTo>
                  <a:pt x="3905" y="172"/>
                </a:lnTo>
                <a:lnTo>
                  <a:pt x="3992" y="154"/>
                </a:lnTo>
                <a:lnTo>
                  <a:pt x="4076" y="138"/>
                </a:lnTo>
                <a:lnTo>
                  <a:pt x="4153" y="127"/>
                </a:lnTo>
                <a:lnTo>
                  <a:pt x="4225" y="121"/>
                </a:lnTo>
                <a:lnTo>
                  <a:pt x="4291" y="120"/>
                </a:lnTo>
                <a:lnTo>
                  <a:pt x="4409" y="121"/>
                </a:lnTo>
                <a:lnTo>
                  <a:pt x="4524" y="126"/>
                </a:lnTo>
                <a:lnTo>
                  <a:pt x="3992" y="366"/>
                </a:lnTo>
                <a:lnTo>
                  <a:pt x="3980" y="546"/>
                </a:lnTo>
                <a:lnTo>
                  <a:pt x="4802" y="168"/>
                </a:lnTo>
                <a:lnTo>
                  <a:pt x="4853" y="182"/>
                </a:lnTo>
                <a:lnTo>
                  <a:pt x="4901" y="199"/>
                </a:lnTo>
                <a:lnTo>
                  <a:pt x="4944" y="217"/>
                </a:lnTo>
                <a:lnTo>
                  <a:pt x="4983" y="237"/>
                </a:lnTo>
                <a:lnTo>
                  <a:pt x="5017" y="262"/>
                </a:lnTo>
                <a:lnTo>
                  <a:pt x="5048" y="289"/>
                </a:lnTo>
                <a:lnTo>
                  <a:pt x="5073" y="320"/>
                </a:lnTo>
                <a:lnTo>
                  <a:pt x="5092" y="354"/>
                </a:lnTo>
                <a:lnTo>
                  <a:pt x="5106" y="391"/>
                </a:lnTo>
                <a:lnTo>
                  <a:pt x="5115" y="433"/>
                </a:lnTo>
                <a:lnTo>
                  <a:pt x="5118" y="478"/>
                </a:lnTo>
                <a:lnTo>
                  <a:pt x="5113" y="532"/>
                </a:lnTo>
                <a:lnTo>
                  <a:pt x="5098" y="586"/>
                </a:lnTo>
                <a:lnTo>
                  <a:pt x="5071" y="642"/>
                </a:lnTo>
                <a:lnTo>
                  <a:pt x="5037" y="696"/>
                </a:lnTo>
                <a:lnTo>
                  <a:pt x="4994" y="751"/>
                </a:lnTo>
                <a:lnTo>
                  <a:pt x="4941" y="805"/>
                </a:lnTo>
                <a:lnTo>
                  <a:pt x="4881" y="859"/>
                </a:lnTo>
                <a:lnTo>
                  <a:pt x="4812" y="915"/>
                </a:lnTo>
                <a:lnTo>
                  <a:pt x="4736" y="968"/>
                </a:lnTo>
                <a:lnTo>
                  <a:pt x="4654" y="1022"/>
                </a:lnTo>
                <a:lnTo>
                  <a:pt x="4566" y="1076"/>
                </a:lnTo>
                <a:lnTo>
                  <a:pt x="4471" y="1129"/>
                </a:lnTo>
                <a:lnTo>
                  <a:pt x="4370" y="1182"/>
                </a:lnTo>
                <a:lnTo>
                  <a:pt x="4265" y="1234"/>
                </a:lnTo>
                <a:lnTo>
                  <a:pt x="4153" y="1285"/>
                </a:lnTo>
                <a:lnTo>
                  <a:pt x="4039" y="1337"/>
                </a:lnTo>
                <a:lnTo>
                  <a:pt x="3919" y="1388"/>
                </a:lnTo>
                <a:lnTo>
                  <a:pt x="3797" y="1437"/>
                </a:lnTo>
                <a:lnTo>
                  <a:pt x="3671" y="1487"/>
                </a:lnTo>
                <a:lnTo>
                  <a:pt x="3544" y="1535"/>
                </a:lnTo>
                <a:lnTo>
                  <a:pt x="3412" y="1583"/>
                </a:lnTo>
                <a:lnTo>
                  <a:pt x="3280" y="1630"/>
                </a:lnTo>
                <a:lnTo>
                  <a:pt x="3147" y="1675"/>
                </a:lnTo>
                <a:lnTo>
                  <a:pt x="3012" y="1720"/>
                </a:lnTo>
                <a:lnTo>
                  <a:pt x="2875" y="1763"/>
                </a:lnTo>
                <a:lnTo>
                  <a:pt x="2740" y="1805"/>
                </a:lnTo>
                <a:lnTo>
                  <a:pt x="2604" y="1847"/>
                </a:lnTo>
                <a:lnTo>
                  <a:pt x="2469" y="1886"/>
                </a:lnTo>
                <a:lnTo>
                  <a:pt x="2336" y="1924"/>
                </a:lnTo>
                <a:lnTo>
                  <a:pt x="2204" y="1961"/>
                </a:lnTo>
                <a:lnTo>
                  <a:pt x="2072" y="1997"/>
                </a:lnTo>
                <a:lnTo>
                  <a:pt x="1945" y="2031"/>
                </a:lnTo>
                <a:lnTo>
                  <a:pt x="1819" y="2065"/>
                </a:lnTo>
                <a:lnTo>
                  <a:pt x="1697" y="2096"/>
                </a:lnTo>
                <a:lnTo>
                  <a:pt x="1579" y="2126"/>
                </a:lnTo>
                <a:lnTo>
                  <a:pt x="1464" y="2154"/>
                </a:lnTo>
                <a:lnTo>
                  <a:pt x="1354" y="2180"/>
                </a:lnTo>
                <a:lnTo>
                  <a:pt x="1248" y="2205"/>
                </a:lnTo>
                <a:lnTo>
                  <a:pt x="1148" y="2227"/>
                </a:lnTo>
                <a:lnTo>
                  <a:pt x="1053" y="2248"/>
                </a:lnTo>
                <a:lnTo>
                  <a:pt x="965" y="2267"/>
                </a:lnTo>
                <a:lnTo>
                  <a:pt x="882" y="2284"/>
                </a:lnTo>
                <a:lnTo>
                  <a:pt x="808" y="2298"/>
                </a:lnTo>
                <a:lnTo>
                  <a:pt x="740" y="2310"/>
                </a:lnTo>
                <a:lnTo>
                  <a:pt x="681" y="2321"/>
                </a:lnTo>
                <a:lnTo>
                  <a:pt x="628" y="2329"/>
                </a:lnTo>
                <a:lnTo>
                  <a:pt x="585" y="2335"/>
                </a:lnTo>
                <a:lnTo>
                  <a:pt x="551" y="2338"/>
                </a:lnTo>
                <a:lnTo>
                  <a:pt x="527" y="2340"/>
                </a:lnTo>
                <a:lnTo>
                  <a:pt x="484" y="2340"/>
                </a:lnTo>
                <a:lnTo>
                  <a:pt x="442" y="2337"/>
                </a:lnTo>
                <a:lnTo>
                  <a:pt x="400" y="2332"/>
                </a:lnTo>
                <a:lnTo>
                  <a:pt x="360" y="2326"/>
                </a:lnTo>
                <a:lnTo>
                  <a:pt x="319" y="2317"/>
                </a:lnTo>
                <a:lnTo>
                  <a:pt x="282" y="2306"/>
                </a:lnTo>
                <a:lnTo>
                  <a:pt x="248" y="2290"/>
                </a:lnTo>
                <a:lnTo>
                  <a:pt x="219" y="2273"/>
                </a:lnTo>
                <a:lnTo>
                  <a:pt x="192" y="2253"/>
                </a:lnTo>
                <a:lnTo>
                  <a:pt x="171" y="2228"/>
                </a:lnTo>
                <a:lnTo>
                  <a:pt x="154" y="2200"/>
                </a:lnTo>
                <a:lnTo>
                  <a:pt x="143" y="2168"/>
                </a:lnTo>
                <a:lnTo>
                  <a:pt x="140" y="2132"/>
                </a:lnTo>
                <a:lnTo>
                  <a:pt x="144" y="2106"/>
                </a:lnTo>
                <a:lnTo>
                  <a:pt x="155" y="2078"/>
                </a:lnTo>
                <a:lnTo>
                  <a:pt x="174" y="2047"/>
                </a:lnTo>
                <a:lnTo>
                  <a:pt x="200" y="2013"/>
                </a:lnTo>
                <a:lnTo>
                  <a:pt x="233" y="1977"/>
                </a:lnTo>
                <a:lnTo>
                  <a:pt x="271" y="1938"/>
                </a:lnTo>
                <a:lnTo>
                  <a:pt x="318" y="1898"/>
                </a:lnTo>
                <a:lnTo>
                  <a:pt x="318" y="1898"/>
                </a:lnTo>
                <a:lnTo>
                  <a:pt x="17" y="1366"/>
                </a:lnTo>
                <a:lnTo>
                  <a:pt x="6" y="1338"/>
                </a:lnTo>
                <a:lnTo>
                  <a:pt x="0" y="1309"/>
                </a:lnTo>
                <a:lnTo>
                  <a:pt x="2" y="1281"/>
                </a:lnTo>
                <a:lnTo>
                  <a:pt x="8" y="1253"/>
                </a:lnTo>
                <a:lnTo>
                  <a:pt x="20" y="1228"/>
                </a:lnTo>
                <a:lnTo>
                  <a:pt x="37" y="1205"/>
                </a:lnTo>
                <a:lnTo>
                  <a:pt x="59" y="1186"/>
                </a:lnTo>
                <a:lnTo>
                  <a:pt x="85" y="1171"/>
                </a:lnTo>
                <a:lnTo>
                  <a:pt x="138" y="1151"/>
                </a:lnTo>
                <a:lnTo>
                  <a:pt x="185" y="1135"/>
                </a:lnTo>
                <a:lnTo>
                  <a:pt x="234" y="1127"/>
                </a:lnTo>
                <a:lnTo>
                  <a:pt x="282" y="1127"/>
                </a:lnTo>
                <a:lnTo>
                  <a:pt x="332" y="1134"/>
                </a:lnTo>
                <a:lnTo>
                  <a:pt x="378" y="1146"/>
                </a:lnTo>
                <a:lnTo>
                  <a:pt x="425" y="1166"/>
                </a:lnTo>
                <a:lnTo>
                  <a:pt x="969" y="1454"/>
                </a:lnTo>
                <a:lnTo>
                  <a:pt x="1100" y="1379"/>
                </a:lnTo>
                <a:lnTo>
                  <a:pt x="1236" y="1301"/>
                </a:lnTo>
                <a:lnTo>
                  <a:pt x="1377" y="1223"/>
                </a:lnTo>
                <a:lnTo>
                  <a:pt x="1523" y="1146"/>
                </a:lnTo>
                <a:lnTo>
                  <a:pt x="1673" y="1067"/>
                </a:lnTo>
                <a:lnTo>
                  <a:pt x="614" y="380"/>
                </a:lnTo>
                <a:lnTo>
                  <a:pt x="589" y="360"/>
                </a:lnTo>
                <a:lnTo>
                  <a:pt x="571" y="335"/>
                </a:lnTo>
                <a:lnTo>
                  <a:pt x="558" y="307"/>
                </a:lnTo>
                <a:lnTo>
                  <a:pt x="552" y="279"/>
                </a:lnTo>
                <a:lnTo>
                  <a:pt x="552" y="250"/>
                </a:lnTo>
                <a:lnTo>
                  <a:pt x="558" y="220"/>
                </a:lnTo>
                <a:lnTo>
                  <a:pt x="572" y="194"/>
                </a:lnTo>
                <a:lnTo>
                  <a:pt x="591" y="169"/>
                </a:lnTo>
                <a:lnTo>
                  <a:pt x="616" y="149"/>
                </a:lnTo>
                <a:lnTo>
                  <a:pt x="703" y="95"/>
                </a:lnTo>
                <a:lnTo>
                  <a:pt x="766" y="61"/>
                </a:lnTo>
                <a:lnTo>
                  <a:pt x="833" y="33"/>
                </a:lnTo>
                <a:lnTo>
                  <a:pt x="901" y="14"/>
                </a:lnTo>
                <a:lnTo>
                  <a:pt x="972" y="3"/>
                </a:lnTo>
                <a:lnTo>
                  <a:pt x="1044"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70" name="Freeform 167">
            <a:extLst>
              <a:ext uri="{FF2B5EF4-FFF2-40B4-BE49-F238E27FC236}">
                <a16:creationId xmlns:a16="http://schemas.microsoft.com/office/drawing/2014/main" id="{19C2C378-4867-40E6-AEF3-016F48859EF7}"/>
              </a:ext>
            </a:extLst>
          </p:cNvPr>
          <p:cNvSpPr>
            <a:spLocks noEditPoints="1"/>
          </p:cNvSpPr>
          <p:nvPr/>
        </p:nvSpPr>
        <p:spPr bwMode="auto">
          <a:xfrm>
            <a:off x="6957185" y="2857355"/>
            <a:ext cx="704686" cy="222852"/>
          </a:xfrm>
          <a:custGeom>
            <a:avLst/>
            <a:gdLst>
              <a:gd name="T0" fmla="*/ 15150 w 15320"/>
              <a:gd name="T1" fmla="*/ 4462 h 5561"/>
              <a:gd name="T2" fmla="*/ 0 w 15320"/>
              <a:gd name="T3" fmla="*/ 3340 h 5561"/>
              <a:gd name="T4" fmla="*/ 15320 w 15320"/>
              <a:gd name="T5" fmla="*/ 3631 h 5561"/>
              <a:gd name="T6" fmla="*/ 8120 w 15320"/>
              <a:gd name="T7" fmla="*/ 2508 h 5561"/>
              <a:gd name="T8" fmla="*/ 9573 w 15320"/>
              <a:gd name="T9" fmla="*/ 2761 h 5561"/>
              <a:gd name="T10" fmla="*/ 13108 w 15320"/>
              <a:gd name="T11" fmla="*/ 1621 h 5561"/>
              <a:gd name="T12" fmla="*/ 13027 w 15320"/>
              <a:gd name="T13" fmla="*/ 3455 h 5561"/>
              <a:gd name="T14" fmla="*/ 3853 w 15320"/>
              <a:gd name="T15" fmla="*/ 3068 h 5561"/>
              <a:gd name="T16" fmla="*/ 3926 w 15320"/>
              <a:gd name="T17" fmla="*/ 3248 h 5561"/>
              <a:gd name="T18" fmla="*/ 3930 w 15320"/>
              <a:gd name="T19" fmla="*/ 3431 h 5561"/>
              <a:gd name="T20" fmla="*/ 5397 w 15320"/>
              <a:gd name="T21" fmla="*/ 3438 h 5561"/>
              <a:gd name="T22" fmla="*/ 6850 w 15320"/>
              <a:gd name="T23" fmla="*/ 3075 h 5561"/>
              <a:gd name="T24" fmla="*/ 7414 w 15320"/>
              <a:gd name="T25" fmla="*/ 3068 h 5561"/>
              <a:gd name="T26" fmla="*/ 9806 w 15320"/>
              <a:gd name="T27" fmla="*/ 3424 h 5561"/>
              <a:gd name="T28" fmla="*/ 10273 w 15320"/>
              <a:gd name="T29" fmla="*/ 3441 h 5561"/>
              <a:gd name="T30" fmla="*/ 11744 w 15320"/>
              <a:gd name="T31" fmla="*/ 3252 h 5561"/>
              <a:gd name="T32" fmla="*/ 12277 w 15320"/>
              <a:gd name="T33" fmla="*/ 3071 h 5561"/>
              <a:gd name="T34" fmla="*/ 13893 w 15320"/>
              <a:gd name="T35" fmla="*/ 3068 h 5561"/>
              <a:gd name="T36" fmla="*/ 13893 w 15320"/>
              <a:gd name="T37" fmla="*/ 3255 h 5561"/>
              <a:gd name="T38" fmla="*/ 2383 w 15320"/>
              <a:gd name="T39" fmla="*/ 3071 h 5561"/>
              <a:gd name="T40" fmla="*/ 2853 w 15320"/>
              <a:gd name="T41" fmla="*/ 2655 h 5561"/>
              <a:gd name="T42" fmla="*/ 2920 w 15320"/>
              <a:gd name="T43" fmla="*/ 2655 h 5561"/>
              <a:gd name="T44" fmla="*/ 2920 w 15320"/>
              <a:gd name="T45" fmla="*/ 2835 h 5561"/>
              <a:gd name="T46" fmla="*/ 4860 w 15320"/>
              <a:gd name="T47" fmla="*/ 3008 h 5561"/>
              <a:gd name="T48" fmla="*/ 5867 w 15320"/>
              <a:gd name="T49" fmla="*/ 2835 h 5561"/>
              <a:gd name="T50" fmla="*/ 6407 w 15320"/>
              <a:gd name="T51" fmla="*/ 2655 h 5561"/>
              <a:gd name="T52" fmla="*/ 6947 w 15320"/>
              <a:gd name="T53" fmla="*/ 2835 h 5561"/>
              <a:gd name="T54" fmla="*/ 6947 w 15320"/>
              <a:gd name="T55" fmla="*/ 3015 h 5561"/>
              <a:gd name="T56" fmla="*/ 10733 w 15320"/>
              <a:gd name="T57" fmla="*/ 3015 h 5561"/>
              <a:gd name="T58" fmla="*/ 11273 w 15320"/>
              <a:gd name="T59" fmla="*/ 2655 h 5561"/>
              <a:gd name="T60" fmla="*/ 11813 w 15320"/>
              <a:gd name="T61" fmla="*/ 2655 h 5561"/>
              <a:gd name="T62" fmla="*/ 11813 w 15320"/>
              <a:gd name="T63" fmla="*/ 2835 h 5561"/>
              <a:gd name="T64" fmla="*/ 14363 w 15320"/>
              <a:gd name="T65" fmla="*/ 3011 h 5561"/>
              <a:gd name="T66" fmla="*/ 2853 w 15320"/>
              <a:gd name="T67" fmla="*/ 2408 h 5561"/>
              <a:gd name="T68" fmla="*/ 3387 w 15320"/>
              <a:gd name="T69" fmla="*/ 2228 h 5561"/>
              <a:gd name="T70" fmla="*/ 3922 w 15320"/>
              <a:gd name="T71" fmla="*/ 2408 h 5561"/>
              <a:gd name="T72" fmla="*/ 3923 w 15320"/>
              <a:gd name="T73" fmla="*/ 2588 h 5561"/>
              <a:gd name="T74" fmla="*/ 5867 w 15320"/>
              <a:gd name="T75" fmla="*/ 2588 h 5561"/>
              <a:gd name="T76" fmla="*/ 6880 w 15320"/>
              <a:gd name="T77" fmla="*/ 2228 h 5561"/>
              <a:gd name="T78" fmla="*/ 6947 w 15320"/>
              <a:gd name="T79" fmla="*/ 2228 h 5561"/>
              <a:gd name="T80" fmla="*/ 6947 w 15320"/>
              <a:gd name="T81" fmla="*/ 2408 h 5561"/>
              <a:gd name="T82" fmla="*/ 10267 w 15320"/>
              <a:gd name="T83" fmla="*/ 2588 h 5561"/>
              <a:gd name="T84" fmla="*/ 11747 w 15320"/>
              <a:gd name="T85" fmla="*/ 2408 h 5561"/>
              <a:gd name="T86" fmla="*/ 12280 w 15320"/>
              <a:gd name="T87" fmla="*/ 2228 h 5561"/>
              <a:gd name="T88" fmla="*/ 13893 w 15320"/>
              <a:gd name="T89" fmla="*/ 2408 h 5561"/>
              <a:gd name="T90" fmla="*/ 13893 w 15320"/>
              <a:gd name="T91" fmla="*/ 2588 h 5561"/>
              <a:gd name="T92" fmla="*/ 2853 w 15320"/>
              <a:gd name="T93" fmla="*/ 2161 h 5561"/>
              <a:gd name="T94" fmla="*/ 3853 w 15320"/>
              <a:gd name="T95" fmla="*/ 1801 h 5561"/>
              <a:gd name="T96" fmla="*/ 3922 w 15320"/>
              <a:gd name="T97" fmla="*/ 1953 h 5561"/>
              <a:gd name="T98" fmla="*/ 3934 w 15320"/>
              <a:gd name="T99" fmla="*/ 2161 h 5561"/>
              <a:gd name="T100" fmla="*/ 5867 w 15320"/>
              <a:gd name="T101" fmla="*/ 2161 h 5561"/>
              <a:gd name="T102" fmla="*/ 6880 w 15320"/>
              <a:gd name="T103" fmla="*/ 1801 h 5561"/>
              <a:gd name="T104" fmla="*/ 6947 w 15320"/>
              <a:gd name="T105" fmla="*/ 1801 h 5561"/>
              <a:gd name="T106" fmla="*/ 6947 w 15320"/>
              <a:gd name="T107" fmla="*/ 1981 h 5561"/>
              <a:gd name="T108" fmla="*/ 10266 w 15320"/>
              <a:gd name="T109" fmla="*/ 2161 h 5561"/>
              <a:gd name="T110" fmla="*/ 11747 w 15320"/>
              <a:gd name="T111" fmla="*/ 1981 h 5561"/>
              <a:gd name="T112" fmla="*/ 12280 w 15320"/>
              <a:gd name="T113" fmla="*/ 1801 h 5561"/>
              <a:gd name="T114" fmla="*/ 13893 w 15320"/>
              <a:gd name="T115" fmla="*/ 1981 h 5561"/>
              <a:gd name="T116" fmla="*/ 13893 w 15320"/>
              <a:gd name="T117" fmla="*/ 2161 h 5561"/>
              <a:gd name="T118" fmla="*/ 8840 w 15320"/>
              <a:gd name="T119" fmla="*/ 521 h 5561"/>
              <a:gd name="T120" fmla="*/ 9195 w 15320"/>
              <a:gd name="T121" fmla="*/ 1445 h 5561"/>
              <a:gd name="T122" fmla="*/ 8404 w 15320"/>
              <a:gd name="T123" fmla="*/ 1161 h 5561"/>
              <a:gd name="T124" fmla="*/ 8773 w 15320"/>
              <a:gd name="T125" fmla="*/ 1268 h 5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20" h="5561">
                <a:moveTo>
                  <a:pt x="1747" y="5550"/>
                </a:moveTo>
                <a:cubicBezTo>
                  <a:pt x="1747" y="5516"/>
                  <a:pt x="1812" y="5447"/>
                  <a:pt x="1860" y="5431"/>
                </a:cubicBezTo>
                <a:cubicBezTo>
                  <a:pt x="1940" y="5403"/>
                  <a:pt x="2040" y="5358"/>
                  <a:pt x="2041" y="5349"/>
                </a:cubicBezTo>
                <a:cubicBezTo>
                  <a:pt x="2041" y="5345"/>
                  <a:pt x="1838" y="5142"/>
                  <a:pt x="1591" y="4898"/>
                </a:cubicBezTo>
                <a:lnTo>
                  <a:pt x="1140" y="4456"/>
                </a:lnTo>
                <a:lnTo>
                  <a:pt x="8141" y="4455"/>
                </a:lnTo>
                <a:cubicBezTo>
                  <a:pt x="11992" y="4455"/>
                  <a:pt x="15146" y="4458"/>
                  <a:pt x="15150" y="4462"/>
                </a:cubicBezTo>
                <a:cubicBezTo>
                  <a:pt x="15154" y="4466"/>
                  <a:pt x="15152" y="4491"/>
                  <a:pt x="15146" y="4519"/>
                </a:cubicBezTo>
                <a:cubicBezTo>
                  <a:pt x="15139" y="4546"/>
                  <a:pt x="15122" y="4631"/>
                  <a:pt x="15108" y="4708"/>
                </a:cubicBezTo>
                <a:cubicBezTo>
                  <a:pt x="15063" y="4946"/>
                  <a:pt x="14950" y="5499"/>
                  <a:pt x="14938" y="5538"/>
                </a:cubicBezTo>
                <a:cubicBezTo>
                  <a:pt x="14932" y="5560"/>
                  <a:pt x="14606" y="5561"/>
                  <a:pt x="8339" y="5561"/>
                </a:cubicBezTo>
                <a:cubicBezTo>
                  <a:pt x="4713" y="5561"/>
                  <a:pt x="1747" y="5556"/>
                  <a:pt x="1747" y="5550"/>
                </a:cubicBezTo>
                <a:close/>
                <a:moveTo>
                  <a:pt x="740" y="4071"/>
                </a:moveTo>
                <a:cubicBezTo>
                  <a:pt x="167" y="3509"/>
                  <a:pt x="0" y="3345"/>
                  <a:pt x="0" y="3340"/>
                </a:cubicBezTo>
                <a:cubicBezTo>
                  <a:pt x="0" y="3337"/>
                  <a:pt x="584" y="3335"/>
                  <a:pt x="1298" y="3335"/>
                </a:cubicBezTo>
                <a:lnTo>
                  <a:pt x="2596" y="3336"/>
                </a:lnTo>
                <a:lnTo>
                  <a:pt x="2927" y="3469"/>
                </a:lnTo>
                <a:lnTo>
                  <a:pt x="3258" y="3602"/>
                </a:lnTo>
                <a:lnTo>
                  <a:pt x="9289" y="3601"/>
                </a:lnTo>
                <a:lnTo>
                  <a:pt x="15320" y="3601"/>
                </a:lnTo>
                <a:lnTo>
                  <a:pt x="15320" y="3631"/>
                </a:lnTo>
                <a:cubicBezTo>
                  <a:pt x="15320" y="3648"/>
                  <a:pt x="15297" y="3775"/>
                  <a:pt x="15268" y="3915"/>
                </a:cubicBezTo>
                <a:cubicBezTo>
                  <a:pt x="15240" y="4054"/>
                  <a:pt x="15213" y="4190"/>
                  <a:pt x="15208" y="4218"/>
                </a:cubicBezTo>
                <a:lnTo>
                  <a:pt x="15199" y="4268"/>
                </a:lnTo>
                <a:lnTo>
                  <a:pt x="8069" y="4268"/>
                </a:lnTo>
                <a:lnTo>
                  <a:pt x="940" y="4267"/>
                </a:lnTo>
                <a:lnTo>
                  <a:pt x="740" y="4071"/>
                </a:lnTo>
                <a:close/>
                <a:moveTo>
                  <a:pt x="8120" y="2508"/>
                </a:moveTo>
                <a:lnTo>
                  <a:pt x="8120" y="1561"/>
                </a:lnTo>
                <a:lnTo>
                  <a:pt x="8697" y="1562"/>
                </a:lnTo>
                <a:lnTo>
                  <a:pt x="9273" y="1562"/>
                </a:lnTo>
                <a:lnTo>
                  <a:pt x="9326" y="1652"/>
                </a:lnTo>
                <a:cubicBezTo>
                  <a:pt x="9355" y="1701"/>
                  <a:pt x="9422" y="1814"/>
                  <a:pt x="9476" y="1904"/>
                </a:cubicBezTo>
                <a:lnTo>
                  <a:pt x="9573" y="2067"/>
                </a:lnTo>
                <a:lnTo>
                  <a:pt x="9573" y="2761"/>
                </a:lnTo>
                <a:lnTo>
                  <a:pt x="9573" y="3455"/>
                </a:lnTo>
                <a:lnTo>
                  <a:pt x="8847" y="3455"/>
                </a:lnTo>
                <a:lnTo>
                  <a:pt x="8120" y="3455"/>
                </a:lnTo>
                <a:lnTo>
                  <a:pt x="8120" y="2508"/>
                </a:lnTo>
                <a:close/>
                <a:moveTo>
                  <a:pt x="13027" y="2716"/>
                </a:moveTo>
                <a:cubicBezTo>
                  <a:pt x="13027" y="2022"/>
                  <a:pt x="13028" y="1970"/>
                  <a:pt x="13054" y="1859"/>
                </a:cubicBezTo>
                <a:cubicBezTo>
                  <a:pt x="13068" y="1794"/>
                  <a:pt x="13093" y="1687"/>
                  <a:pt x="13108" y="1621"/>
                </a:cubicBezTo>
                <a:cubicBezTo>
                  <a:pt x="13123" y="1555"/>
                  <a:pt x="13138" y="1491"/>
                  <a:pt x="13142" y="1478"/>
                </a:cubicBezTo>
                <a:cubicBezTo>
                  <a:pt x="13148" y="1456"/>
                  <a:pt x="13168" y="1454"/>
                  <a:pt x="13384" y="1458"/>
                </a:cubicBezTo>
                <a:lnTo>
                  <a:pt x="13620" y="1461"/>
                </a:lnTo>
                <a:lnTo>
                  <a:pt x="13620" y="2455"/>
                </a:lnTo>
                <a:lnTo>
                  <a:pt x="13620" y="3448"/>
                </a:lnTo>
                <a:lnTo>
                  <a:pt x="13323" y="3452"/>
                </a:lnTo>
                <a:lnTo>
                  <a:pt x="13027" y="3455"/>
                </a:lnTo>
                <a:lnTo>
                  <a:pt x="13027" y="2716"/>
                </a:lnTo>
                <a:close/>
                <a:moveTo>
                  <a:pt x="3063" y="3384"/>
                </a:moveTo>
                <a:lnTo>
                  <a:pt x="2920" y="3328"/>
                </a:lnTo>
                <a:lnTo>
                  <a:pt x="2920" y="3198"/>
                </a:lnTo>
                <a:lnTo>
                  <a:pt x="2920" y="3068"/>
                </a:lnTo>
                <a:lnTo>
                  <a:pt x="3387" y="3068"/>
                </a:lnTo>
                <a:lnTo>
                  <a:pt x="3853" y="3068"/>
                </a:lnTo>
                <a:lnTo>
                  <a:pt x="3853" y="3254"/>
                </a:lnTo>
                <a:lnTo>
                  <a:pt x="3853" y="3440"/>
                </a:lnTo>
                <a:lnTo>
                  <a:pt x="3530" y="3440"/>
                </a:lnTo>
                <a:lnTo>
                  <a:pt x="3207" y="3440"/>
                </a:lnTo>
                <a:lnTo>
                  <a:pt x="3063" y="3384"/>
                </a:lnTo>
                <a:close/>
                <a:moveTo>
                  <a:pt x="3930" y="3431"/>
                </a:moveTo>
                <a:cubicBezTo>
                  <a:pt x="3928" y="3426"/>
                  <a:pt x="3926" y="3343"/>
                  <a:pt x="3926" y="3248"/>
                </a:cubicBezTo>
                <a:lnTo>
                  <a:pt x="3927" y="3075"/>
                </a:lnTo>
                <a:lnTo>
                  <a:pt x="4393" y="3075"/>
                </a:lnTo>
                <a:lnTo>
                  <a:pt x="4860" y="3075"/>
                </a:lnTo>
                <a:lnTo>
                  <a:pt x="4860" y="3255"/>
                </a:lnTo>
                <a:lnTo>
                  <a:pt x="4860" y="3435"/>
                </a:lnTo>
                <a:lnTo>
                  <a:pt x="4398" y="3438"/>
                </a:lnTo>
                <a:cubicBezTo>
                  <a:pt x="4143" y="3440"/>
                  <a:pt x="3933" y="3437"/>
                  <a:pt x="3930" y="3431"/>
                </a:cubicBezTo>
                <a:close/>
                <a:moveTo>
                  <a:pt x="4933" y="3255"/>
                </a:moveTo>
                <a:lnTo>
                  <a:pt x="4933" y="3068"/>
                </a:lnTo>
                <a:lnTo>
                  <a:pt x="5400" y="3068"/>
                </a:lnTo>
                <a:lnTo>
                  <a:pt x="5867" y="3068"/>
                </a:lnTo>
                <a:lnTo>
                  <a:pt x="5864" y="3251"/>
                </a:lnTo>
                <a:lnTo>
                  <a:pt x="5860" y="3435"/>
                </a:lnTo>
                <a:lnTo>
                  <a:pt x="5397" y="3438"/>
                </a:lnTo>
                <a:lnTo>
                  <a:pt x="4933" y="3442"/>
                </a:lnTo>
                <a:lnTo>
                  <a:pt x="4933" y="3255"/>
                </a:lnTo>
                <a:close/>
                <a:moveTo>
                  <a:pt x="5939" y="3424"/>
                </a:moveTo>
                <a:cubicBezTo>
                  <a:pt x="5936" y="3414"/>
                  <a:pt x="5934" y="3332"/>
                  <a:pt x="5936" y="3241"/>
                </a:cubicBezTo>
                <a:lnTo>
                  <a:pt x="5940" y="3075"/>
                </a:lnTo>
                <a:lnTo>
                  <a:pt x="6380" y="3071"/>
                </a:lnTo>
                <a:cubicBezTo>
                  <a:pt x="6622" y="3069"/>
                  <a:pt x="6834" y="3070"/>
                  <a:pt x="6850" y="3075"/>
                </a:cubicBezTo>
                <a:cubicBezTo>
                  <a:pt x="6880" y="3082"/>
                  <a:pt x="6881" y="3084"/>
                  <a:pt x="6877" y="3258"/>
                </a:cubicBezTo>
                <a:lnTo>
                  <a:pt x="6873" y="3435"/>
                </a:lnTo>
                <a:lnTo>
                  <a:pt x="6410" y="3438"/>
                </a:lnTo>
                <a:cubicBezTo>
                  <a:pt x="6036" y="3441"/>
                  <a:pt x="5945" y="3438"/>
                  <a:pt x="5939" y="3424"/>
                </a:cubicBezTo>
                <a:close/>
                <a:moveTo>
                  <a:pt x="6947" y="3254"/>
                </a:moveTo>
                <a:lnTo>
                  <a:pt x="6947" y="3068"/>
                </a:lnTo>
                <a:lnTo>
                  <a:pt x="7414" y="3068"/>
                </a:lnTo>
                <a:lnTo>
                  <a:pt x="7881" y="3068"/>
                </a:lnTo>
                <a:lnTo>
                  <a:pt x="7877" y="3251"/>
                </a:lnTo>
                <a:lnTo>
                  <a:pt x="7873" y="3435"/>
                </a:lnTo>
                <a:lnTo>
                  <a:pt x="7410" y="3437"/>
                </a:lnTo>
                <a:lnTo>
                  <a:pt x="6947" y="3440"/>
                </a:lnTo>
                <a:lnTo>
                  <a:pt x="6947" y="3254"/>
                </a:lnTo>
                <a:close/>
                <a:moveTo>
                  <a:pt x="9806" y="3424"/>
                </a:moveTo>
                <a:cubicBezTo>
                  <a:pt x="9802" y="3414"/>
                  <a:pt x="9801" y="3332"/>
                  <a:pt x="9803" y="3241"/>
                </a:cubicBezTo>
                <a:lnTo>
                  <a:pt x="9807" y="3075"/>
                </a:lnTo>
                <a:lnTo>
                  <a:pt x="10270" y="3071"/>
                </a:lnTo>
                <a:lnTo>
                  <a:pt x="10733" y="3068"/>
                </a:lnTo>
                <a:lnTo>
                  <a:pt x="10733" y="3254"/>
                </a:lnTo>
                <a:lnTo>
                  <a:pt x="10733" y="3441"/>
                </a:lnTo>
                <a:lnTo>
                  <a:pt x="10273" y="3441"/>
                </a:lnTo>
                <a:cubicBezTo>
                  <a:pt x="9906" y="3441"/>
                  <a:pt x="9811" y="3438"/>
                  <a:pt x="9806" y="3424"/>
                </a:cubicBezTo>
                <a:close/>
                <a:moveTo>
                  <a:pt x="10806" y="3424"/>
                </a:moveTo>
                <a:cubicBezTo>
                  <a:pt x="10802" y="3414"/>
                  <a:pt x="10801" y="3332"/>
                  <a:pt x="10803" y="3241"/>
                </a:cubicBezTo>
                <a:lnTo>
                  <a:pt x="10807" y="3075"/>
                </a:lnTo>
                <a:lnTo>
                  <a:pt x="11277" y="3072"/>
                </a:lnTo>
                <a:lnTo>
                  <a:pt x="11747" y="3069"/>
                </a:lnTo>
                <a:lnTo>
                  <a:pt x="11744" y="3252"/>
                </a:lnTo>
                <a:lnTo>
                  <a:pt x="11740" y="3435"/>
                </a:lnTo>
                <a:lnTo>
                  <a:pt x="11276" y="3438"/>
                </a:lnTo>
                <a:cubicBezTo>
                  <a:pt x="10902" y="3441"/>
                  <a:pt x="10811" y="3438"/>
                  <a:pt x="10806" y="3424"/>
                </a:cubicBezTo>
                <a:close/>
                <a:moveTo>
                  <a:pt x="11822" y="3432"/>
                </a:moveTo>
                <a:cubicBezTo>
                  <a:pt x="11817" y="3427"/>
                  <a:pt x="11813" y="3343"/>
                  <a:pt x="11813" y="3246"/>
                </a:cubicBezTo>
                <a:lnTo>
                  <a:pt x="11813" y="3068"/>
                </a:lnTo>
                <a:lnTo>
                  <a:pt x="12277" y="3071"/>
                </a:lnTo>
                <a:lnTo>
                  <a:pt x="12740" y="3075"/>
                </a:lnTo>
                <a:lnTo>
                  <a:pt x="12740" y="3255"/>
                </a:lnTo>
                <a:lnTo>
                  <a:pt x="12740" y="3435"/>
                </a:lnTo>
                <a:lnTo>
                  <a:pt x="12285" y="3437"/>
                </a:lnTo>
                <a:cubicBezTo>
                  <a:pt x="12035" y="3439"/>
                  <a:pt x="11826" y="3436"/>
                  <a:pt x="11822" y="3432"/>
                </a:cubicBezTo>
                <a:close/>
                <a:moveTo>
                  <a:pt x="13893" y="3255"/>
                </a:moveTo>
                <a:lnTo>
                  <a:pt x="13893" y="3068"/>
                </a:lnTo>
                <a:lnTo>
                  <a:pt x="14363" y="3071"/>
                </a:lnTo>
                <a:lnTo>
                  <a:pt x="14833" y="3075"/>
                </a:lnTo>
                <a:lnTo>
                  <a:pt x="14833" y="3255"/>
                </a:lnTo>
                <a:lnTo>
                  <a:pt x="14833" y="3435"/>
                </a:lnTo>
                <a:lnTo>
                  <a:pt x="14363" y="3438"/>
                </a:lnTo>
                <a:lnTo>
                  <a:pt x="13893" y="3442"/>
                </a:lnTo>
                <a:lnTo>
                  <a:pt x="13893" y="3255"/>
                </a:lnTo>
                <a:close/>
                <a:moveTo>
                  <a:pt x="2747" y="3257"/>
                </a:moveTo>
                <a:lnTo>
                  <a:pt x="2673" y="3221"/>
                </a:lnTo>
                <a:lnTo>
                  <a:pt x="2297" y="3217"/>
                </a:lnTo>
                <a:lnTo>
                  <a:pt x="1920" y="3213"/>
                </a:lnTo>
                <a:lnTo>
                  <a:pt x="1920" y="3141"/>
                </a:lnTo>
                <a:lnTo>
                  <a:pt x="1920" y="3068"/>
                </a:lnTo>
                <a:lnTo>
                  <a:pt x="2383" y="3071"/>
                </a:lnTo>
                <a:lnTo>
                  <a:pt x="2847" y="3075"/>
                </a:lnTo>
                <a:lnTo>
                  <a:pt x="2851" y="3185"/>
                </a:lnTo>
                <a:cubicBezTo>
                  <a:pt x="2855" y="3311"/>
                  <a:pt x="2856" y="3310"/>
                  <a:pt x="2747" y="3257"/>
                </a:cubicBezTo>
                <a:close/>
                <a:moveTo>
                  <a:pt x="1920" y="2835"/>
                </a:moveTo>
                <a:lnTo>
                  <a:pt x="1920" y="2655"/>
                </a:lnTo>
                <a:lnTo>
                  <a:pt x="2387" y="2655"/>
                </a:lnTo>
                <a:lnTo>
                  <a:pt x="2853" y="2655"/>
                </a:lnTo>
                <a:lnTo>
                  <a:pt x="2853" y="2835"/>
                </a:lnTo>
                <a:lnTo>
                  <a:pt x="2853" y="3015"/>
                </a:lnTo>
                <a:lnTo>
                  <a:pt x="2387" y="3015"/>
                </a:lnTo>
                <a:lnTo>
                  <a:pt x="1920" y="3015"/>
                </a:lnTo>
                <a:lnTo>
                  <a:pt x="1920" y="2835"/>
                </a:lnTo>
                <a:close/>
                <a:moveTo>
                  <a:pt x="2920" y="2835"/>
                </a:moveTo>
                <a:lnTo>
                  <a:pt x="2920" y="2655"/>
                </a:lnTo>
                <a:lnTo>
                  <a:pt x="3387" y="2655"/>
                </a:lnTo>
                <a:lnTo>
                  <a:pt x="3853" y="2655"/>
                </a:lnTo>
                <a:lnTo>
                  <a:pt x="3853" y="2835"/>
                </a:lnTo>
                <a:lnTo>
                  <a:pt x="3853" y="3015"/>
                </a:lnTo>
                <a:lnTo>
                  <a:pt x="3387" y="3015"/>
                </a:lnTo>
                <a:lnTo>
                  <a:pt x="2920" y="3015"/>
                </a:lnTo>
                <a:lnTo>
                  <a:pt x="2920" y="2835"/>
                </a:lnTo>
                <a:close/>
                <a:moveTo>
                  <a:pt x="3928" y="3003"/>
                </a:moveTo>
                <a:cubicBezTo>
                  <a:pt x="3924" y="2997"/>
                  <a:pt x="3921" y="2916"/>
                  <a:pt x="3922" y="2823"/>
                </a:cubicBezTo>
                <a:lnTo>
                  <a:pt x="3924" y="2655"/>
                </a:lnTo>
                <a:lnTo>
                  <a:pt x="4395" y="2655"/>
                </a:lnTo>
                <a:lnTo>
                  <a:pt x="4867" y="2655"/>
                </a:lnTo>
                <a:lnTo>
                  <a:pt x="4864" y="2831"/>
                </a:lnTo>
                <a:lnTo>
                  <a:pt x="4860" y="3008"/>
                </a:lnTo>
                <a:lnTo>
                  <a:pt x="4397" y="3011"/>
                </a:lnTo>
                <a:cubicBezTo>
                  <a:pt x="4143" y="3013"/>
                  <a:pt x="3932" y="3009"/>
                  <a:pt x="3928" y="3003"/>
                </a:cubicBezTo>
                <a:close/>
                <a:moveTo>
                  <a:pt x="4933" y="2835"/>
                </a:moveTo>
                <a:lnTo>
                  <a:pt x="4933" y="2655"/>
                </a:lnTo>
                <a:lnTo>
                  <a:pt x="5400" y="2655"/>
                </a:lnTo>
                <a:lnTo>
                  <a:pt x="5867" y="2655"/>
                </a:lnTo>
                <a:lnTo>
                  <a:pt x="5867" y="2835"/>
                </a:lnTo>
                <a:lnTo>
                  <a:pt x="5867" y="3015"/>
                </a:lnTo>
                <a:lnTo>
                  <a:pt x="5400" y="3015"/>
                </a:lnTo>
                <a:lnTo>
                  <a:pt x="4933" y="3015"/>
                </a:lnTo>
                <a:lnTo>
                  <a:pt x="4933" y="2835"/>
                </a:lnTo>
                <a:close/>
                <a:moveTo>
                  <a:pt x="5933" y="2835"/>
                </a:moveTo>
                <a:lnTo>
                  <a:pt x="5933" y="2655"/>
                </a:lnTo>
                <a:lnTo>
                  <a:pt x="6407" y="2655"/>
                </a:lnTo>
                <a:lnTo>
                  <a:pt x="6880" y="2655"/>
                </a:lnTo>
                <a:lnTo>
                  <a:pt x="6880" y="2835"/>
                </a:lnTo>
                <a:lnTo>
                  <a:pt x="6880" y="3015"/>
                </a:lnTo>
                <a:lnTo>
                  <a:pt x="6407" y="3015"/>
                </a:lnTo>
                <a:lnTo>
                  <a:pt x="5933" y="3015"/>
                </a:lnTo>
                <a:lnTo>
                  <a:pt x="5933" y="2835"/>
                </a:lnTo>
                <a:close/>
                <a:moveTo>
                  <a:pt x="6947" y="2835"/>
                </a:moveTo>
                <a:lnTo>
                  <a:pt x="6947" y="2655"/>
                </a:lnTo>
                <a:lnTo>
                  <a:pt x="7413" y="2655"/>
                </a:lnTo>
                <a:lnTo>
                  <a:pt x="7880" y="2655"/>
                </a:lnTo>
                <a:lnTo>
                  <a:pt x="7880" y="2835"/>
                </a:lnTo>
                <a:lnTo>
                  <a:pt x="7880" y="3015"/>
                </a:lnTo>
                <a:lnTo>
                  <a:pt x="7413" y="3015"/>
                </a:lnTo>
                <a:lnTo>
                  <a:pt x="6947" y="3015"/>
                </a:lnTo>
                <a:lnTo>
                  <a:pt x="6947" y="2835"/>
                </a:lnTo>
                <a:close/>
                <a:moveTo>
                  <a:pt x="9800" y="2835"/>
                </a:moveTo>
                <a:lnTo>
                  <a:pt x="9800" y="2655"/>
                </a:lnTo>
                <a:lnTo>
                  <a:pt x="10267" y="2655"/>
                </a:lnTo>
                <a:lnTo>
                  <a:pt x="10733" y="2655"/>
                </a:lnTo>
                <a:lnTo>
                  <a:pt x="10733" y="2835"/>
                </a:lnTo>
                <a:lnTo>
                  <a:pt x="10733" y="3015"/>
                </a:lnTo>
                <a:lnTo>
                  <a:pt x="10267" y="3015"/>
                </a:lnTo>
                <a:lnTo>
                  <a:pt x="9800" y="3015"/>
                </a:lnTo>
                <a:lnTo>
                  <a:pt x="9800" y="2835"/>
                </a:lnTo>
                <a:close/>
                <a:moveTo>
                  <a:pt x="10809" y="3006"/>
                </a:moveTo>
                <a:cubicBezTo>
                  <a:pt x="10804" y="3001"/>
                  <a:pt x="10800" y="2920"/>
                  <a:pt x="10800" y="2826"/>
                </a:cubicBezTo>
                <a:lnTo>
                  <a:pt x="10800" y="2655"/>
                </a:lnTo>
                <a:lnTo>
                  <a:pt x="11273" y="2655"/>
                </a:lnTo>
                <a:lnTo>
                  <a:pt x="11747" y="2655"/>
                </a:lnTo>
                <a:lnTo>
                  <a:pt x="11747" y="2835"/>
                </a:lnTo>
                <a:lnTo>
                  <a:pt x="11747" y="3015"/>
                </a:lnTo>
                <a:lnTo>
                  <a:pt x="11282" y="3015"/>
                </a:lnTo>
                <a:cubicBezTo>
                  <a:pt x="11027" y="3015"/>
                  <a:pt x="10814" y="3011"/>
                  <a:pt x="10809" y="3006"/>
                </a:cubicBezTo>
                <a:close/>
                <a:moveTo>
                  <a:pt x="11813" y="2835"/>
                </a:moveTo>
                <a:lnTo>
                  <a:pt x="11813" y="2655"/>
                </a:lnTo>
                <a:lnTo>
                  <a:pt x="12280" y="2655"/>
                </a:lnTo>
                <a:lnTo>
                  <a:pt x="12747" y="2655"/>
                </a:lnTo>
                <a:lnTo>
                  <a:pt x="12747" y="2835"/>
                </a:lnTo>
                <a:lnTo>
                  <a:pt x="12747" y="3015"/>
                </a:lnTo>
                <a:lnTo>
                  <a:pt x="12280" y="3015"/>
                </a:lnTo>
                <a:lnTo>
                  <a:pt x="11813" y="3015"/>
                </a:lnTo>
                <a:lnTo>
                  <a:pt x="11813" y="2835"/>
                </a:lnTo>
                <a:close/>
                <a:moveTo>
                  <a:pt x="13893" y="2835"/>
                </a:moveTo>
                <a:lnTo>
                  <a:pt x="13893" y="2655"/>
                </a:lnTo>
                <a:lnTo>
                  <a:pt x="14367" y="2655"/>
                </a:lnTo>
                <a:lnTo>
                  <a:pt x="14841" y="2655"/>
                </a:lnTo>
                <a:lnTo>
                  <a:pt x="14837" y="2831"/>
                </a:lnTo>
                <a:lnTo>
                  <a:pt x="14833" y="3008"/>
                </a:lnTo>
                <a:lnTo>
                  <a:pt x="14363" y="3011"/>
                </a:lnTo>
                <a:lnTo>
                  <a:pt x="13893" y="3015"/>
                </a:lnTo>
                <a:lnTo>
                  <a:pt x="13893" y="2835"/>
                </a:lnTo>
                <a:close/>
                <a:moveTo>
                  <a:pt x="1920" y="2408"/>
                </a:moveTo>
                <a:lnTo>
                  <a:pt x="1920" y="2228"/>
                </a:lnTo>
                <a:lnTo>
                  <a:pt x="2387" y="2228"/>
                </a:lnTo>
                <a:lnTo>
                  <a:pt x="2853" y="2228"/>
                </a:lnTo>
                <a:lnTo>
                  <a:pt x="2853" y="2408"/>
                </a:lnTo>
                <a:lnTo>
                  <a:pt x="2853" y="2588"/>
                </a:lnTo>
                <a:lnTo>
                  <a:pt x="2387" y="2588"/>
                </a:lnTo>
                <a:lnTo>
                  <a:pt x="1920" y="2588"/>
                </a:lnTo>
                <a:lnTo>
                  <a:pt x="1920" y="2408"/>
                </a:lnTo>
                <a:close/>
                <a:moveTo>
                  <a:pt x="2920" y="2408"/>
                </a:moveTo>
                <a:lnTo>
                  <a:pt x="2920" y="2228"/>
                </a:lnTo>
                <a:lnTo>
                  <a:pt x="3387" y="2228"/>
                </a:lnTo>
                <a:lnTo>
                  <a:pt x="3853" y="2228"/>
                </a:lnTo>
                <a:lnTo>
                  <a:pt x="3853" y="2408"/>
                </a:lnTo>
                <a:lnTo>
                  <a:pt x="3853" y="2588"/>
                </a:lnTo>
                <a:lnTo>
                  <a:pt x="3387" y="2588"/>
                </a:lnTo>
                <a:lnTo>
                  <a:pt x="2920" y="2588"/>
                </a:lnTo>
                <a:lnTo>
                  <a:pt x="2920" y="2408"/>
                </a:lnTo>
                <a:close/>
                <a:moveTo>
                  <a:pt x="3922" y="2408"/>
                </a:moveTo>
                <a:lnTo>
                  <a:pt x="3921" y="2228"/>
                </a:lnTo>
                <a:lnTo>
                  <a:pt x="4393" y="2228"/>
                </a:lnTo>
                <a:lnTo>
                  <a:pt x="4865" y="2228"/>
                </a:lnTo>
                <a:lnTo>
                  <a:pt x="4866" y="2408"/>
                </a:lnTo>
                <a:lnTo>
                  <a:pt x="4866" y="2588"/>
                </a:lnTo>
                <a:lnTo>
                  <a:pt x="4394" y="2588"/>
                </a:lnTo>
                <a:lnTo>
                  <a:pt x="3923" y="2588"/>
                </a:lnTo>
                <a:lnTo>
                  <a:pt x="3922" y="2408"/>
                </a:lnTo>
                <a:close/>
                <a:moveTo>
                  <a:pt x="4933" y="2408"/>
                </a:moveTo>
                <a:lnTo>
                  <a:pt x="4933" y="2228"/>
                </a:lnTo>
                <a:lnTo>
                  <a:pt x="5400" y="2228"/>
                </a:lnTo>
                <a:lnTo>
                  <a:pt x="5867" y="2228"/>
                </a:lnTo>
                <a:lnTo>
                  <a:pt x="5867" y="2408"/>
                </a:lnTo>
                <a:lnTo>
                  <a:pt x="5867" y="2588"/>
                </a:lnTo>
                <a:lnTo>
                  <a:pt x="5400" y="2588"/>
                </a:lnTo>
                <a:lnTo>
                  <a:pt x="4933" y="2588"/>
                </a:lnTo>
                <a:lnTo>
                  <a:pt x="4933" y="2408"/>
                </a:lnTo>
                <a:close/>
                <a:moveTo>
                  <a:pt x="5933" y="2408"/>
                </a:moveTo>
                <a:lnTo>
                  <a:pt x="5933" y="2228"/>
                </a:lnTo>
                <a:lnTo>
                  <a:pt x="6407" y="2228"/>
                </a:lnTo>
                <a:lnTo>
                  <a:pt x="6880" y="2228"/>
                </a:lnTo>
                <a:lnTo>
                  <a:pt x="6880" y="2408"/>
                </a:lnTo>
                <a:lnTo>
                  <a:pt x="6880" y="2588"/>
                </a:lnTo>
                <a:lnTo>
                  <a:pt x="6407" y="2588"/>
                </a:lnTo>
                <a:lnTo>
                  <a:pt x="5933" y="2588"/>
                </a:lnTo>
                <a:lnTo>
                  <a:pt x="5933" y="2408"/>
                </a:lnTo>
                <a:close/>
                <a:moveTo>
                  <a:pt x="6947" y="2408"/>
                </a:moveTo>
                <a:lnTo>
                  <a:pt x="6947" y="2228"/>
                </a:lnTo>
                <a:lnTo>
                  <a:pt x="7413" y="2228"/>
                </a:lnTo>
                <a:lnTo>
                  <a:pt x="7880" y="2228"/>
                </a:lnTo>
                <a:lnTo>
                  <a:pt x="7880" y="2408"/>
                </a:lnTo>
                <a:lnTo>
                  <a:pt x="7880" y="2588"/>
                </a:lnTo>
                <a:lnTo>
                  <a:pt x="7413" y="2588"/>
                </a:lnTo>
                <a:lnTo>
                  <a:pt x="6947" y="2588"/>
                </a:lnTo>
                <a:lnTo>
                  <a:pt x="6947" y="2408"/>
                </a:lnTo>
                <a:close/>
                <a:moveTo>
                  <a:pt x="9800" y="2408"/>
                </a:moveTo>
                <a:lnTo>
                  <a:pt x="9800" y="2228"/>
                </a:lnTo>
                <a:lnTo>
                  <a:pt x="10267" y="2228"/>
                </a:lnTo>
                <a:lnTo>
                  <a:pt x="10733" y="2228"/>
                </a:lnTo>
                <a:lnTo>
                  <a:pt x="10733" y="2408"/>
                </a:lnTo>
                <a:lnTo>
                  <a:pt x="10733" y="2588"/>
                </a:lnTo>
                <a:lnTo>
                  <a:pt x="10267" y="2588"/>
                </a:lnTo>
                <a:lnTo>
                  <a:pt x="9800" y="2588"/>
                </a:lnTo>
                <a:lnTo>
                  <a:pt x="9800" y="2408"/>
                </a:lnTo>
                <a:close/>
                <a:moveTo>
                  <a:pt x="10800" y="2408"/>
                </a:moveTo>
                <a:lnTo>
                  <a:pt x="10800" y="2228"/>
                </a:lnTo>
                <a:lnTo>
                  <a:pt x="11273" y="2228"/>
                </a:lnTo>
                <a:lnTo>
                  <a:pt x="11747" y="2228"/>
                </a:lnTo>
                <a:lnTo>
                  <a:pt x="11747" y="2408"/>
                </a:lnTo>
                <a:lnTo>
                  <a:pt x="11747" y="2588"/>
                </a:lnTo>
                <a:lnTo>
                  <a:pt x="11273" y="2588"/>
                </a:lnTo>
                <a:lnTo>
                  <a:pt x="10800" y="2588"/>
                </a:lnTo>
                <a:lnTo>
                  <a:pt x="10800" y="2408"/>
                </a:lnTo>
                <a:close/>
                <a:moveTo>
                  <a:pt x="11813" y="2408"/>
                </a:moveTo>
                <a:lnTo>
                  <a:pt x="11813" y="2228"/>
                </a:lnTo>
                <a:lnTo>
                  <a:pt x="12280" y="2228"/>
                </a:lnTo>
                <a:lnTo>
                  <a:pt x="12747" y="2228"/>
                </a:lnTo>
                <a:lnTo>
                  <a:pt x="12747" y="2408"/>
                </a:lnTo>
                <a:lnTo>
                  <a:pt x="12747" y="2588"/>
                </a:lnTo>
                <a:lnTo>
                  <a:pt x="12280" y="2588"/>
                </a:lnTo>
                <a:lnTo>
                  <a:pt x="11813" y="2588"/>
                </a:lnTo>
                <a:lnTo>
                  <a:pt x="11813" y="2408"/>
                </a:lnTo>
                <a:close/>
                <a:moveTo>
                  <a:pt x="13893" y="2408"/>
                </a:moveTo>
                <a:lnTo>
                  <a:pt x="13893" y="2228"/>
                </a:lnTo>
                <a:lnTo>
                  <a:pt x="14365" y="2228"/>
                </a:lnTo>
                <a:lnTo>
                  <a:pt x="14837" y="2228"/>
                </a:lnTo>
                <a:lnTo>
                  <a:pt x="14835" y="2405"/>
                </a:lnTo>
                <a:lnTo>
                  <a:pt x="14833" y="2581"/>
                </a:lnTo>
                <a:lnTo>
                  <a:pt x="14363" y="2585"/>
                </a:lnTo>
                <a:lnTo>
                  <a:pt x="13893" y="2588"/>
                </a:lnTo>
                <a:lnTo>
                  <a:pt x="13893" y="2408"/>
                </a:lnTo>
                <a:close/>
                <a:moveTo>
                  <a:pt x="1920" y="1981"/>
                </a:moveTo>
                <a:lnTo>
                  <a:pt x="1920" y="1801"/>
                </a:lnTo>
                <a:lnTo>
                  <a:pt x="2387" y="1801"/>
                </a:lnTo>
                <a:lnTo>
                  <a:pt x="2853" y="1801"/>
                </a:lnTo>
                <a:lnTo>
                  <a:pt x="2853" y="1981"/>
                </a:lnTo>
                <a:lnTo>
                  <a:pt x="2853" y="2161"/>
                </a:lnTo>
                <a:lnTo>
                  <a:pt x="2387" y="2161"/>
                </a:lnTo>
                <a:lnTo>
                  <a:pt x="1920" y="2161"/>
                </a:lnTo>
                <a:lnTo>
                  <a:pt x="1920" y="1981"/>
                </a:lnTo>
                <a:close/>
                <a:moveTo>
                  <a:pt x="2920" y="1981"/>
                </a:moveTo>
                <a:lnTo>
                  <a:pt x="2920" y="1801"/>
                </a:lnTo>
                <a:lnTo>
                  <a:pt x="3387" y="1801"/>
                </a:lnTo>
                <a:lnTo>
                  <a:pt x="3853" y="1801"/>
                </a:lnTo>
                <a:lnTo>
                  <a:pt x="3853" y="1981"/>
                </a:lnTo>
                <a:lnTo>
                  <a:pt x="3853" y="2161"/>
                </a:lnTo>
                <a:lnTo>
                  <a:pt x="3387" y="2161"/>
                </a:lnTo>
                <a:lnTo>
                  <a:pt x="2920" y="2161"/>
                </a:lnTo>
                <a:lnTo>
                  <a:pt x="2920" y="1981"/>
                </a:lnTo>
                <a:close/>
                <a:moveTo>
                  <a:pt x="3926" y="2130"/>
                </a:moveTo>
                <a:cubicBezTo>
                  <a:pt x="3922" y="2113"/>
                  <a:pt x="3920" y="2033"/>
                  <a:pt x="3922" y="1953"/>
                </a:cubicBezTo>
                <a:lnTo>
                  <a:pt x="3927" y="1808"/>
                </a:lnTo>
                <a:lnTo>
                  <a:pt x="4393" y="1808"/>
                </a:lnTo>
                <a:lnTo>
                  <a:pt x="4860" y="1808"/>
                </a:lnTo>
                <a:lnTo>
                  <a:pt x="4863" y="1985"/>
                </a:lnTo>
                <a:lnTo>
                  <a:pt x="4865" y="2161"/>
                </a:lnTo>
                <a:lnTo>
                  <a:pt x="4399" y="2161"/>
                </a:lnTo>
                <a:lnTo>
                  <a:pt x="3934" y="2161"/>
                </a:lnTo>
                <a:lnTo>
                  <a:pt x="3926" y="2130"/>
                </a:lnTo>
                <a:close/>
                <a:moveTo>
                  <a:pt x="4933" y="1981"/>
                </a:moveTo>
                <a:lnTo>
                  <a:pt x="4933" y="1801"/>
                </a:lnTo>
                <a:lnTo>
                  <a:pt x="5400" y="1801"/>
                </a:lnTo>
                <a:lnTo>
                  <a:pt x="5867" y="1801"/>
                </a:lnTo>
                <a:lnTo>
                  <a:pt x="5867" y="1981"/>
                </a:lnTo>
                <a:lnTo>
                  <a:pt x="5867" y="2161"/>
                </a:lnTo>
                <a:lnTo>
                  <a:pt x="5400" y="2161"/>
                </a:lnTo>
                <a:lnTo>
                  <a:pt x="4933" y="2161"/>
                </a:lnTo>
                <a:lnTo>
                  <a:pt x="4933" y="1981"/>
                </a:lnTo>
                <a:close/>
                <a:moveTo>
                  <a:pt x="5933" y="1981"/>
                </a:moveTo>
                <a:lnTo>
                  <a:pt x="5933" y="1801"/>
                </a:lnTo>
                <a:lnTo>
                  <a:pt x="6407" y="1801"/>
                </a:lnTo>
                <a:lnTo>
                  <a:pt x="6880" y="1801"/>
                </a:lnTo>
                <a:lnTo>
                  <a:pt x="6880" y="1981"/>
                </a:lnTo>
                <a:lnTo>
                  <a:pt x="6880" y="2161"/>
                </a:lnTo>
                <a:lnTo>
                  <a:pt x="6407" y="2161"/>
                </a:lnTo>
                <a:lnTo>
                  <a:pt x="5933" y="2161"/>
                </a:lnTo>
                <a:lnTo>
                  <a:pt x="5933" y="1981"/>
                </a:lnTo>
                <a:close/>
                <a:moveTo>
                  <a:pt x="6947" y="1981"/>
                </a:moveTo>
                <a:lnTo>
                  <a:pt x="6947" y="1801"/>
                </a:lnTo>
                <a:lnTo>
                  <a:pt x="7413" y="1801"/>
                </a:lnTo>
                <a:lnTo>
                  <a:pt x="7880" y="1801"/>
                </a:lnTo>
                <a:lnTo>
                  <a:pt x="7880" y="1981"/>
                </a:lnTo>
                <a:lnTo>
                  <a:pt x="7880" y="2161"/>
                </a:lnTo>
                <a:lnTo>
                  <a:pt x="7413" y="2161"/>
                </a:lnTo>
                <a:lnTo>
                  <a:pt x="6947" y="2161"/>
                </a:lnTo>
                <a:lnTo>
                  <a:pt x="6947" y="1981"/>
                </a:lnTo>
                <a:close/>
                <a:moveTo>
                  <a:pt x="9803" y="1985"/>
                </a:moveTo>
                <a:lnTo>
                  <a:pt x="9807" y="1808"/>
                </a:lnTo>
                <a:lnTo>
                  <a:pt x="10270" y="1804"/>
                </a:lnTo>
                <a:lnTo>
                  <a:pt x="10733" y="1801"/>
                </a:lnTo>
                <a:lnTo>
                  <a:pt x="10733" y="1981"/>
                </a:lnTo>
                <a:lnTo>
                  <a:pt x="10733" y="2161"/>
                </a:lnTo>
                <a:lnTo>
                  <a:pt x="10266" y="2161"/>
                </a:lnTo>
                <a:lnTo>
                  <a:pt x="9799" y="2161"/>
                </a:lnTo>
                <a:lnTo>
                  <a:pt x="9803" y="1985"/>
                </a:lnTo>
                <a:close/>
                <a:moveTo>
                  <a:pt x="10803" y="1985"/>
                </a:moveTo>
                <a:lnTo>
                  <a:pt x="10807" y="1808"/>
                </a:lnTo>
                <a:lnTo>
                  <a:pt x="11277" y="1804"/>
                </a:lnTo>
                <a:lnTo>
                  <a:pt x="11747" y="1801"/>
                </a:lnTo>
                <a:lnTo>
                  <a:pt x="11747" y="1981"/>
                </a:lnTo>
                <a:lnTo>
                  <a:pt x="11747" y="2161"/>
                </a:lnTo>
                <a:lnTo>
                  <a:pt x="11273" y="2161"/>
                </a:lnTo>
                <a:lnTo>
                  <a:pt x="10799" y="2161"/>
                </a:lnTo>
                <a:lnTo>
                  <a:pt x="10803" y="1985"/>
                </a:lnTo>
                <a:close/>
                <a:moveTo>
                  <a:pt x="11813" y="1981"/>
                </a:moveTo>
                <a:lnTo>
                  <a:pt x="11813" y="1801"/>
                </a:lnTo>
                <a:lnTo>
                  <a:pt x="12280" y="1801"/>
                </a:lnTo>
                <a:lnTo>
                  <a:pt x="12747" y="1801"/>
                </a:lnTo>
                <a:lnTo>
                  <a:pt x="12747" y="1981"/>
                </a:lnTo>
                <a:lnTo>
                  <a:pt x="12747" y="2161"/>
                </a:lnTo>
                <a:lnTo>
                  <a:pt x="12280" y="2161"/>
                </a:lnTo>
                <a:lnTo>
                  <a:pt x="11813" y="2161"/>
                </a:lnTo>
                <a:lnTo>
                  <a:pt x="11813" y="1981"/>
                </a:lnTo>
                <a:close/>
                <a:moveTo>
                  <a:pt x="13893" y="1981"/>
                </a:moveTo>
                <a:lnTo>
                  <a:pt x="13893" y="1801"/>
                </a:lnTo>
                <a:lnTo>
                  <a:pt x="14363" y="1804"/>
                </a:lnTo>
                <a:lnTo>
                  <a:pt x="14833" y="1808"/>
                </a:lnTo>
                <a:lnTo>
                  <a:pt x="14837" y="1985"/>
                </a:lnTo>
                <a:lnTo>
                  <a:pt x="14841" y="2161"/>
                </a:lnTo>
                <a:lnTo>
                  <a:pt x="14367" y="2161"/>
                </a:lnTo>
                <a:lnTo>
                  <a:pt x="13893" y="2161"/>
                </a:lnTo>
                <a:lnTo>
                  <a:pt x="13893" y="1981"/>
                </a:lnTo>
                <a:close/>
                <a:moveTo>
                  <a:pt x="7992" y="1379"/>
                </a:moveTo>
                <a:cubicBezTo>
                  <a:pt x="7941" y="1323"/>
                  <a:pt x="7894" y="1270"/>
                  <a:pt x="7887" y="1262"/>
                </a:cubicBezTo>
                <a:cubicBezTo>
                  <a:pt x="7818" y="1188"/>
                  <a:pt x="7707" y="1056"/>
                  <a:pt x="7707" y="1049"/>
                </a:cubicBezTo>
                <a:cubicBezTo>
                  <a:pt x="7707" y="1045"/>
                  <a:pt x="7962" y="1041"/>
                  <a:pt x="8273" y="1041"/>
                </a:cubicBezTo>
                <a:lnTo>
                  <a:pt x="8840" y="1041"/>
                </a:lnTo>
                <a:lnTo>
                  <a:pt x="8840" y="521"/>
                </a:lnTo>
                <a:lnTo>
                  <a:pt x="8840" y="0"/>
                </a:lnTo>
                <a:lnTo>
                  <a:pt x="8923" y="4"/>
                </a:lnTo>
                <a:lnTo>
                  <a:pt x="9007" y="8"/>
                </a:lnTo>
                <a:lnTo>
                  <a:pt x="9010" y="541"/>
                </a:lnTo>
                <a:lnTo>
                  <a:pt x="9013" y="1075"/>
                </a:lnTo>
                <a:lnTo>
                  <a:pt x="9096" y="1241"/>
                </a:lnTo>
                <a:cubicBezTo>
                  <a:pt x="9141" y="1333"/>
                  <a:pt x="9186" y="1424"/>
                  <a:pt x="9195" y="1445"/>
                </a:cubicBezTo>
                <a:lnTo>
                  <a:pt x="9212" y="1481"/>
                </a:lnTo>
                <a:lnTo>
                  <a:pt x="8648" y="1481"/>
                </a:lnTo>
                <a:lnTo>
                  <a:pt x="8084" y="1481"/>
                </a:lnTo>
                <a:lnTo>
                  <a:pt x="7992" y="1379"/>
                </a:lnTo>
                <a:close/>
                <a:moveTo>
                  <a:pt x="8773" y="1268"/>
                </a:moveTo>
                <a:lnTo>
                  <a:pt x="8773" y="1161"/>
                </a:lnTo>
                <a:lnTo>
                  <a:pt x="8404" y="1161"/>
                </a:lnTo>
                <a:lnTo>
                  <a:pt x="8035" y="1161"/>
                </a:lnTo>
                <a:lnTo>
                  <a:pt x="8081" y="1211"/>
                </a:lnTo>
                <a:cubicBezTo>
                  <a:pt x="8106" y="1239"/>
                  <a:pt x="8150" y="1287"/>
                  <a:pt x="8179" y="1318"/>
                </a:cubicBezTo>
                <a:lnTo>
                  <a:pt x="8232" y="1375"/>
                </a:lnTo>
                <a:lnTo>
                  <a:pt x="8503" y="1375"/>
                </a:lnTo>
                <a:lnTo>
                  <a:pt x="8773" y="1375"/>
                </a:lnTo>
                <a:lnTo>
                  <a:pt x="8773" y="1268"/>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171" name="TextBox 170">
            <a:extLst>
              <a:ext uri="{FF2B5EF4-FFF2-40B4-BE49-F238E27FC236}">
                <a16:creationId xmlns:a16="http://schemas.microsoft.com/office/drawing/2014/main" id="{AA65ADB6-57FE-45F7-9F31-9E16729EA157}"/>
              </a:ext>
            </a:extLst>
          </p:cNvPr>
          <p:cNvSpPr txBox="1"/>
          <p:nvPr/>
        </p:nvSpPr>
        <p:spPr>
          <a:xfrm>
            <a:off x="7109169" y="2469056"/>
            <a:ext cx="1535952" cy="384721"/>
          </a:xfrm>
          <a:prstGeom prst="rect">
            <a:avLst/>
          </a:prstGeom>
          <a:noFill/>
        </p:spPr>
        <p:txBody>
          <a:bodyPr vert="horz" wrap="square" lIns="22225" tIns="0" rIns="22225"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nSpc>
                <a:spcPts val="1000"/>
              </a:lnSpc>
            </a:pPr>
            <a:r>
              <a:rPr lang="fr-FR" sz="1050" dirty="0"/>
              <a:t>Combustible de synthèse pour l’aviation et la marine marchande</a:t>
            </a:r>
          </a:p>
        </p:txBody>
      </p:sp>
      <p:sp>
        <p:nvSpPr>
          <p:cNvPr id="187" name="TextBox 186">
            <a:extLst>
              <a:ext uri="{FF2B5EF4-FFF2-40B4-BE49-F238E27FC236}">
                <a16:creationId xmlns:a16="http://schemas.microsoft.com/office/drawing/2014/main" id="{59893869-400F-4D1B-9531-32125B8D53F8}"/>
              </a:ext>
            </a:extLst>
          </p:cNvPr>
          <p:cNvSpPr txBox="1"/>
          <p:nvPr/>
        </p:nvSpPr>
        <p:spPr>
          <a:xfrm>
            <a:off x="6887650" y="4496495"/>
            <a:ext cx="1901300" cy="323165"/>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Chaleur industrielle de moyenne / basse température</a:t>
            </a:r>
          </a:p>
        </p:txBody>
      </p:sp>
      <p:sp>
        <p:nvSpPr>
          <p:cNvPr id="192" name="Rectangle 191">
            <a:extLst>
              <a:ext uri="{FF2B5EF4-FFF2-40B4-BE49-F238E27FC236}">
                <a16:creationId xmlns:a16="http://schemas.microsoft.com/office/drawing/2014/main" id="{8DDD3F6C-FDB3-4556-B864-1095227F17B8}"/>
              </a:ext>
            </a:extLst>
          </p:cNvPr>
          <p:cNvSpPr/>
          <p:nvPr/>
        </p:nvSpPr>
        <p:spPr>
          <a:xfrm>
            <a:off x="3692051" y="4608612"/>
            <a:ext cx="3091178" cy="989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93" name="Isosceles Triangle 192">
            <a:extLst>
              <a:ext uri="{FF2B5EF4-FFF2-40B4-BE49-F238E27FC236}">
                <a16:creationId xmlns:a16="http://schemas.microsoft.com/office/drawing/2014/main" id="{A45A73C1-0CF9-41DC-8797-F1E9CB86BA5B}"/>
              </a:ext>
            </a:extLst>
          </p:cNvPr>
          <p:cNvSpPr/>
          <p:nvPr/>
        </p:nvSpPr>
        <p:spPr>
          <a:xfrm>
            <a:off x="6734994" y="4608612"/>
            <a:ext cx="104684" cy="98930"/>
          </a:xfrm>
          <a:prstGeom prst="triangl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189" name="Rectangle 188">
            <a:extLst>
              <a:ext uri="{FF2B5EF4-FFF2-40B4-BE49-F238E27FC236}">
                <a16:creationId xmlns:a16="http://schemas.microsoft.com/office/drawing/2014/main" id="{CF1CCD27-C198-411A-8218-3E248A6660C9}"/>
              </a:ext>
            </a:extLst>
          </p:cNvPr>
          <p:cNvSpPr/>
          <p:nvPr/>
        </p:nvSpPr>
        <p:spPr>
          <a:xfrm>
            <a:off x="3692051" y="4854449"/>
            <a:ext cx="1044341" cy="9892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90" name="Isosceles Triangle 189">
            <a:extLst>
              <a:ext uri="{FF2B5EF4-FFF2-40B4-BE49-F238E27FC236}">
                <a16:creationId xmlns:a16="http://schemas.microsoft.com/office/drawing/2014/main" id="{FB6C7F26-663A-4A50-B909-56840046AB2D}"/>
              </a:ext>
            </a:extLst>
          </p:cNvPr>
          <p:cNvSpPr/>
          <p:nvPr/>
        </p:nvSpPr>
        <p:spPr>
          <a:xfrm>
            <a:off x="4682684" y="4856357"/>
            <a:ext cx="104683" cy="98923"/>
          </a:xfrm>
          <a:prstGeom prst="triangl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208" name="TextBox 207">
            <a:extLst>
              <a:ext uri="{FF2B5EF4-FFF2-40B4-BE49-F238E27FC236}">
                <a16:creationId xmlns:a16="http://schemas.microsoft.com/office/drawing/2014/main" id="{62CC70A6-2F65-435B-8CD8-0032FD0887BA}"/>
              </a:ext>
            </a:extLst>
          </p:cNvPr>
          <p:cNvSpPr txBox="1"/>
          <p:nvPr/>
        </p:nvSpPr>
        <p:spPr>
          <a:xfrm>
            <a:off x="4846645" y="4743282"/>
            <a:ext cx="1541185" cy="323165"/>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Chaleur industrielle de haute température</a:t>
            </a:r>
          </a:p>
        </p:txBody>
      </p:sp>
      <p:sp>
        <p:nvSpPr>
          <p:cNvPr id="194" name="TextBox 193">
            <a:extLst>
              <a:ext uri="{FF2B5EF4-FFF2-40B4-BE49-F238E27FC236}">
                <a16:creationId xmlns:a16="http://schemas.microsoft.com/office/drawing/2014/main" id="{4F9A19D9-4625-4C0B-9B8A-88A786BC2081}"/>
              </a:ext>
            </a:extLst>
          </p:cNvPr>
          <p:cNvSpPr txBox="1"/>
          <p:nvPr/>
        </p:nvSpPr>
        <p:spPr>
          <a:xfrm>
            <a:off x="5319315" y="4142344"/>
            <a:ext cx="2954123" cy="161583"/>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Injection de l’hydrogène dans les réseaux de gaz</a:t>
            </a:r>
          </a:p>
        </p:txBody>
      </p:sp>
      <p:sp>
        <p:nvSpPr>
          <p:cNvPr id="199" name="Rectangle 198">
            <a:extLst>
              <a:ext uri="{FF2B5EF4-FFF2-40B4-BE49-F238E27FC236}">
                <a16:creationId xmlns:a16="http://schemas.microsoft.com/office/drawing/2014/main" id="{4ED313A6-7E18-4065-93F2-3E3EF5395FCC}"/>
              </a:ext>
            </a:extLst>
          </p:cNvPr>
          <p:cNvSpPr/>
          <p:nvPr/>
        </p:nvSpPr>
        <p:spPr>
          <a:xfrm>
            <a:off x="2496065" y="4182314"/>
            <a:ext cx="2747447" cy="98930"/>
          </a:xfrm>
          <a:prstGeom prst="rect">
            <a:avLst/>
          </a:prstGeom>
          <a:solidFill>
            <a:srgbClr val="F5C6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200" name="Isosceles Triangle 199">
            <a:extLst>
              <a:ext uri="{FF2B5EF4-FFF2-40B4-BE49-F238E27FC236}">
                <a16:creationId xmlns:a16="http://schemas.microsoft.com/office/drawing/2014/main" id="{EEC91071-9762-45BE-AF6B-056126248E22}"/>
              </a:ext>
            </a:extLst>
          </p:cNvPr>
          <p:cNvSpPr/>
          <p:nvPr/>
        </p:nvSpPr>
        <p:spPr>
          <a:xfrm>
            <a:off x="5187222" y="4181680"/>
            <a:ext cx="104684" cy="98930"/>
          </a:xfrm>
          <a:prstGeom prst="triangle">
            <a:avLst/>
          </a:prstGeom>
          <a:solidFill>
            <a:srgbClr val="EE9D44"/>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214" name="Freeform 15">
            <a:extLst>
              <a:ext uri="{FF2B5EF4-FFF2-40B4-BE49-F238E27FC236}">
                <a16:creationId xmlns:a16="http://schemas.microsoft.com/office/drawing/2014/main" id="{C1B19319-045C-4622-A414-8150410F17CC}"/>
              </a:ext>
            </a:extLst>
          </p:cNvPr>
          <p:cNvSpPr>
            <a:spLocks noEditPoints="1"/>
          </p:cNvSpPr>
          <p:nvPr/>
        </p:nvSpPr>
        <p:spPr bwMode="auto">
          <a:xfrm>
            <a:off x="2646367" y="4063726"/>
            <a:ext cx="385266" cy="208617"/>
          </a:xfrm>
          <a:custGeom>
            <a:avLst/>
            <a:gdLst>
              <a:gd name="T0" fmla="*/ 1707 w 4250"/>
              <a:gd name="T1" fmla="*/ 2331 h 2387"/>
              <a:gd name="T2" fmla="*/ 1162 w 4250"/>
              <a:gd name="T3" fmla="*/ 2313 h 2387"/>
              <a:gd name="T4" fmla="*/ 1131 w 4250"/>
              <a:gd name="T5" fmla="*/ 2250 h 2387"/>
              <a:gd name="T6" fmla="*/ 1100 w 4250"/>
              <a:gd name="T7" fmla="*/ 2051 h 2387"/>
              <a:gd name="T8" fmla="*/ 1163 w 4250"/>
              <a:gd name="T9" fmla="*/ 1813 h 2387"/>
              <a:gd name="T10" fmla="*/ 1441 w 4250"/>
              <a:gd name="T11" fmla="*/ 1775 h 2387"/>
              <a:gd name="T12" fmla="*/ 1713 w 4250"/>
              <a:gd name="T13" fmla="*/ 1625 h 2387"/>
              <a:gd name="T14" fmla="*/ 1681 w 4250"/>
              <a:gd name="T15" fmla="*/ 1500 h 2387"/>
              <a:gd name="T16" fmla="*/ 1650 w 4250"/>
              <a:gd name="T17" fmla="*/ 1364 h 2387"/>
              <a:gd name="T18" fmla="*/ 1781 w 4250"/>
              <a:gd name="T19" fmla="*/ 1356 h 2387"/>
              <a:gd name="T20" fmla="*/ 1788 w 4250"/>
              <a:gd name="T21" fmla="*/ 1087 h 2387"/>
              <a:gd name="T22" fmla="*/ 2394 w 4250"/>
              <a:gd name="T23" fmla="*/ 1094 h 2387"/>
              <a:gd name="T24" fmla="*/ 2397 w 4250"/>
              <a:gd name="T25" fmla="*/ 1356 h 2387"/>
              <a:gd name="T26" fmla="*/ 2531 w 4250"/>
              <a:gd name="T27" fmla="*/ 1369 h 2387"/>
              <a:gd name="T28" fmla="*/ 2496 w 4250"/>
              <a:gd name="T29" fmla="*/ 1498 h 2387"/>
              <a:gd name="T30" fmla="*/ 2465 w 4250"/>
              <a:gd name="T31" fmla="*/ 1635 h 2387"/>
              <a:gd name="T32" fmla="*/ 2740 w 4250"/>
              <a:gd name="T33" fmla="*/ 1772 h 2387"/>
              <a:gd name="T34" fmla="*/ 3015 w 4250"/>
              <a:gd name="T35" fmla="*/ 1810 h 2387"/>
              <a:gd name="T36" fmla="*/ 3150 w 4250"/>
              <a:gd name="T37" fmla="*/ 1851 h 2387"/>
              <a:gd name="T38" fmla="*/ 3150 w 4250"/>
              <a:gd name="T39" fmla="*/ 2250 h 2387"/>
              <a:gd name="T40" fmla="*/ 3012 w 4250"/>
              <a:gd name="T41" fmla="*/ 2281 h 2387"/>
              <a:gd name="T42" fmla="*/ 2741 w 4250"/>
              <a:gd name="T43" fmla="*/ 2315 h 2387"/>
              <a:gd name="T44" fmla="*/ 2465 w 4250"/>
              <a:gd name="T45" fmla="*/ 2353 h 2387"/>
              <a:gd name="T46" fmla="*/ 2093 w 4250"/>
              <a:gd name="T47" fmla="*/ 2387 h 2387"/>
              <a:gd name="T48" fmla="*/ 0 w 4250"/>
              <a:gd name="T49" fmla="*/ 2044 h 2387"/>
              <a:gd name="T50" fmla="*/ 509 w 4250"/>
              <a:gd name="T51" fmla="*/ 1915 h 2387"/>
              <a:gd name="T52" fmla="*/ 1022 w 4250"/>
              <a:gd name="T53" fmla="*/ 2047 h 2387"/>
              <a:gd name="T54" fmla="*/ 513 w 4250"/>
              <a:gd name="T55" fmla="*/ 2175 h 2387"/>
              <a:gd name="T56" fmla="*/ 0 w 4250"/>
              <a:gd name="T57" fmla="*/ 2044 h 2387"/>
              <a:gd name="T58" fmla="*/ 3231 w 4250"/>
              <a:gd name="T59" fmla="*/ 1919 h 2387"/>
              <a:gd name="T60" fmla="*/ 4250 w 4250"/>
              <a:gd name="T61" fmla="*/ 1912 h 2387"/>
              <a:gd name="T62" fmla="*/ 4250 w 4250"/>
              <a:gd name="T63" fmla="*/ 2175 h 2387"/>
              <a:gd name="T64" fmla="*/ 3224 w 4250"/>
              <a:gd name="T65" fmla="*/ 2175 h 2387"/>
              <a:gd name="T66" fmla="*/ 1855 w 4250"/>
              <a:gd name="T67" fmla="*/ 995 h 2387"/>
              <a:gd name="T68" fmla="*/ 1856 w 4250"/>
              <a:gd name="T69" fmla="*/ 894 h 2387"/>
              <a:gd name="T70" fmla="*/ 2325 w 4250"/>
              <a:gd name="T71" fmla="*/ 887 h 2387"/>
              <a:gd name="T72" fmla="*/ 2325 w 4250"/>
              <a:gd name="T73" fmla="*/ 1012 h 2387"/>
              <a:gd name="T74" fmla="*/ 1855 w 4250"/>
              <a:gd name="T75" fmla="*/ 995 h 2387"/>
              <a:gd name="T76" fmla="*/ 1992 w 4250"/>
              <a:gd name="T77" fmla="*/ 631 h 2387"/>
              <a:gd name="T78" fmla="*/ 2091 w 4250"/>
              <a:gd name="T79" fmla="*/ 478 h 2387"/>
              <a:gd name="T80" fmla="*/ 2188 w 4250"/>
              <a:gd name="T81" fmla="*/ 643 h 2387"/>
              <a:gd name="T82" fmla="*/ 2093 w 4250"/>
              <a:gd name="T83" fmla="*/ 812 h 2387"/>
              <a:gd name="T84" fmla="*/ 1923 w 4250"/>
              <a:gd name="T85" fmla="*/ 328 h 2387"/>
              <a:gd name="T86" fmla="*/ 1769 w 4250"/>
              <a:gd name="T87" fmla="*/ 247 h 2387"/>
              <a:gd name="T88" fmla="*/ 1231 w 4250"/>
              <a:gd name="T89" fmla="*/ 206 h 2387"/>
              <a:gd name="T90" fmla="*/ 1425 w 4250"/>
              <a:gd name="T91" fmla="*/ 0 h 2387"/>
              <a:gd name="T92" fmla="*/ 1678 w 4250"/>
              <a:gd name="T93" fmla="*/ 63 h 2387"/>
              <a:gd name="T94" fmla="*/ 1915 w 4250"/>
              <a:gd name="T95" fmla="*/ 0 h 2387"/>
              <a:gd name="T96" fmla="*/ 2155 w 4250"/>
              <a:gd name="T97" fmla="*/ 63 h 2387"/>
              <a:gd name="T98" fmla="*/ 2398 w 4250"/>
              <a:gd name="T99" fmla="*/ 0 h 2387"/>
              <a:gd name="T100" fmla="*/ 2702 w 4250"/>
              <a:gd name="T101" fmla="*/ 31 h 2387"/>
              <a:gd name="T102" fmla="*/ 3060 w 4250"/>
              <a:gd name="T103" fmla="*/ 25 h 2387"/>
              <a:gd name="T104" fmla="*/ 3047 w 4250"/>
              <a:gd name="T105" fmla="*/ 180 h 2387"/>
              <a:gd name="T106" fmla="*/ 2313 w 4250"/>
              <a:gd name="T107" fmla="*/ 249 h 2387"/>
              <a:gd name="T108" fmla="*/ 2256 w 4250"/>
              <a:gd name="T109" fmla="*/ 325 h 2387"/>
              <a:gd name="T110" fmla="*/ 2091 w 4250"/>
              <a:gd name="T111" fmla="*/ 397 h 2387"/>
              <a:gd name="T112" fmla="*/ 1922 w 4250"/>
              <a:gd name="T113" fmla="*/ 328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50" h="2387">
                <a:moveTo>
                  <a:pt x="1718" y="2369"/>
                </a:moveTo>
                <a:cubicBezTo>
                  <a:pt x="1715" y="2358"/>
                  <a:pt x="1710" y="2342"/>
                  <a:pt x="1707" y="2331"/>
                </a:cubicBezTo>
                <a:cubicBezTo>
                  <a:pt x="1702" y="2315"/>
                  <a:pt x="1660" y="2313"/>
                  <a:pt x="1432" y="2313"/>
                </a:cubicBezTo>
                <a:lnTo>
                  <a:pt x="1162" y="2313"/>
                </a:lnTo>
                <a:lnTo>
                  <a:pt x="1162" y="2281"/>
                </a:lnTo>
                <a:cubicBezTo>
                  <a:pt x="1162" y="2256"/>
                  <a:pt x="1156" y="2250"/>
                  <a:pt x="1131" y="2250"/>
                </a:cubicBezTo>
                <a:lnTo>
                  <a:pt x="1100" y="2250"/>
                </a:lnTo>
                <a:lnTo>
                  <a:pt x="1100" y="2051"/>
                </a:lnTo>
                <a:cubicBezTo>
                  <a:pt x="1100" y="1855"/>
                  <a:pt x="1100" y="1852"/>
                  <a:pt x="1128" y="1848"/>
                </a:cubicBezTo>
                <a:cubicBezTo>
                  <a:pt x="1145" y="1845"/>
                  <a:pt x="1158" y="1832"/>
                  <a:pt x="1163" y="1813"/>
                </a:cubicBezTo>
                <a:lnTo>
                  <a:pt x="1170" y="1781"/>
                </a:lnTo>
                <a:lnTo>
                  <a:pt x="1441" y="1775"/>
                </a:lnTo>
                <a:cubicBezTo>
                  <a:pt x="1590" y="1772"/>
                  <a:pt x="1713" y="1765"/>
                  <a:pt x="1713" y="1759"/>
                </a:cubicBezTo>
                <a:cubicBezTo>
                  <a:pt x="1713" y="1754"/>
                  <a:pt x="1713" y="1694"/>
                  <a:pt x="1713" y="1625"/>
                </a:cubicBezTo>
                <a:lnTo>
                  <a:pt x="1713" y="1500"/>
                </a:lnTo>
                <a:lnTo>
                  <a:pt x="1681" y="1500"/>
                </a:lnTo>
                <a:cubicBezTo>
                  <a:pt x="1652" y="1500"/>
                  <a:pt x="1650" y="1496"/>
                  <a:pt x="1650" y="1432"/>
                </a:cubicBezTo>
                <a:lnTo>
                  <a:pt x="1650" y="1364"/>
                </a:lnTo>
                <a:lnTo>
                  <a:pt x="1716" y="1360"/>
                </a:lnTo>
                <a:lnTo>
                  <a:pt x="1781" y="1356"/>
                </a:lnTo>
                <a:lnTo>
                  <a:pt x="1785" y="1222"/>
                </a:lnTo>
                <a:lnTo>
                  <a:pt x="1788" y="1087"/>
                </a:lnTo>
                <a:lnTo>
                  <a:pt x="2091" y="1090"/>
                </a:lnTo>
                <a:lnTo>
                  <a:pt x="2394" y="1094"/>
                </a:lnTo>
                <a:lnTo>
                  <a:pt x="2396" y="1225"/>
                </a:lnTo>
                <a:lnTo>
                  <a:pt x="2397" y="1356"/>
                </a:lnTo>
                <a:lnTo>
                  <a:pt x="2464" y="1362"/>
                </a:lnTo>
                <a:lnTo>
                  <a:pt x="2531" y="1369"/>
                </a:lnTo>
                <a:lnTo>
                  <a:pt x="2531" y="1431"/>
                </a:lnTo>
                <a:cubicBezTo>
                  <a:pt x="2531" y="1490"/>
                  <a:pt x="2529" y="1494"/>
                  <a:pt x="2496" y="1498"/>
                </a:cubicBezTo>
                <a:lnTo>
                  <a:pt x="2462" y="1502"/>
                </a:lnTo>
                <a:lnTo>
                  <a:pt x="2465" y="1635"/>
                </a:lnTo>
                <a:lnTo>
                  <a:pt x="2469" y="1769"/>
                </a:lnTo>
                <a:lnTo>
                  <a:pt x="2740" y="1772"/>
                </a:lnTo>
                <a:lnTo>
                  <a:pt x="3011" y="1775"/>
                </a:lnTo>
                <a:lnTo>
                  <a:pt x="3015" y="1810"/>
                </a:lnTo>
                <a:cubicBezTo>
                  <a:pt x="3018" y="1841"/>
                  <a:pt x="3023" y="1844"/>
                  <a:pt x="3084" y="1848"/>
                </a:cubicBezTo>
                <a:lnTo>
                  <a:pt x="3150" y="1851"/>
                </a:lnTo>
                <a:lnTo>
                  <a:pt x="3150" y="2051"/>
                </a:lnTo>
                <a:lnTo>
                  <a:pt x="3150" y="2250"/>
                </a:lnTo>
                <a:lnTo>
                  <a:pt x="3081" y="2250"/>
                </a:lnTo>
                <a:cubicBezTo>
                  <a:pt x="3016" y="2250"/>
                  <a:pt x="3012" y="2252"/>
                  <a:pt x="3012" y="2281"/>
                </a:cubicBezTo>
                <a:lnTo>
                  <a:pt x="3012" y="2312"/>
                </a:lnTo>
                <a:lnTo>
                  <a:pt x="2741" y="2315"/>
                </a:lnTo>
                <a:lnTo>
                  <a:pt x="2469" y="2319"/>
                </a:lnTo>
                <a:lnTo>
                  <a:pt x="2465" y="2353"/>
                </a:lnTo>
                <a:lnTo>
                  <a:pt x="2461" y="2387"/>
                </a:lnTo>
                <a:lnTo>
                  <a:pt x="2093" y="2387"/>
                </a:lnTo>
                <a:cubicBezTo>
                  <a:pt x="1776" y="2387"/>
                  <a:pt x="1723" y="2385"/>
                  <a:pt x="1718" y="2369"/>
                </a:cubicBezTo>
                <a:close/>
                <a:moveTo>
                  <a:pt x="0" y="2044"/>
                </a:moveTo>
                <a:lnTo>
                  <a:pt x="0" y="1912"/>
                </a:lnTo>
                <a:lnTo>
                  <a:pt x="509" y="1915"/>
                </a:lnTo>
                <a:lnTo>
                  <a:pt x="1019" y="1919"/>
                </a:lnTo>
                <a:lnTo>
                  <a:pt x="1022" y="2047"/>
                </a:lnTo>
                <a:lnTo>
                  <a:pt x="1026" y="2175"/>
                </a:lnTo>
                <a:lnTo>
                  <a:pt x="513" y="2175"/>
                </a:lnTo>
                <a:lnTo>
                  <a:pt x="0" y="2175"/>
                </a:lnTo>
                <a:lnTo>
                  <a:pt x="0" y="2044"/>
                </a:lnTo>
                <a:close/>
                <a:moveTo>
                  <a:pt x="3228" y="2047"/>
                </a:moveTo>
                <a:lnTo>
                  <a:pt x="3231" y="1919"/>
                </a:lnTo>
                <a:lnTo>
                  <a:pt x="3741" y="1915"/>
                </a:lnTo>
                <a:lnTo>
                  <a:pt x="4250" y="1912"/>
                </a:lnTo>
                <a:lnTo>
                  <a:pt x="4250" y="2044"/>
                </a:lnTo>
                <a:lnTo>
                  <a:pt x="4250" y="2175"/>
                </a:lnTo>
                <a:lnTo>
                  <a:pt x="3737" y="2175"/>
                </a:lnTo>
                <a:lnTo>
                  <a:pt x="3224" y="2175"/>
                </a:lnTo>
                <a:lnTo>
                  <a:pt x="3228" y="2047"/>
                </a:lnTo>
                <a:close/>
                <a:moveTo>
                  <a:pt x="1855" y="995"/>
                </a:moveTo>
                <a:cubicBezTo>
                  <a:pt x="1851" y="985"/>
                  <a:pt x="1850" y="959"/>
                  <a:pt x="1852" y="936"/>
                </a:cubicBezTo>
                <a:lnTo>
                  <a:pt x="1856" y="894"/>
                </a:lnTo>
                <a:lnTo>
                  <a:pt x="2091" y="890"/>
                </a:lnTo>
                <a:lnTo>
                  <a:pt x="2325" y="887"/>
                </a:lnTo>
                <a:lnTo>
                  <a:pt x="2325" y="950"/>
                </a:lnTo>
                <a:lnTo>
                  <a:pt x="2325" y="1012"/>
                </a:lnTo>
                <a:lnTo>
                  <a:pt x="2093" y="1012"/>
                </a:lnTo>
                <a:cubicBezTo>
                  <a:pt x="1906" y="1012"/>
                  <a:pt x="1860" y="1009"/>
                  <a:pt x="1855" y="995"/>
                </a:cubicBezTo>
                <a:close/>
                <a:moveTo>
                  <a:pt x="1994" y="797"/>
                </a:moveTo>
                <a:cubicBezTo>
                  <a:pt x="1992" y="788"/>
                  <a:pt x="1990" y="714"/>
                  <a:pt x="1992" y="631"/>
                </a:cubicBezTo>
                <a:lnTo>
                  <a:pt x="1994" y="481"/>
                </a:lnTo>
                <a:lnTo>
                  <a:pt x="2091" y="478"/>
                </a:lnTo>
                <a:lnTo>
                  <a:pt x="2188" y="474"/>
                </a:lnTo>
                <a:lnTo>
                  <a:pt x="2188" y="643"/>
                </a:lnTo>
                <a:lnTo>
                  <a:pt x="2188" y="812"/>
                </a:lnTo>
                <a:lnTo>
                  <a:pt x="2093" y="812"/>
                </a:lnTo>
                <a:cubicBezTo>
                  <a:pt x="2029" y="812"/>
                  <a:pt x="1998" y="808"/>
                  <a:pt x="1994" y="797"/>
                </a:cubicBezTo>
                <a:close/>
                <a:moveTo>
                  <a:pt x="1923" y="328"/>
                </a:moveTo>
                <a:lnTo>
                  <a:pt x="1919" y="256"/>
                </a:lnTo>
                <a:lnTo>
                  <a:pt x="1769" y="247"/>
                </a:lnTo>
                <a:cubicBezTo>
                  <a:pt x="1686" y="242"/>
                  <a:pt x="1532" y="231"/>
                  <a:pt x="1425" y="222"/>
                </a:cubicBezTo>
                <a:lnTo>
                  <a:pt x="1231" y="206"/>
                </a:lnTo>
                <a:lnTo>
                  <a:pt x="1227" y="151"/>
                </a:lnTo>
                <a:cubicBezTo>
                  <a:pt x="1218" y="16"/>
                  <a:pt x="1238" y="0"/>
                  <a:pt x="1425" y="0"/>
                </a:cubicBezTo>
                <a:cubicBezTo>
                  <a:pt x="1565" y="0"/>
                  <a:pt x="1575" y="2"/>
                  <a:pt x="1610" y="31"/>
                </a:cubicBezTo>
                <a:cubicBezTo>
                  <a:pt x="1631" y="48"/>
                  <a:pt x="1661" y="63"/>
                  <a:pt x="1678" y="63"/>
                </a:cubicBezTo>
                <a:cubicBezTo>
                  <a:pt x="1694" y="63"/>
                  <a:pt x="1721" y="48"/>
                  <a:pt x="1737" y="31"/>
                </a:cubicBezTo>
                <a:cubicBezTo>
                  <a:pt x="1766" y="1"/>
                  <a:pt x="1773" y="0"/>
                  <a:pt x="1915" y="0"/>
                </a:cubicBezTo>
                <a:cubicBezTo>
                  <a:pt x="2057" y="0"/>
                  <a:pt x="2065" y="1"/>
                  <a:pt x="2095" y="31"/>
                </a:cubicBezTo>
                <a:cubicBezTo>
                  <a:pt x="2112" y="48"/>
                  <a:pt x="2139" y="63"/>
                  <a:pt x="2155" y="63"/>
                </a:cubicBezTo>
                <a:cubicBezTo>
                  <a:pt x="2171" y="63"/>
                  <a:pt x="2199" y="48"/>
                  <a:pt x="2218" y="31"/>
                </a:cubicBezTo>
                <a:cubicBezTo>
                  <a:pt x="2250" y="2"/>
                  <a:pt x="2259" y="0"/>
                  <a:pt x="2398" y="0"/>
                </a:cubicBezTo>
                <a:cubicBezTo>
                  <a:pt x="2539" y="0"/>
                  <a:pt x="2547" y="1"/>
                  <a:pt x="2575" y="31"/>
                </a:cubicBezTo>
                <a:cubicBezTo>
                  <a:pt x="2612" y="71"/>
                  <a:pt x="2655" y="71"/>
                  <a:pt x="2702" y="31"/>
                </a:cubicBezTo>
                <a:cubicBezTo>
                  <a:pt x="2737" y="2"/>
                  <a:pt x="2748" y="0"/>
                  <a:pt x="2886" y="0"/>
                </a:cubicBezTo>
                <a:cubicBezTo>
                  <a:pt x="3016" y="0"/>
                  <a:pt x="3036" y="3"/>
                  <a:pt x="3060" y="25"/>
                </a:cubicBezTo>
                <a:cubicBezTo>
                  <a:pt x="3081" y="45"/>
                  <a:pt x="3087" y="65"/>
                  <a:pt x="3087" y="112"/>
                </a:cubicBezTo>
                <a:cubicBezTo>
                  <a:pt x="3087" y="172"/>
                  <a:pt x="3086" y="174"/>
                  <a:pt x="3047" y="180"/>
                </a:cubicBezTo>
                <a:cubicBezTo>
                  <a:pt x="2944" y="197"/>
                  <a:pt x="2723" y="218"/>
                  <a:pt x="2494" y="232"/>
                </a:cubicBezTo>
                <a:cubicBezTo>
                  <a:pt x="2425" y="237"/>
                  <a:pt x="2343" y="244"/>
                  <a:pt x="2313" y="249"/>
                </a:cubicBezTo>
                <a:lnTo>
                  <a:pt x="2256" y="257"/>
                </a:lnTo>
                <a:lnTo>
                  <a:pt x="2256" y="325"/>
                </a:lnTo>
                <a:lnTo>
                  <a:pt x="2256" y="394"/>
                </a:lnTo>
                <a:lnTo>
                  <a:pt x="2091" y="397"/>
                </a:lnTo>
                <a:lnTo>
                  <a:pt x="1926" y="401"/>
                </a:lnTo>
                <a:lnTo>
                  <a:pt x="1922" y="328"/>
                </a:lnTo>
                <a:lnTo>
                  <a:pt x="1923" y="328"/>
                </a:lnTo>
                <a:close/>
              </a:path>
            </a:pathLst>
          </a:custGeom>
          <a:solidFill>
            <a:srgbClr val="EE9D44"/>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218" name="Freeform 26">
            <a:extLst>
              <a:ext uri="{FF2B5EF4-FFF2-40B4-BE49-F238E27FC236}">
                <a16:creationId xmlns:a16="http://schemas.microsoft.com/office/drawing/2014/main" id="{1594B399-07C9-4DE8-B6AE-C233F2CAB792}"/>
              </a:ext>
            </a:extLst>
          </p:cNvPr>
          <p:cNvSpPr>
            <a:spLocks noEditPoints="1"/>
          </p:cNvSpPr>
          <p:nvPr/>
        </p:nvSpPr>
        <p:spPr bwMode="auto">
          <a:xfrm>
            <a:off x="2234074" y="3163753"/>
            <a:ext cx="211842" cy="220438"/>
          </a:xfrm>
          <a:custGeom>
            <a:avLst/>
            <a:gdLst>
              <a:gd name="T0" fmla="*/ 8 w 3558"/>
              <a:gd name="T1" fmla="*/ 4042 h 4066"/>
              <a:gd name="T2" fmla="*/ 6 w 3558"/>
              <a:gd name="T3" fmla="*/ 3846 h 4066"/>
              <a:gd name="T4" fmla="*/ 212 w 3558"/>
              <a:gd name="T5" fmla="*/ 3823 h 4066"/>
              <a:gd name="T6" fmla="*/ 226 w 3558"/>
              <a:gd name="T7" fmla="*/ 936 h 4066"/>
              <a:gd name="T8" fmla="*/ 819 w 3558"/>
              <a:gd name="T9" fmla="*/ 786 h 4066"/>
              <a:gd name="T10" fmla="*/ 1059 w 3558"/>
              <a:gd name="T11" fmla="*/ 1083 h 4066"/>
              <a:gd name="T12" fmla="*/ 1238 w 3558"/>
              <a:gd name="T13" fmla="*/ 2500 h 4066"/>
              <a:gd name="T14" fmla="*/ 1312 w 3558"/>
              <a:gd name="T15" fmla="*/ 3826 h 4066"/>
              <a:gd name="T16" fmla="*/ 1377 w 3558"/>
              <a:gd name="T17" fmla="*/ 2584 h 4066"/>
              <a:gd name="T18" fmla="*/ 1386 w 3558"/>
              <a:gd name="T19" fmla="*/ 472 h 4066"/>
              <a:gd name="T20" fmla="*/ 1333 w 3558"/>
              <a:gd name="T21" fmla="*/ 133 h 4066"/>
              <a:gd name="T22" fmla="*/ 1444 w 3558"/>
              <a:gd name="T23" fmla="*/ 10 h 4066"/>
              <a:gd name="T24" fmla="*/ 1825 w 3558"/>
              <a:gd name="T25" fmla="*/ 26 h 4066"/>
              <a:gd name="T26" fmla="*/ 1911 w 3558"/>
              <a:gd name="T27" fmla="*/ 132 h 4066"/>
              <a:gd name="T28" fmla="*/ 1912 w 3558"/>
              <a:gd name="T29" fmla="*/ 414 h 4066"/>
              <a:gd name="T30" fmla="*/ 1866 w 3558"/>
              <a:gd name="T31" fmla="*/ 1088 h 4066"/>
              <a:gd name="T32" fmla="*/ 1815 w 3558"/>
              <a:gd name="T33" fmla="*/ 1725 h 4066"/>
              <a:gd name="T34" fmla="*/ 1669 w 3558"/>
              <a:gd name="T35" fmla="*/ 2886 h 4066"/>
              <a:gd name="T36" fmla="*/ 1716 w 3558"/>
              <a:gd name="T37" fmla="*/ 3824 h 4066"/>
              <a:gd name="T38" fmla="*/ 1759 w 3558"/>
              <a:gd name="T39" fmla="*/ 2893 h 4066"/>
              <a:gd name="T40" fmla="*/ 1910 w 3558"/>
              <a:gd name="T41" fmla="*/ 1787 h 4066"/>
              <a:gd name="T42" fmla="*/ 2611 w 3558"/>
              <a:gd name="T43" fmla="*/ 1832 h 4066"/>
              <a:gd name="T44" fmla="*/ 2658 w 3558"/>
              <a:gd name="T45" fmla="*/ 2858 h 4066"/>
              <a:gd name="T46" fmla="*/ 2241 w 3558"/>
              <a:gd name="T47" fmla="*/ 2890 h 4066"/>
              <a:gd name="T48" fmla="*/ 3123 w 3558"/>
              <a:gd name="T49" fmla="*/ 2956 h 4066"/>
              <a:gd name="T50" fmla="*/ 3372 w 3558"/>
              <a:gd name="T51" fmla="*/ 3564 h 4066"/>
              <a:gd name="T52" fmla="*/ 3455 w 3558"/>
              <a:gd name="T53" fmla="*/ 3835 h 4066"/>
              <a:gd name="T54" fmla="*/ 3551 w 3558"/>
              <a:gd name="T55" fmla="*/ 3990 h 4066"/>
              <a:gd name="T56" fmla="*/ 3392 w 3558"/>
              <a:gd name="T57" fmla="*/ 4055 h 4066"/>
              <a:gd name="T58" fmla="*/ 522 w 3558"/>
              <a:gd name="T59" fmla="*/ 2516 h 4066"/>
              <a:gd name="T60" fmla="*/ 709 w 3558"/>
              <a:gd name="T61" fmla="*/ 1080 h 4066"/>
              <a:gd name="T62" fmla="*/ 801 w 3558"/>
              <a:gd name="T63" fmla="*/ 1001 h 4066"/>
              <a:gd name="T64" fmla="*/ 586 w 3558"/>
              <a:gd name="T65" fmla="*/ 946 h 4066"/>
              <a:gd name="T66" fmla="*/ 368 w 3558"/>
              <a:gd name="T67" fmla="*/ 1016 h 4066"/>
              <a:gd name="T68" fmla="*/ 447 w 3558"/>
              <a:gd name="T69" fmla="*/ 3826 h 4066"/>
              <a:gd name="T70" fmla="*/ 522 w 3558"/>
              <a:gd name="T71" fmla="*/ 2516 h 4066"/>
              <a:gd name="T72" fmla="*/ 2935 w 3558"/>
              <a:gd name="T73" fmla="*/ 3357 h 4066"/>
              <a:gd name="T74" fmla="*/ 2692 w 3558"/>
              <a:gd name="T75" fmla="*/ 3348 h 4066"/>
              <a:gd name="T76" fmla="*/ 2692 w 3558"/>
              <a:gd name="T77" fmla="*/ 3826 h 4066"/>
              <a:gd name="T78" fmla="*/ 2944 w 3558"/>
              <a:gd name="T79" fmla="*/ 3826 h 4066"/>
              <a:gd name="T80" fmla="*/ 3246 w 3558"/>
              <a:gd name="T81" fmla="*/ 3526 h 4066"/>
              <a:gd name="T82" fmla="*/ 3119 w 3558"/>
              <a:gd name="T83" fmla="*/ 3080 h 4066"/>
              <a:gd name="T84" fmla="*/ 2236 w 3558"/>
              <a:gd name="T85" fmla="*/ 3083 h 4066"/>
              <a:gd name="T86" fmla="*/ 3104 w 3558"/>
              <a:gd name="T87" fmla="*/ 3177 h 4066"/>
              <a:gd name="T88" fmla="*/ 3224 w 3558"/>
              <a:gd name="T89" fmla="*/ 3824 h 4066"/>
              <a:gd name="T90" fmla="*/ 2886 w 3558"/>
              <a:gd name="T91" fmla="*/ 2855 h 4066"/>
              <a:gd name="T92" fmla="*/ 2829 w 3558"/>
              <a:gd name="T93" fmla="*/ 2208 h 4066"/>
              <a:gd name="T94" fmla="*/ 2407 w 3558"/>
              <a:gd name="T95" fmla="*/ 1544 h 4066"/>
              <a:gd name="T96" fmla="*/ 2325 w 3558"/>
              <a:gd name="T97" fmla="*/ 1660 h 4066"/>
              <a:gd name="T98" fmla="*/ 2092 w 3558"/>
              <a:gd name="T99" fmla="*/ 1562 h 4066"/>
              <a:gd name="T100" fmla="*/ 2550 w 3558"/>
              <a:gd name="T101" fmla="*/ 1296 h 4066"/>
              <a:gd name="T102" fmla="*/ 3065 w 3558"/>
              <a:gd name="T103" fmla="*/ 1463 h 4066"/>
              <a:gd name="T104" fmla="*/ 2886 w 3558"/>
              <a:gd name="T105" fmla="*/ 2855 h 4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58" h="4066">
                <a:moveTo>
                  <a:pt x="452" y="4052"/>
                </a:moveTo>
                <a:cubicBezTo>
                  <a:pt x="214" y="4048"/>
                  <a:pt x="14" y="4043"/>
                  <a:pt x="8" y="4042"/>
                </a:cubicBezTo>
                <a:cubicBezTo>
                  <a:pt x="3" y="4041"/>
                  <a:pt x="0" y="3996"/>
                  <a:pt x="2" y="3943"/>
                </a:cubicBezTo>
                <a:lnTo>
                  <a:pt x="6" y="3846"/>
                </a:lnTo>
                <a:lnTo>
                  <a:pt x="109" y="3835"/>
                </a:lnTo>
                <a:lnTo>
                  <a:pt x="212" y="3823"/>
                </a:lnTo>
                <a:lnTo>
                  <a:pt x="212" y="2412"/>
                </a:lnTo>
                <a:cubicBezTo>
                  <a:pt x="212" y="1474"/>
                  <a:pt x="217" y="979"/>
                  <a:pt x="226" y="936"/>
                </a:cubicBezTo>
                <a:cubicBezTo>
                  <a:pt x="243" y="858"/>
                  <a:pt x="289" y="809"/>
                  <a:pt x="366" y="788"/>
                </a:cubicBezTo>
                <a:cubicBezTo>
                  <a:pt x="430" y="770"/>
                  <a:pt x="745" y="769"/>
                  <a:pt x="819" y="786"/>
                </a:cubicBezTo>
                <a:cubicBezTo>
                  <a:pt x="886" y="801"/>
                  <a:pt x="942" y="862"/>
                  <a:pt x="952" y="929"/>
                </a:cubicBezTo>
                <a:cubicBezTo>
                  <a:pt x="974" y="1077"/>
                  <a:pt x="971" y="1072"/>
                  <a:pt x="1059" y="1083"/>
                </a:cubicBezTo>
                <a:cubicBezTo>
                  <a:pt x="1153" y="1095"/>
                  <a:pt x="1199" y="1125"/>
                  <a:pt x="1222" y="1188"/>
                </a:cubicBezTo>
                <a:cubicBezTo>
                  <a:pt x="1233" y="1222"/>
                  <a:pt x="1238" y="1555"/>
                  <a:pt x="1238" y="2500"/>
                </a:cubicBezTo>
                <a:cubicBezTo>
                  <a:pt x="1239" y="3196"/>
                  <a:pt x="1243" y="3780"/>
                  <a:pt x="1247" y="3796"/>
                </a:cubicBezTo>
                <a:cubicBezTo>
                  <a:pt x="1254" y="3822"/>
                  <a:pt x="1265" y="3826"/>
                  <a:pt x="1312" y="3826"/>
                </a:cubicBezTo>
                <a:lnTo>
                  <a:pt x="1368" y="3826"/>
                </a:lnTo>
                <a:lnTo>
                  <a:pt x="1377" y="2584"/>
                </a:lnTo>
                <a:cubicBezTo>
                  <a:pt x="1382" y="1901"/>
                  <a:pt x="1386" y="1146"/>
                  <a:pt x="1386" y="907"/>
                </a:cubicBezTo>
                <a:lnTo>
                  <a:pt x="1386" y="472"/>
                </a:lnTo>
                <a:lnTo>
                  <a:pt x="1344" y="416"/>
                </a:lnTo>
                <a:cubicBezTo>
                  <a:pt x="1278" y="326"/>
                  <a:pt x="1271" y="133"/>
                  <a:pt x="1333" y="133"/>
                </a:cubicBezTo>
                <a:cubicBezTo>
                  <a:pt x="1380" y="133"/>
                  <a:pt x="1410" y="109"/>
                  <a:pt x="1420" y="63"/>
                </a:cubicBezTo>
                <a:cubicBezTo>
                  <a:pt x="1425" y="39"/>
                  <a:pt x="1436" y="15"/>
                  <a:pt x="1444" y="10"/>
                </a:cubicBezTo>
                <a:cubicBezTo>
                  <a:pt x="1452" y="5"/>
                  <a:pt x="1538" y="0"/>
                  <a:pt x="1635" y="0"/>
                </a:cubicBezTo>
                <a:cubicBezTo>
                  <a:pt x="1796" y="0"/>
                  <a:pt x="1813" y="2"/>
                  <a:pt x="1825" y="26"/>
                </a:cubicBezTo>
                <a:cubicBezTo>
                  <a:pt x="1833" y="40"/>
                  <a:pt x="1839" y="63"/>
                  <a:pt x="1839" y="78"/>
                </a:cubicBezTo>
                <a:cubicBezTo>
                  <a:pt x="1839" y="109"/>
                  <a:pt x="1854" y="121"/>
                  <a:pt x="1911" y="132"/>
                </a:cubicBezTo>
                <a:cubicBezTo>
                  <a:pt x="1944" y="139"/>
                  <a:pt x="1953" y="150"/>
                  <a:pt x="1962" y="187"/>
                </a:cubicBezTo>
                <a:cubicBezTo>
                  <a:pt x="1978" y="260"/>
                  <a:pt x="1962" y="337"/>
                  <a:pt x="1912" y="414"/>
                </a:cubicBezTo>
                <a:lnTo>
                  <a:pt x="1866" y="486"/>
                </a:lnTo>
                <a:lnTo>
                  <a:pt x="1866" y="1088"/>
                </a:lnTo>
                <a:lnTo>
                  <a:pt x="1866" y="1690"/>
                </a:lnTo>
                <a:lnTo>
                  <a:pt x="1815" y="1725"/>
                </a:lnTo>
                <a:cubicBezTo>
                  <a:pt x="1752" y="1768"/>
                  <a:pt x="1717" y="1815"/>
                  <a:pt x="1688" y="1893"/>
                </a:cubicBezTo>
                <a:cubicBezTo>
                  <a:pt x="1667" y="1948"/>
                  <a:pt x="1665" y="2037"/>
                  <a:pt x="1669" y="2886"/>
                </a:cubicBezTo>
                <a:lnTo>
                  <a:pt x="1672" y="3820"/>
                </a:lnTo>
                <a:lnTo>
                  <a:pt x="1716" y="3824"/>
                </a:lnTo>
                <a:lnTo>
                  <a:pt x="1759" y="3828"/>
                </a:lnTo>
                <a:lnTo>
                  <a:pt x="1759" y="2893"/>
                </a:lnTo>
                <a:cubicBezTo>
                  <a:pt x="1759" y="2001"/>
                  <a:pt x="1760" y="1957"/>
                  <a:pt x="1784" y="1909"/>
                </a:cubicBezTo>
                <a:cubicBezTo>
                  <a:pt x="1815" y="1850"/>
                  <a:pt x="1859" y="1807"/>
                  <a:pt x="1910" y="1787"/>
                </a:cubicBezTo>
                <a:cubicBezTo>
                  <a:pt x="1961" y="1768"/>
                  <a:pt x="2475" y="1769"/>
                  <a:pt x="2534" y="1788"/>
                </a:cubicBezTo>
                <a:cubicBezTo>
                  <a:pt x="2559" y="1797"/>
                  <a:pt x="2593" y="1816"/>
                  <a:pt x="2611" y="1832"/>
                </a:cubicBezTo>
                <a:cubicBezTo>
                  <a:pt x="2676" y="1890"/>
                  <a:pt x="2679" y="1914"/>
                  <a:pt x="2679" y="2398"/>
                </a:cubicBezTo>
                <a:cubicBezTo>
                  <a:pt x="2679" y="2798"/>
                  <a:pt x="2677" y="2851"/>
                  <a:pt x="2658" y="2858"/>
                </a:cubicBezTo>
                <a:cubicBezTo>
                  <a:pt x="2646" y="2863"/>
                  <a:pt x="2547" y="2866"/>
                  <a:pt x="2437" y="2866"/>
                </a:cubicBezTo>
                <a:cubicBezTo>
                  <a:pt x="2254" y="2866"/>
                  <a:pt x="2237" y="2868"/>
                  <a:pt x="2241" y="2890"/>
                </a:cubicBezTo>
                <a:cubicBezTo>
                  <a:pt x="2246" y="2911"/>
                  <a:pt x="2279" y="2914"/>
                  <a:pt x="2652" y="2920"/>
                </a:cubicBezTo>
                <a:cubicBezTo>
                  <a:pt x="3036" y="2926"/>
                  <a:pt x="3063" y="2928"/>
                  <a:pt x="3123" y="2956"/>
                </a:cubicBezTo>
                <a:cubicBezTo>
                  <a:pt x="3215" y="2998"/>
                  <a:pt x="3263" y="3036"/>
                  <a:pt x="3299" y="3093"/>
                </a:cubicBezTo>
                <a:cubicBezTo>
                  <a:pt x="3358" y="3186"/>
                  <a:pt x="3372" y="3281"/>
                  <a:pt x="3372" y="3564"/>
                </a:cubicBezTo>
                <a:lnTo>
                  <a:pt x="3372" y="3824"/>
                </a:lnTo>
                <a:lnTo>
                  <a:pt x="3455" y="3835"/>
                </a:lnTo>
                <a:cubicBezTo>
                  <a:pt x="3534" y="3846"/>
                  <a:pt x="3539" y="3849"/>
                  <a:pt x="3550" y="3890"/>
                </a:cubicBezTo>
                <a:cubicBezTo>
                  <a:pt x="3558" y="3916"/>
                  <a:pt x="3558" y="3956"/>
                  <a:pt x="3551" y="3990"/>
                </a:cubicBezTo>
                <a:lnTo>
                  <a:pt x="3539" y="4046"/>
                </a:lnTo>
                <a:lnTo>
                  <a:pt x="3392" y="4055"/>
                </a:lnTo>
                <a:cubicBezTo>
                  <a:pt x="3200" y="4066"/>
                  <a:pt x="1008" y="4064"/>
                  <a:pt x="452" y="4052"/>
                </a:cubicBezTo>
                <a:close/>
                <a:moveTo>
                  <a:pt x="522" y="2516"/>
                </a:moveTo>
                <a:cubicBezTo>
                  <a:pt x="525" y="1423"/>
                  <a:pt x="529" y="1200"/>
                  <a:pt x="544" y="1170"/>
                </a:cubicBezTo>
                <a:cubicBezTo>
                  <a:pt x="565" y="1129"/>
                  <a:pt x="655" y="1080"/>
                  <a:pt x="709" y="1080"/>
                </a:cubicBezTo>
                <a:cubicBezTo>
                  <a:pt x="728" y="1080"/>
                  <a:pt x="758" y="1074"/>
                  <a:pt x="775" y="1068"/>
                </a:cubicBezTo>
                <a:cubicBezTo>
                  <a:pt x="803" y="1058"/>
                  <a:pt x="806" y="1049"/>
                  <a:pt x="801" y="1001"/>
                </a:cubicBezTo>
                <a:lnTo>
                  <a:pt x="796" y="946"/>
                </a:lnTo>
                <a:lnTo>
                  <a:pt x="586" y="946"/>
                </a:lnTo>
                <a:lnTo>
                  <a:pt x="376" y="946"/>
                </a:lnTo>
                <a:lnTo>
                  <a:pt x="368" y="1016"/>
                </a:lnTo>
                <a:cubicBezTo>
                  <a:pt x="357" y="1108"/>
                  <a:pt x="356" y="3730"/>
                  <a:pt x="367" y="3785"/>
                </a:cubicBezTo>
                <a:cubicBezTo>
                  <a:pt x="375" y="3825"/>
                  <a:pt x="378" y="3826"/>
                  <a:pt x="447" y="3826"/>
                </a:cubicBezTo>
                <a:lnTo>
                  <a:pt x="518" y="3826"/>
                </a:lnTo>
                <a:lnTo>
                  <a:pt x="522" y="2516"/>
                </a:lnTo>
                <a:close/>
                <a:moveTo>
                  <a:pt x="2953" y="3751"/>
                </a:moveTo>
                <a:cubicBezTo>
                  <a:pt x="2965" y="3656"/>
                  <a:pt x="2952" y="3374"/>
                  <a:pt x="2935" y="3357"/>
                </a:cubicBezTo>
                <a:cubicBezTo>
                  <a:pt x="2916" y="3338"/>
                  <a:pt x="2822" y="3329"/>
                  <a:pt x="2753" y="3339"/>
                </a:cubicBezTo>
                <a:lnTo>
                  <a:pt x="2692" y="3348"/>
                </a:lnTo>
                <a:lnTo>
                  <a:pt x="2692" y="3587"/>
                </a:lnTo>
                <a:lnTo>
                  <a:pt x="2692" y="3826"/>
                </a:lnTo>
                <a:lnTo>
                  <a:pt x="2818" y="3826"/>
                </a:lnTo>
                <a:lnTo>
                  <a:pt x="2944" y="3826"/>
                </a:lnTo>
                <a:lnTo>
                  <a:pt x="2953" y="3751"/>
                </a:lnTo>
                <a:close/>
                <a:moveTo>
                  <a:pt x="3246" y="3526"/>
                </a:moveTo>
                <a:cubicBezTo>
                  <a:pt x="3245" y="3238"/>
                  <a:pt x="3245" y="3232"/>
                  <a:pt x="3212" y="3173"/>
                </a:cubicBezTo>
                <a:cubicBezTo>
                  <a:pt x="3190" y="3134"/>
                  <a:pt x="3158" y="3102"/>
                  <a:pt x="3119" y="3080"/>
                </a:cubicBezTo>
                <a:cubicBezTo>
                  <a:pt x="3059" y="3047"/>
                  <a:pt x="3058" y="3046"/>
                  <a:pt x="2659" y="3043"/>
                </a:cubicBezTo>
                <a:cubicBezTo>
                  <a:pt x="2257" y="3039"/>
                  <a:pt x="2198" y="3044"/>
                  <a:pt x="2236" y="3083"/>
                </a:cubicBezTo>
                <a:cubicBezTo>
                  <a:pt x="2249" y="3095"/>
                  <a:pt x="2347" y="3102"/>
                  <a:pt x="2623" y="3107"/>
                </a:cubicBezTo>
                <a:cubicBezTo>
                  <a:pt x="3007" y="3115"/>
                  <a:pt x="3041" y="3120"/>
                  <a:pt x="3104" y="3177"/>
                </a:cubicBezTo>
                <a:cubicBezTo>
                  <a:pt x="3173" y="3240"/>
                  <a:pt x="3185" y="3294"/>
                  <a:pt x="3186" y="3540"/>
                </a:cubicBezTo>
                <a:cubicBezTo>
                  <a:pt x="3186" y="3790"/>
                  <a:pt x="3191" y="3830"/>
                  <a:pt x="3224" y="3824"/>
                </a:cubicBezTo>
                <a:cubicBezTo>
                  <a:pt x="3243" y="3820"/>
                  <a:pt x="3246" y="3786"/>
                  <a:pt x="3246" y="3526"/>
                </a:cubicBezTo>
                <a:close/>
                <a:moveTo>
                  <a:pt x="2886" y="2855"/>
                </a:moveTo>
                <a:lnTo>
                  <a:pt x="2832" y="2846"/>
                </a:lnTo>
                <a:lnTo>
                  <a:pt x="2829" y="2208"/>
                </a:lnTo>
                <a:cubicBezTo>
                  <a:pt x="2826" y="1763"/>
                  <a:pt x="2821" y="1563"/>
                  <a:pt x="2811" y="1551"/>
                </a:cubicBezTo>
                <a:cubicBezTo>
                  <a:pt x="2794" y="1531"/>
                  <a:pt x="2506" y="1526"/>
                  <a:pt x="2407" y="1544"/>
                </a:cubicBezTo>
                <a:cubicBezTo>
                  <a:pt x="2360" y="1552"/>
                  <a:pt x="2353" y="1559"/>
                  <a:pt x="2340" y="1607"/>
                </a:cubicBezTo>
                <a:lnTo>
                  <a:pt x="2325" y="1660"/>
                </a:lnTo>
                <a:lnTo>
                  <a:pt x="2239" y="1664"/>
                </a:lnTo>
                <a:cubicBezTo>
                  <a:pt x="2096" y="1671"/>
                  <a:pt x="2092" y="1668"/>
                  <a:pt x="2092" y="1562"/>
                </a:cubicBezTo>
                <a:cubicBezTo>
                  <a:pt x="2092" y="1458"/>
                  <a:pt x="2128" y="1372"/>
                  <a:pt x="2190" y="1327"/>
                </a:cubicBezTo>
                <a:cubicBezTo>
                  <a:pt x="2225" y="1302"/>
                  <a:pt x="2249" y="1300"/>
                  <a:pt x="2550" y="1296"/>
                </a:cubicBezTo>
                <a:cubicBezTo>
                  <a:pt x="2754" y="1293"/>
                  <a:pt x="2890" y="1297"/>
                  <a:pt x="2921" y="1306"/>
                </a:cubicBezTo>
                <a:cubicBezTo>
                  <a:pt x="2980" y="1323"/>
                  <a:pt x="3046" y="1395"/>
                  <a:pt x="3065" y="1463"/>
                </a:cubicBezTo>
                <a:cubicBezTo>
                  <a:pt x="3080" y="1517"/>
                  <a:pt x="3085" y="2807"/>
                  <a:pt x="3071" y="2845"/>
                </a:cubicBezTo>
                <a:cubicBezTo>
                  <a:pt x="3062" y="2868"/>
                  <a:pt x="2994" y="2871"/>
                  <a:pt x="2886" y="2855"/>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201" name="TextBox 200">
            <a:extLst>
              <a:ext uri="{FF2B5EF4-FFF2-40B4-BE49-F238E27FC236}">
                <a16:creationId xmlns:a16="http://schemas.microsoft.com/office/drawing/2014/main" id="{28F6D919-0589-4232-8B28-F06A2BE777E7}"/>
              </a:ext>
            </a:extLst>
          </p:cNvPr>
          <p:cNvSpPr txBox="1"/>
          <p:nvPr/>
        </p:nvSpPr>
        <p:spPr>
          <a:xfrm>
            <a:off x="3787480" y="3211200"/>
            <a:ext cx="4485957" cy="161583"/>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Production de méthanol, d’oléfines et de BTX avec du H</a:t>
            </a:r>
            <a:r>
              <a:rPr lang="fr-FR" sz="1050" baseline="-25000" dirty="0"/>
              <a:t>2</a:t>
            </a:r>
            <a:r>
              <a:rPr lang="fr-FR" sz="1050" dirty="0"/>
              <a:t> et du carbone</a:t>
            </a:r>
            <a:r>
              <a:rPr lang="fr-FR" sz="1050" baseline="30000" dirty="0"/>
              <a:t>2</a:t>
            </a:r>
          </a:p>
        </p:txBody>
      </p:sp>
      <p:sp>
        <p:nvSpPr>
          <p:cNvPr id="206" name="Rectangle 205">
            <a:extLst>
              <a:ext uri="{FF2B5EF4-FFF2-40B4-BE49-F238E27FC236}">
                <a16:creationId xmlns:a16="http://schemas.microsoft.com/office/drawing/2014/main" id="{0CAAF209-15E3-4211-896B-CE46A23FA3B8}"/>
              </a:ext>
            </a:extLst>
          </p:cNvPr>
          <p:cNvSpPr>
            <a:spLocks/>
          </p:cNvSpPr>
          <p:nvPr/>
        </p:nvSpPr>
        <p:spPr>
          <a:xfrm>
            <a:off x="2678204" y="3242527"/>
            <a:ext cx="1013845" cy="98930"/>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a:solidFill>
                <a:schemeClr val="tx1"/>
              </a:solidFill>
            </a:endParaRPr>
          </a:p>
        </p:txBody>
      </p:sp>
      <p:sp>
        <p:nvSpPr>
          <p:cNvPr id="207" name="Isosceles Triangle 206">
            <a:extLst>
              <a:ext uri="{FF2B5EF4-FFF2-40B4-BE49-F238E27FC236}">
                <a16:creationId xmlns:a16="http://schemas.microsoft.com/office/drawing/2014/main" id="{08C757D4-B3B4-4C60-BF7B-99EC42D08C1F}"/>
              </a:ext>
            </a:extLst>
          </p:cNvPr>
          <p:cNvSpPr/>
          <p:nvPr/>
        </p:nvSpPr>
        <p:spPr>
          <a:xfrm>
            <a:off x="3640820" y="3242527"/>
            <a:ext cx="104684" cy="98930"/>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050" dirty="0">
              <a:solidFill>
                <a:schemeClr val="tx1"/>
              </a:solidFill>
            </a:endParaRPr>
          </a:p>
        </p:txBody>
      </p:sp>
      <p:sp>
        <p:nvSpPr>
          <p:cNvPr id="216" name="Isosceles Triangle 215">
            <a:extLst>
              <a:ext uri="{FF2B5EF4-FFF2-40B4-BE49-F238E27FC236}">
                <a16:creationId xmlns:a16="http://schemas.microsoft.com/office/drawing/2014/main" id="{1B0ABF7D-BE2B-43DD-81D9-1079394E0E99}"/>
              </a:ext>
            </a:extLst>
          </p:cNvPr>
          <p:cNvSpPr/>
          <p:nvPr/>
        </p:nvSpPr>
        <p:spPr>
          <a:xfrm>
            <a:off x="1559870" y="3229688"/>
            <a:ext cx="104684" cy="98930"/>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217" name="TextBox 216">
            <a:extLst>
              <a:ext uri="{FF2B5EF4-FFF2-40B4-BE49-F238E27FC236}">
                <a16:creationId xmlns:a16="http://schemas.microsoft.com/office/drawing/2014/main" id="{3120D242-9329-42C5-A349-BA3E015BE368}"/>
              </a:ext>
            </a:extLst>
          </p:cNvPr>
          <p:cNvSpPr txBox="1"/>
          <p:nvPr/>
        </p:nvSpPr>
        <p:spPr>
          <a:xfrm>
            <a:off x="1697409" y="3210193"/>
            <a:ext cx="687674" cy="161583"/>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Raffinage</a:t>
            </a:r>
          </a:p>
        </p:txBody>
      </p:sp>
      <p:sp>
        <p:nvSpPr>
          <p:cNvPr id="219" name="Isosceles Triangle 218">
            <a:extLst>
              <a:ext uri="{FF2B5EF4-FFF2-40B4-BE49-F238E27FC236}">
                <a16:creationId xmlns:a16="http://schemas.microsoft.com/office/drawing/2014/main" id="{BD14B152-7897-41EA-978F-4CA315A9D172}"/>
              </a:ext>
            </a:extLst>
          </p:cNvPr>
          <p:cNvSpPr/>
          <p:nvPr/>
        </p:nvSpPr>
        <p:spPr>
          <a:xfrm>
            <a:off x="1559870" y="3432318"/>
            <a:ext cx="104684" cy="98930"/>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220" name="TextBox 219">
            <a:extLst>
              <a:ext uri="{FF2B5EF4-FFF2-40B4-BE49-F238E27FC236}">
                <a16:creationId xmlns:a16="http://schemas.microsoft.com/office/drawing/2014/main" id="{3996CEAB-FB5D-46D6-B775-EE62CC95490C}"/>
              </a:ext>
            </a:extLst>
          </p:cNvPr>
          <p:cNvSpPr txBox="1"/>
          <p:nvPr/>
        </p:nvSpPr>
        <p:spPr>
          <a:xfrm>
            <a:off x="1697409" y="3432199"/>
            <a:ext cx="1750450" cy="256480"/>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nSpc>
                <a:spcPts val="1000"/>
              </a:lnSpc>
            </a:pPr>
            <a:r>
              <a:rPr lang="fr-FR" sz="1050" dirty="0"/>
              <a:t>Ammoniac,</a:t>
            </a:r>
            <a:br>
              <a:rPr lang="fr-FR" sz="1050" dirty="0"/>
            </a:br>
            <a:r>
              <a:rPr lang="fr-FR" sz="1050" dirty="0"/>
              <a:t>méthanol</a:t>
            </a:r>
          </a:p>
        </p:txBody>
      </p:sp>
      <p:sp>
        <p:nvSpPr>
          <p:cNvPr id="221" name="Freeform 32">
            <a:extLst>
              <a:ext uri="{FF2B5EF4-FFF2-40B4-BE49-F238E27FC236}">
                <a16:creationId xmlns:a16="http://schemas.microsoft.com/office/drawing/2014/main" id="{DA425961-9782-4F39-9F7F-89BD264A8972}"/>
              </a:ext>
            </a:extLst>
          </p:cNvPr>
          <p:cNvSpPr>
            <a:spLocks noEditPoints="1"/>
          </p:cNvSpPr>
          <p:nvPr/>
        </p:nvSpPr>
        <p:spPr bwMode="auto">
          <a:xfrm>
            <a:off x="2332490" y="3486301"/>
            <a:ext cx="182867" cy="186924"/>
          </a:xfrm>
          <a:custGeom>
            <a:avLst/>
            <a:gdLst>
              <a:gd name="T0" fmla="*/ 2767 w 4656"/>
              <a:gd name="T1" fmla="*/ 2796 h 5464"/>
              <a:gd name="T2" fmla="*/ 2820 w 4656"/>
              <a:gd name="T3" fmla="*/ 2886 h 5464"/>
              <a:gd name="T4" fmla="*/ 2933 w 4656"/>
              <a:gd name="T5" fmla="*/ 3071 h 5464"/>
              <a:gd name="T6" fmla="*/ 3089 w 4656"/>
              <a:gd name="T7" fmla="*/ 3328 h 5464"/>
              <a:gd name="T8" fmla="*/ 3271 w 4656"/>
              <a:gd name="T9" fmla="*/ 3628 h 5464"/>
              <a:gd name="T10" fmla="*/ 3464 w 4656"/>
              <a:gd name="T11" fmla="*/ 3945 h 5464"/>
              <a:gd name="T12" fmla="*/ 3650 w 4656"/>
              <a:gd name="T13" fmla="*/ 4254 h 5464"/>
              <a:gd name="T14" fmla="*/ 3814 w 4656"/>
              <a:gd name="T15" fmla="*/ 4524 h 5464"/>
              <a:gd name="T16" fmla="*/ 3940 w 4656"/>
              <a:gd name="T17" fmla="*/ 4733 h 5464"/>
              <a:gd name="T18" fmla="*/ 4011 w 4656"/>
              <a:gd name="T19" fmla="*/ 4849 h 5464"/>
              <a:gd name="T20" fmla="*/ 3999 w 4656"/>
              <a:gd name="T21" fmla="*/ 4867 h 5464"/>
              <a:gd name="T22" fmla="*/ 3900 w 4656"/>
              <a:gd name="T23" fmla="*/ 4867 h 5464"/>
              <a:gd name="T24" fmla="*/ 3633 w 4656"/>
              <a:gd name="T25" fmla="*/ 4867 h 5464"/>
              <a:gd name="T26" fmla="*/ 3241 w 4656"/>
              <a:gd name="T27" fmla="*/ 4867 h 5464"/>
              <a:gd name="T28" fmla="*/ 2767 w 4656"/>
              <a:gd name="T29" fmla="*/ 4867 h 5464"/>
              <a:gd name="T30" fmla="*/ 2256 w 4656"/>
              <a:gd name="T31" fmla="*/ 4867 h 5464"/>
              <a:gd name="T32" fmla="*/ 1749 w 4656"/>
              <a:gd name="T33" fmla="*/ 4867 h 5464"/>
              <a:gd name="T34" fmla="*/ 1291 w 4656"/>
              <a:gd name="T35" fmla="*/ 4867 h 5464"/>
              <a:gd name="T36" fmla="*/ 926 w 4656"/>
              <a:gd name="T37" fmla="*/ 4867 h 5464"/>
              <a:gd name="T38" fmla="*/ 695 w 4656"/>
              <a:gd name="T39" fmla="*/ 4865 h 5464"/>
              <a:gd name="T40" fmla="*/ 639 w 4656"/>
              <a:gd name="T41" fmla="*/ 4862 h 5464"/>
              <a:gd name="T42" fmla="*/ 694 w 4656"/>
              <a:gd name="T43" fmla="*/ 4771 h 5464"/>
              <a:gd name="T44" fmla="*/ 808 w 4656"/>
              <a:gd name="T45" fmla="*/ 4584 h 5464"/>
              <a:gd name="T46" fmla="*/ 964 w 4656"/>
              <a:gd name="T47" fmla="*/ 4326 h 5464"/>
              <a:gd name="T48" fmla="*/ 1147 w 4656"/>
              <a:gd name="T49" fmla="*/ 4025 h 5464"/>
              <a:gd name="T50" fmla="*/ 1339 w 4656"/>
              <a:gd name="T51" fmla="*/ 3708 h 5464"/>
              <a:gd name="T52" fmla="*/ 1525 w 4656"/>
              <a:gd name="T53" fmla="*/ 3400 h 5464"/>
              <a:gd name="T54" fmla="*/ 1689 w 4656"/>
              <a:gd name="T55" fmla="*/ 3129 h 5464"/>
              <a:gd name="T56" fmla="*/ 1813 w 4656"/>
              <a:gd name="T57" fmla="*/ 2924 h 5464"/>
              <a:gd name="T58" fmla="*/ 1885 w 4656"/>
              <a:gd name="T59" fmla="*/ 2808 h 5464"/>
              <a:gd name="T60" fmla="*/ 1637 w 4656"/>
              <a:gd name="T61" fmla="*/ 252 h 5464"/>
              <a:gd name="T62" fmla="*/ 374 w 4656"/>
              <a:gd name="T63" fmla="*/ 4822 h 5464"/>
              <a:gd name="T64" fmla="*/ 342 w 4656"/>
              <a:gd name="T65" fmla="*/ 4978 h 5464"/>
              <a:gd name="T66" fmla="*/ 388 w 4656"/>
              <a:gd name="T67" fmla="*/ 5059 h 5464"/>
              <a:gd name="T68" fmla="*/ 538 w 4656"/>
              <a:gd name="T69" fmla="*/ 5114 h 5464"/>
              <a:gd name="T70" fmla="*/ 4064 w 4656"/>
              <a:gd name="T71" fmla="*/ 5121 h 5464"/>
              <a:gd name="T72" fmla="*/ 4243 w 4656"/>
              <a:gd name="T73" fmla="*/ 5076 h 5464"/>
              <a:gd name="T74" fmla="*/ 4310 w 4656"/>
              <a:gd name="T75" fmla="*/ 5005 h 5464"/>
              <a:gd name="T76" fmla="*/ 4301 w 4656"/>
              <a:gd name="T77" fmla="*/ 4869 h 5464"/>
              <a:gd name="T78" fmla="*/ 3021 w 4656"/>
              <a:gd name="T79" fmla="*/ 2720 h 5464"/>
              <a:gd name="T80" fmla="*/ 1637 w 4656"/>
              <a:gd name="T81" fmla="*/ 252 h 5464"/>
              <a:gd name="T82" fmla="*/ 3361 w 4656"/>
              <a:gd name="T83" fmla="*/ 470 h 5464"/>
              <a:gd name="T84" fmla="*/ 4602 w 4656"/>
              <a:gd name="T85" fmla="*/ 4695 h 5464"/>
              <a:gd name="T86" fmla="*/ 4656 w 4656"/>
              <a:gd name="T87" fmla="*/ 4983 h 5464"/>
              <a:gd name="T88" fmla="*/ 4583 w 4656"/>
              <a:gd name="T89" fmla="*/ 5219 h 5464"/>
              <a:gd name="T90" fmla="*/ 4391 w 4656"/>
              <a:gd name="T91" fmla="*/ 5383 h 5464"/>
              <a:gd name="T92" fmla="*/ 4091 w 4656"/>
              <a:gd name="T93" fmla="*/ 5461 h 5464"/>
              <a:gd name="T94" fmla="*/ 483 w 4656"/>
              <a:gd name="T95" fmla="*/ 5451 h 5464"/>
              <a:gd name="T96" fmla="*/ 208 w 4656"/>
              <a:gd name="T97" fmla="*/ 5350 h 5464"/>
              <a:gd name="T98" fmla="*/ 43 w 4656"/>
              <a:gd name="T99" fmla="*/ 5166 h 5464"/>
              <a:gd name="T100" fmla="*/ 2 w 4656"/>
              <a:gd name="T101" fmla="*/ 4915 h 5464"/>
              <a:gd name="T102" fmla="*/ 92 w 4656"/>
              <a:gd name="T103" fmla="*/ 4618 h 5464"/>
              <a:gd name="T104" fmla="*/ 1045 w 4656"/>
              <a:gd name="T105" fmla="*/ 470 h 5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56" h="5464">
                <a:moveTo>
                  <a:pt x="1893" y="2076"/>
                </a:moveTo>
                <a:lnTo>
                  <a:pt x="2764" y="2076"/>
                </a:lnTo>
                <a:lnTo>
                  <a:pt x="2764" y="2791"/>
                </a:lnTo>
                <a:lnTo>
                  <a:pt x="2767" y="2796"/>
                </a:lnTo>
                <a:lnTo>
                  <a:pt x="2774" y="2808"/>
                </a:lnTo>
                <a:lnTo>
                  <a:pt x="2785" y="2826"/>
                </a:lnTo>
                <a:lnTo>
                  <a:pt x="2800" y="2852"/>
                </a:lnTo>
                <a:lnTo>
                  <a:pt x="2820" y="2886"/>
                </a:lnTo>
                <a:lnTo>
                  <a:pt x="2843" y="2924"/>
                </a:lnTo>
                <a:lnTo>
                  <a:pt x="2872" y="2968"/>
                </a:lnTo>
                <a:lnTo>
                  <a:pt x="2901" y="3017"/>
                </a:lnTo>
                <a:lnTo>
                  <a:pt x="2933" y="3071"/>
                </a:lnTo>
                <a:lnTo>
                  <a:pt x="2969" y="3129"/>
                </a:lnTo>
                <a:lnTo>
                  <a:pt x="3008" y="3192"/>
                </a:lnTo>
                <a:lnTo>
                  <a:pt x="3047" y="3259"/>
                </a:lnTo>
                <a:lnTo>
                  <a:pt x="3089" y="3328"/>
                </a:lnTo>
                <a:lnTo>
                  <a:pt x="3134" y="3400"/>
                </a:lnTo>
                <a:lnTo>
                  <a:pt x="3178" y="3474"/>
                </a:lnTo>
                <a:lnTo>
                  <a:pt x="3225" y="3550"/>
                </a:lnTo>
                <a:lnTo>
                  <a:pt x="3271" y="3628"/>
                </a:lnTo>
                <a:lnTo>
                  <a:pt x="3319" y="3708"/>
                </a:lnTo>
                <a:lnTo>
                  <a:pt x="3368" y="3788"/>
                </a:lnTo>
                <a:lnTo>
                  <a:pt x="3416" y="3867"/>
                </a:lnTo>
                <a:lnTo>
                  <a:pt x="3464" y="3945"/>
                </a:lnTo>
                <a:lnTo>
                  <a:pt x="3512" y="4025"/>
                </a:lnTo>
                <a:lnTo>
                  <a:pt x="3558" y="4103"/>
                </a:lnTo>
                <a:lnTo>
                  <a:pt x="3605" y="4179"/>
                </a:lnTo>
                <a:lnTo>
                  <a:pt x="3650" y="4254"/>
                </a:lnTo>
                <a:lnTo>
                  <a:pt x="3694" y="4325"/>
                </a:lnTo>
                <a:lnTo>
                  <a:pt x="3736" y="4394"/>
                </a:lnTo>
                <a:lnTo>
                  <a:pt x="3776" y="4461"/>
                </a:lnTo>
                <a:lnTo>
                  <a:pt x="3814" y="4524"/>
                </a:lnTo>
                <a:lnTo>
                  <a:pt x="3850" y="4584"/>
                </a:lnTo>
                <a:lnTo>
                  <a:pt x="3883" y="4638"/>
                </a:lnTo>
                <a:lnTo>
                  <a:pt x="3913" y="4688"/>
                </a:lnTo>
                <a:lnTo>
                  <a:pt x="3940" y="4733"/>
                </a:lnTo>
                <a:lnTo>
                  <a:pt x="3963" y="4771"/>
                </a:lnTo>
                <a:lnTo>
                  <a:pt x="3983" y="4804"/>
                </a:lnTo>
                <a:lnTo>
                  <a:pt x="3999" y="4831"/>
                </a:lnTo>
                <a:lnTo>
                  <a:pt x="4011" y="4849"/>
                </a:lnTo>
                <a:lnTo>
                  <a:pt x="4018" y="4862"/>
                </a:lnTo>
                <a:lnTo>
                  <a:pt x="4021" y="4865"/>
                </a:lnTo>
                <a:lnTo>
                  <a:pt x="4011" y="4867"/>
                </a:lnTo>
                <a:lnTo>
                  <a:pt x="3999" y="4867"/>
                </a:lnTo>
                <a:lnTo>
                  <a:pt x="3993" y="4867"/>
                </a:lnTo>
                <a:lnTo>
                  <a:pt x="3975" y="4867"/>
                </a:lnTo>
                <a:lnTo>
                  <a:pt x="3943" y="4867"/>
                </a:lnTo>
                <a:lnTo>
                  <a:pt x="3900" y="4867"/>
                </a:lnTo>
                <a:lnTo>
                  <a:pt x="3849" y="4867"/>
                </a:lnTo>
                <a:lnTo>
                  <a:pt x="3786" y="4867"/>
                </a:lnTo>
                <a:lnTo>
                  <a:pt x="3714" y="4867"/>
                </a:lnTo>
                <a:lnTo>
                  <a:pt x="3633" y="4867"/>
                </a:lnTo>
                <a:lnTo>
                  <a:pt x="3545" y="4867"/>
                </a:lnTo>
                <a:lnTo>
                  <a:pt x="3450" y="4867"/>
                </a:lnTo>
                <a:lnTo>
                  <a:pt x="3349" y="4867"/>
                </a:lnTo>
                <a:lnTo>
                  <a:pt x="3241" y="4867"/>
                </a:lnTo>
                <a:lnTo>
                  <a:pt x="3129" y="4867"/>
                </a:lnTo>
                <a:lnTo>
                  <a:pt x="3013" y="4867"/>
                </a:lnTo>
                <a:lnTo>
                  <a:pt x="2891" y="4867"/>
                </a:lnTo>
                <a:lnTo>
                  <a:pt x="2767" y="4867"/>
                </a:lnTo>
                <a:lnTo>
                  <a:pt x="2641" y="4867"/>
                </a:lnTo>
                <a:lnTo>
                  <a:pt x="2513" y="4867"/>
                </a:lnTo>
                <a:lnTo>
                  <a:pt x="2386" y="4867"/>
                </a:lnTo>
                <a:lnTo>
                  <a:pt x="2256" y="4867"/>
                </a:lnTo>
                <a:lnTo>
                  <a:pt x="2127" y="4867"/>
                </a:lnTo>
                <a:lnTo>
                  <a:pt x="1999" y="4867"/>
                </a:lnTo>
                <a:lnTo>
                  <a:pt x="1873" y="4867"/>
                </a:lnTo>
                <a:lnTo>
                  <a:pt x="1749" y="4867"/>
                </a:lnTo>
                <a:lnTo>
                  <a:pt x="1629" y="4867"/>
                </a:lnTo>
                <a:lnTo>
                  <a:pt x="1511" y="4867"/>
                </a:lnTo>
                <a:lnTo>
                  <a:pt x="1399" y="4867"/>
                </a:lnTo>
                <a:lnTo>
                  <a:pt x="1291" y="4867"/>
                </a:lnTo>
                <a:lnTo>
                  <a:pt x="1190" y="4867"/>
                </a:lnTo>
                <a:lnTo>
                  <a:pt x="1093" y="4867"/>
                </a:lnTo>
                <a:lnTo>
                  <a:pt x="1006" y="4867"/>
                </a:lnTo>
                <a:lnTo>
                  <a:pt x="926" y="4867"/>
                </a:lnTo>
                <a:lnTo>
                  <a:pt x="853" y="4867"/>
                </a:lnTo>
                <a:lnTo>
                  <a:pt x="790" y="4867"/>
                </a:lnTo>
                <a:lnTo>
                  <a:pt x="737" y="4865"/>
                </a:lnTo>
                <a:lnTo>
                  <a:pt x="695" y="4865"/>
                </a:lnTo>
                <a:lnTo>
                  <a:pt x="664" y="4865"/>
                </a:lnTo>
                <a:lnTo>
                  <a:pt x="644" y="4865"/>
                </a:lnTo>
                <a:lnTo>
                  <a:pt x="637" y="4865"/>
                </a:lnTo>
                <a:lnTo>
                  <a:pt x="639" y="4862"/>
                </a:lnTo>
                <a:lnTo>
                  <a:pt x="647" y="4849"/>
                </a:lnTo>
                <a:lnTo>
                  <a:pt x="659" y="4831"/>
                </a:lnTo>
                <a:lnTo>
                  <a:pt x="674" y="4804"/>
                </a:lnTo>
                <a:lnTo>
                  <a:pt x="694" y="4771"/>
                </a:lnTo>
                <a:lnTo>
                  <a:pt x="719" y="4733"/>
                </a:lnTo>
                <a:lnTo>
                  <a:pt x="745" y="4688"/>
                </a:lnTo>
                <a:lnTo>
                  <a:pt x="775" y="4638"/>
                </a:lnTo>
                <a:lnTo>
                  <a:pt x="808" y="4584"/>
                </a:lnTo>
                <a:lnTo>
                  <a:pt x="843" y="4524"/>
                </a:lnTo>
                <a:lnTo>
                  <a:pt x="881" y="4461"/>
                </a:lnTo>
                <a:lnTo>
                  <a:pt x="923" y="4394"/>
                </a:lnTo>
                <a:lnTo>
                  <a:pt x="964" y="4326"/>
                </a:lnTo>
                <a:lnTo>
                  <a:pt x="1007" y="4254"/>
                </a:lnTo>
                <a:lnTo>
                  <a:pt x="1054" y="4179"/>
                </a:lnTo>
                <a:lnTo>
                  <a:pt x="1098" y="4103"/>
                </a:lnTo>
                <a:lnTo>
                  <a:pt x="1147" y="4025"/>
                </a:lnTo>
                <a:lnTo>
                  <a:pt x="1195" y="3947"/>
                </a:lnTo>
                <a:lnTo>
                  <a:pt x="1243" y="3867"/>
                </a:lnTo>
                <a:lnTo>
                  <a:pt x="1291" y="3788"/>
                </a:lnTo>
                <a:lnTo>
                  <a:pt x="1339" y="3708"/>
                </a:lnTo>
                <a:lnTo>
                  <a:pt x="1387" y="3628"/>
                </a:lnTo>
                <a:lnTo>
                  <a:pt x="1433" y="3550"/>
                </a:lnTo>
                <a:lnTo>
                  <a:pt x="1480" y="3474"/>
                </a:lnTo>
                <a:lnTo>
                  <a:pt x="1525" y="3400"/>
                </a:lnTo>
                <a:lnTo>
                  <a:pt x="1568" y="3328"/>
                </a:lnTo>
                <a:lnTo>
                  <a:pt x="1611" y="3259"/>
                </a:lnTo>
                <a:lnTo>
                  <a:pt x="1651" y="3192"/>
                </a:lnTo>
                <a:lnTo>
                  <a:pt x="1689" y="3129"/>
                </a:lnTo>
                <a:lnTo>
                  <a:pt x="1724" y="3071"/>
                </a:lnTo>
                <a:lnTo>
                  <a:pt x="1757" y="3017"/>
                </a:lnTo>
                <a:lnTo>
                  <a:pt x="1787" y="2968"/>
                </a:lnTo>
                <a:lnTo>
                  <a:pt x="1813" y="2924"/>
                </a:lnTo>
                <a:lnTo>
                  <a:pt x="1837" y="2886"/>
                </a:lnTo>
                <a:lnTo>
                  <a:pt x="1856" y="2852"/>
                </a:lnTo>
                <a:lnTo>
                  <a:pt x="1873" y="2826"/>
                </a:lnTo>
                <a:lnTo>
                  <a:pt x="1885" y="2808"/>
                </a:lnTo>
                <a:lnTo>
                  <a:pt x="1891" y="2796"/>
                </a:lnTo>
                <a:lnTo>
                  <a:pt x="1893" y="2791"/>
                </a:lnTo>
                <a:lnTo>
                  <a:pt x="1893" y="2076"/>
                </a:lnTo>
                <a:close/>
                <a:moveTo>
                  <a:pt x="1637" y="252"/>
                </a:moveTo>
                <a:lnTo>
                  <a:pt x="1637" y="2720"/>
                </a:lnTo>
                <a:lnTo>
                  <a:pt x="428" y="4715"/>
                </a:lnTo>
                <a:lnTo>
                  <a:pt x="397" y="4771"/>
                </a:lnTo>
                <a:lnTo>
                  <a:pt x="374" y="4822"/>
                </a:lnTo>
                <a:lnTo>
                  <a:pt x="357" y="4869"/>
                </a:lnTo>
                <a:lnTo>
                  <a:pt x="347" y="4912"/>
                </a:lnTo>
                <a:lnTo>
                  <a:pt x="342" y="4948"/>
                </a:lnTo>
                <a:lnTo>
                  <a:pt x="342" y="4978"/>
                </a:lnTo>
                <a:lnTo>
                  <a:pt x="347" y="5005"/>
                </a:lnTo>
                <a:lnTo>
                  <a:pt x="355" y="5025"/>
                </a:lnTo>
                <a:lnTo>
                  <a:pt x="369" y="5041"/>
                </a:lnTo>
                <a:lnTo>
                  <a:pt x="388" y="5059"/>
                </a:lnTo>
                <a:lnTo>
                  <a:pt x="415" y="5076"/>
                </a:lnTo>
                <a:lnTo>
                  <a:pt x="448" y="5091"/>
                </a:lnTo>
                <a:lnTo>
                  <a:pt x="490" y="5104"/>
                </a:lnTo>
                <a:lnTo>
                  <a:pt x="538" y="5114"/>
                </a:lnTo>
                <a:lnTo>
                  <a:pt x="594" y="5121"/>
                </a:lnTo>
                <a:lnTo>
                  <a:pt x="659" y="5122"/>
                </a:lnTo>
                <a:lnTo>
                  <a:pt x="3999" y="5122"/>
                </a:lnTo>
                <a:lnTo>
                  <a:pt x="4064" y="5121"/>
                </a:lnTo>
                <a:lnTo>
                  <a:pt x="4121" y="5114"/>
                </a:lnTo>
                <a:lnTo>
                  <a:pt x="4169" y="5104"/>
                </a:lnTo>
                <a:lnTo>
                  <a:pt x="4210" y="5091"/>
                </a:lnTo>
                <a:lnTo>
                  <a:pt x="4243" y="5076"/>
                </a:lnTo>
                <a:lnTo>
                  <a:pt x="4270" y="5059"/>
                </a:lnTo>
                <a:lnTo>
                  <a:pt x="4290" y="5041"/>
                </a:lnTo>
                <a:lnTo>
                  <a:pt x="4303" y="5025"/>
                </a:lnTo>
                <a:lnTo>
                  <a:pt x="4310" y="5005"/>
                </a:lnTo>
                <a:lnTo>
                  <a:pt x="4315" y="4978"/>
                </a:lnTo>
                <a:lnTo>
                  <a:pt x="4316" y="4948"/>
                </a:lnTo>
                <a:lnTo>
                  <a:pt x="4311" y="4912"/>
                </a:lnTo>
                <a:lnTo>
                  <a:pt x="4301" y="4869"/>
                </a:lnTo>
                <a:lnTo>
                  <a:pt x="4285" y="4822"/>
                </a:lnTo>
                <a:lnTo>
                  <a:pt x="4262" y="4771"/>
                </a:lnTo>
                <a:lnTo>
                  <a:pt x="4230" y="4715"/>
                </a:lnTo>
                <a:lnTo>
                  <a:pt x="3021" y="2720"/>
                </a:lnTo>
                <a:lnTo>
                  <a:pt x="3021" y="1819"/>
                </a:lnTo>
                <a:lnTo>
                  <a:pt x="3019" y="1819"/>
                </a:lnTo>
                <a:lnTo>
                  <a:pt x="3019" y="252"/>
                </a:lnTo>
                <a:lnTo>
                  <a:pt x="1637" y="252"/>
                </a:lnTo>
                <a:close/>
                <a:moveTo>
                  <a:pt x="1045" y="0"/>
                </a:moveTo>
                <a:lnTo>
                  <a:pt x="3600" y="0"/>
                </a:lnTo>
                <a:lnTo>
                  <a:pt x="3600" y="470"/>
                </a:lnTo>
                <a:lnTo>
                  <a:pt x="3361" y="470"/>
                </a:lnTo>
                <a:lnTo>
                  <a:pt x="3361" y="2625"/>
                </a:lnTo>
                <a:lnTo>
                  <a:pt x="4522" y="4537"/>
                </a:lnTo>
                <a:lnTo>
                  <a:pt x="4565" y="4618"/>
                </a:lnTo>
                <a:lnTo>
                  <a:pt x="4602" y="4695"/>
                </a:lnTo>
                <a:lnTo>
                  <a:pt x="4628" y="4771"/>
                </a:lnTo>
                <a:lnTo>
                  <a:pt x="4646" y="4844"/>
                </a:lnTo>
                <a:lnTo>
                  <a:pt x="4655" y="4915"/>
                </a:lnTo>
                <a:lnTo>
                  <a:pt x="4656" y="4983"/>
                </a:lnTo>
                <a:lnTo>
                  <a:pt x="4650" y="5046"/>
                </a:lnTo>
                <a:lnTo>
                  <a:pt x="4636" y="5107"/>
                </a:lnTo>
                <a:lnTo>
                  <a:pt x="4613" y="5166"/>
                </a:lnTo>
                <a:lnTo>
                  <a:pt x="4583" y="5219"/>
                </a:lnTo>
                <a:lnTo>
                  <a:pt x="4547" y="5267"/>
                </a:lnTo>
                <a:lnTo>
                  <a:pt x="4502" y="5310"/>
                </a:lnTo>
                <a:lnTo>
                  <a:pt x="4451" y="5350"/>
                </a:lnTo>
                <a:lnTo>
                  <a:pt x="4391" y="5383"/>
                </a:lnTo>
                <a:lnTo>
                  <a:pt x="4326" y="5411"/>
                </a:lnTo>
                <a:lnTo>
                  <a:pt x="4253" y="5434"/>
                </a:lnTo>
                <a:lnTo>
                  <a:pt x="4175" y="5451"/>
                </a:lnTo>
                <a:lnTo>
                  <a:pt x="4091" y="5461"/>
                </a:lnTo>
                <a:lnTo>
                  <a:pt x="3999" y="5464"/>
                </a:lnTo>
                <a:lnTo>
                  <a:pt x="659" y="5464"/>
                </a:lnTo>
                <a:lnTo>
                  <a:pt x="568" y="5461"/>
                </a:lnTo>
                <a:lnTo>
                  <a:pt x="483" y="5451"/>
                </a:lnTo>
                <a:lnTo>
                  <a:pt x="403" y="5434"/>
                </a:lnTo>
                <a:lnTo>
                  <a:pt x="332" y="5411"/>
                </a:lnTo>
                <a:lnTo>
                  <a:pt x="266" y="5383"/>
                </a:lnTo>
                <a:lnTo>
                  <a:pt x="208" y="5350"/>
                </a:lnTo>
                <a:lnTo>
                  <a:pt x="156" y="5310"/>
                </a:lnTo>
                <a:lnTo>
                  <a:pt x="111" y="5267"/>
                </a:lnTo>
                <a:lnTo>
                  <a:pt x="73" y="5219"/>
                </a:lnTo>
                <a:lnTo>
                  <a:pt x="43" y="5166"/>
                </a:lnTo>
                <a:lnTo>
                  <a:pt x="22" y="5107"/>
                </a:lnTo>
                <a:lnTo>
                  <a:pt x="7" y="5046"/>
                </a:lnTo>
                <a:lnTo>
                  <a:pt x="0" y="4983"/>
                </a:lnTo>
                <a:lnTo>
                  <a:pt x="2" y="4915"/>
                </a:lnTo>
                <a:lnTo>
                  <a:pt x="12" y="4844"/>
                </a:lnTo>
                <a:lnTo>
                  <a:pt x="30" y="4771"/>
                </a:lnTo>
                <a:lnTo>
                  <a:pt x="57" y="4695"/>
                </a:lnTo>
                <a:lnTo>
                  <a:pt x="92" y="4618"/>
                </a:lnTo>
                <a:lnTo>
                  <a:pt x="136" y="4537"/>
                </a:lnTo>
                <a:lnTo>
                  <a:pt x="1296" y="2625"/>
                </a:lnTo>
                <a:lnTo>
                  <a:pt x="1296" y="470"/>
                </a:lnTo>
                <a:lnTo>
                  <a:pt x="1045" y="470"/>
                </a:lnTo>
                <a:lnTo>
                  <a:pt x="104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223" name="Rectangle 222">
            <a:extLst>
              <a:ext uri="{FF2B5EF4-FFF2-40B4-BE49-F238E27FC236}">
                <a16:creationId xmlns:a16="http://schemas.microsoft.com/office/drawing/2014/main" id="{E7CC099D-A76F-4081-A9FA-D2D05AE2C8DD}"/>
              </a:ext>
            </a:extLst>
          </p:cNvPr>
          <p:cNvSpPr/>
          <p:nvPr/>
        </p:nvSpPr>
        <p:spPr>
          <a:xfrm>
            <a:off x="2588955" y="3736103"/>
            <a:ext cx="436814" cy="98930"/>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a:solidFill>
                <a:schemeClr val="tx1"/>
              </a:solidFill>
            </a:endParaRPr>
          </a:p>
        </p:txBody>
      </p:sp>
      <p:sp>
        <p:nvSpPr>
          <p:cNvPr id="224" name="Isosceles Triangle 223">
            <a:extLst>
              <a:ext uri="{FF2B5EF4-FFF2-40B4-BE49-F238E27FC236}">
                <a16:creationId xmlns:a16="http://schemas.microsoft.com/office/drawing/2014/main" id="{7A547692-EB59-4A02-B30C-54760CA3C07E}"/>
              </a:ext>
            </a:extLst>
          </p:cNvPr>
          <p:cNvSpPr/>
          <p:nvPr/>
        </p:nvSpPr>
        <p:spPr>
          <a:xfrm>
            <a:off x="2971001" y="3736103"/>
            <a:ext cx="104683" cy="98930"/>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050" dirty="0">
              <a:solidFill>
                <a:schemeClr val="tx1"/>
              </a:solidFill>
            </a:endParaRPr>
          </a:p>
        </p:txBody>
      </p:sp>
      <p:sp>
        <p:nvSpPr>
          <p:cNvPr id="227" name="TextBox 226">
            <a:extLst>
              <a:ext uri="{FF2B5EF4-FFF2-40B4-BE49-F238E27FC236}">
                <a16:creationId xmlns:a16="http://schemas.microsoft.com/office/drawing/2014/main" id="{CDD0B1CC-B74F-4813-B2EA-5D3B7B4DA05F}"/>
              </a:ext>
            </a:extLst>
          </p:cNvPr>
          <p:cNvSpPr txBox="1"/>
          <p:nvPr/>
        </p:nvSpPr>
        <p:spPr>
          <a:xfrm>
            <a:off x="3624478" y="3704776"/>
            <a:ext cx="3776718" cy="161583"/>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a:t>Décarbonation</a:t>
            </a:r>
            <a:r>
              <a:rPr lang="fr-FR" sz="1050" dirty="0"/>
              <a:t> de la matière première</a:t>
            </a:r>
            <a:r>
              <a:rPr lang="fr-FR" sz="1050" baseline="30000" dirty="0"/>
              <a:t>4</a:t>
            </a:r>
          </a:p>
        </p:txBody>
      </p:sp>
      <p:sp>
        <p:nvSpPr>
          <p:cNvPr id="203" name="Rectangle 202">
            <a:extLst>
              <a:ext uri="{FF2B5EF4-FFF2-40B4-BE49-F238E27FC236}">
                <a16:creationId xmlns:a16="http://schemas.microsoft.com/office/drawing/2014/main" id="{B08431E1-208A-4FD2-9C01-4877B3AB6022}"/>
              </a:ext>
            </a:extLst>
          </p:cNvPr>
          <p:cNvSpPr/>
          <p:nvPr/>
        </p:nvSpPr>
        <p:spPr>
          <a:xfrm>
            <a:off x="4727711" y="3489315"/>
            <a:ext cx="1770565" cy="97069"/>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200" dirty="0">
              <a:solidFill>
                <a:schemeClr val="tx1"/>
              </a:solidFill>
            </a:endParaRPr>
          </a:p>
        </p:txBody>
      </p:sp>
      <p:sp>
        <p:nvSpPr>
          <p:cNvPr id="204" name="Isosceles Triangle 203">
            <a:extLst>
              <a:ext uri="{FF2B5EF4-FFF2-40B4-BE49-F238E27FC236}">
                <a16:creationId xmlns:a16="http://schemas.microsoft.com/office/drawing/2014/main" id="{4D77BB65-8B61-40A9-AE46-28751EF456EE}"/>
              </a:ext>
            </a:extLst>
          </p:cNvPr>
          <p:cNvSpPr/>
          <p:nvPr/>
        </p:nvSpPr>
        <p:spPr>
          <a:xfrm>
            <a:off x="6444567" y="3491176"/>
            <a:ext cx="104684" cy="97069"/>
          </a:xfrm>
          <a:prstGeom prst="triangl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r-FR" sz="1050" dirty="0">
              <a:solidFill>
                <a:schemeClr val="tx1"/>
              </a:solidFill>
            </a:endParaRPr>
          </a:p>
        </p:txBody>
      </p:sp>
      <p:sp>
        <p:nvSpPr>
          <p:cNvPr id="228" name="TextBox 227">
            <a:extLst>
              <a:ext uri="{FF2B5EF4-FFF2-40B4-BE49-F238E27FC236}">
                <a16:creationId xmlns:a16="http://schemas.microsoft.com/office/drawing/2014/main" id="{0EACDDC4-B6BD-4E78-948F-FD1061C8BD20}"/>
              </a:ext>
            </a:extLst>
          </p:cNvPr>
          <p:cNvSpPr txBox="1"/>
          <p:nvPr/>
        </p:nvSpPr>
        <p:spPr>
          <a:xfrm>
            <a:off x="6573522" y="3457988"/>
            <a:ext cx="1699917" cy="161583"/>
          </a:xfrm>
          <a:prstGeom prst="rect">
            <a:avLst/>
          </a:prstGeom>
          <a:noFill/>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1050" dirty="0"/>
              <a:t>Acier</a:t>
            </a:r>
            <a:r>
              <a:rPr lang="fr-FR" sz="1050" baseline="30000" dirty="0"/>
              <a:t>3</a:t>
            </a:r>
          </a:p>
        </p:txBody>
      </p:sp>
      <p:sp>
        <p:nvSpPr>
          <p:cNvPr id="229" name="Freeform 132">
            <a:extLst>
              <a:ext uri="{FF2B5EF4-FFF2-40B4-BE49-F238E27FC236}">
                <a16:creationId xmlns:a16="http://schemas.microsoft.com/office/drawing/2014/main" id="{E183C745-39E8-41AD-BC4A-1803260F7A43}"/>
              </a:ext>
            </a:extLst>
          </p:cNvPr>
          <p:cNvSpPr>
            <a:spLocks noEditPoints="1"/>
          </p:cNvSpPr>
          <p:nvPr/>
        </p:nvSpPr>
        <p:spPr bwMode="auto">
          <a:xfrm>
            <a:off x="3293383" y="3157036"/>
            <a:ext cx="218178" cy="250637"/>
          </a:xfrm>
          <a:custGeom>
            <a:avLst/>
            <a:gdLst>
              <a:gd name="T0" fmla="*/ 1586 w 3280"/>
              <a:gd name="T1" fmla="*/ 3540 h 3766"/>
              <a:gd name="T2" fmla="*/ 1540 w 3280"/>
              <a:gd name="T3" fmla="*/ 3315 h 3766"/>
              <a:gd name="T4" fmla="*/ 1353 w 3280"/>
              <a:gd name="T5" fmla="*/ 3003 h 3766"/>
              <a:gd name="T6" fmla="*/ 930 w 3280"/>
              <a:gd name="T7" fmla="*/ 2759 h 3766"/>
              <a:gd name="T8" fmla="*/ 747 w 3280"/>
              <a:gd name="T9" fmla="*/ 2713 h 3766"/>
              <a:gd name="T10" fmla="*/ 226 w 3280"/>
              <a:gd name="T11" fmla="*/ 2760 h 3766"/>
              <a:gd name="T12" fmla="*/ 23 w 3280"/>
              <a:gd name="T13" fmla="*/ 2833 h 3766"/>
              <a:gd name="T14" fmla="*/ 173 w 3280"/>
              <a:gd name="T15" fmla="*/ 2668 h 3766"/>
              <a:gd name="T16" fmla="*/ 346 w 3280"/>
              <a:gd name="T17" fmla="*/ 2473 h 3766"/>
              <a:gd name="T18" fmla="*/ 523 w 3280"/>
              <a:gd name="T19" fmla="*/ 2208 h 3766"/>
              <a:gd name="T20" fmla="*/ 560 w 3280"/>
              <a:gd name="T21" fmla="*/ 1880 h 3766"/>
              <a:gd name="T22" fmla="*/ 523 w 3280"/>
              <a:gd name="T23" fmla="*/ 1552 h 3766"/>
              <a:gd name="T24" fmla="*/ 346 w 3280"/>
              <a:gd name="T25" fmla="*/ 1288 h 3766"/>
              <a:gd name="T26" fmla="*/ 173 w 3280"/>
              <a:gd name="T27" fmla="*/ 1092 h 3766"/>
              <a:gd name="T28" fmla="*/ 23 w 3280"/>
              <a:gd name="T29" fmla="*/ 927 h 3766"/>
              <a:gd name="T30" fmla="*/ 226 w 3280"/>
              <a:gd name="T31" fmla="*/ 1000 h 3766"/>
              <a:gd name="T32" fmla="*/ 620 w 3280"/>
              <a:gd name="T33" fmla="*/ 1020 h 3766"/>
              <a:gd name="T34" fmla="*/ 860 w 3280"/>
              <a:gd name="T35" fmla="*/ 1139 h 3766"/>
              <a:gd name="T36" fmla="*/ 1375 w 3280"/>
              <a:gd name="T37" fmla="*/ 812 h 3766"/>
              <a:gd name="T38" fmla="*/ 1538 w 3280"/>
              <a:gd name="T39" fmla="*/ 445 h 3766"/>
              <a:gd name="T40" fmla="*/ 1589 w 3280"/>
              <a:gd name="T41" fmla="*/ 214 h 3766"/>
              <a:gd name="T42" fmla="*/ 1640 w 3280"/>
              <a:gd name="T43" fmla="*/ 0 h 3766"/>
              <a:gd name="T44" fmla="*/ 1690 w 3280"/>
              <a:gd name="T45" fmla="*/ 215 h 3766"/>
              <a:gd name="T46" fmla="*/ 1747 w 3280"/>
              <a:gd name="T47" fmla="*/ 454 h 3766"/>
              <a:gd name="T48" fmla="*/ 1891 w 3280"/>
              <a:gd name="T49" fmla="*/ 818 h 3766"/>
              <a:gd name="T50" fmla="*/ 2434 w 3280"/>
              <a:gd name="T51" fmla="*/ 1115 h 3766"/>
              <a:gd name="T52" fmla="*/ 2833 w 3280"/>
              <a:gd name="T53" fmla="*/ 1086 h 3766"/>
              <a:gd name="T54" fmla="*/ 3231 w 3280"/>
              <a:gd name="T55" fmla="*/ 897 h 3766"/>
              <a:gd name="T56" fmla="*/ 3280 w 3280"/>
              <a:gd name="T57" fmla="*/ 974 h 3766"/>
              <a:gd name="T58" fmla="*/ 2923 w 3280"/>
              <a:gd name="T59" fmla="*/ 1198 h 3766"/>
              <a:gd name="T60" fmla="*/ 2756 w 3280"/>
              <a:gd name="T61" fmla="*/ 1546 h 3766"/>
              <a:gd name="T62" fmla="*/ 2706 w 3280"/>
              <a:gd name="T63" fmla="*/ 1880 h 3766"/>
              <a:gd name="T64" fmla="*/ 2756 w 3280"/>
              <a:gd name="T65" fmla="*/ 2214 h 3766"/>
              <a:gd name="T66" fmla="*/ 2922 w 3280"/>
              <a:gd name="T67" fmla="*/ 2562 h 3766"/>
              <a:gd name="T68" fmla="*/ 3277 w 3280"/>
              <a:gd name="T69" fmla="*/ 2783 h 3766"/>
              <a:gd name="T70" fmla="*/ 3231 w 3280"/>
              <a:gd name="T71" fmla="*/ 2863 h 3766"/>
              <a:gd name="T72" fmla="*/ 2833 w 3280"/>
              <a:gd name="T73" fmla="*/ 2674 h 3766"/>
              <a:gd name="T74" fmla="*/ 2519 w 3280"/>
              <a:gd name="T75" fmla="*/ 2712 h 3766"/>
              <a:gd name="T76" fmla="*/ 2318 w 3280"/>
              <a:gd name="T77" fmla="*/ 2771 h 3766"/>
              <a:gd name="T78" fmla="*/ 1913 w 3280"/>
              <a:gd name="T79" fmla="*/ 3004 h 3766"/>
              <a:gd name="T80" fmla="*/ 1735 w 3280"/>
              <a:gd name="T81" fmla="*/ 3312 h 3766"/>
              <a:gd name="T82" fmla="*/ 1690 w 3280"/>
              <a:gd name="T83" fmla="*/ 3545 h 3766"/>
              <a:gd name="T84" fmla="*/ 1646 w 3280"/>
              <a:gd name="T85" fmla="*/ 3764 h 3766"/>
              <a:gd name="T86" fmla="*/ 1421 w 3280"/>
              <a:gd name="T87" fmla="*/ 2881 h 3766"/>
              <a:gd name="T88" fmla="*/ 1633 w 3280"/>
              <a:gd name="T89" fmla="*/ 2787 h 3766"/>
              <a:gd name="T90" fmla="*/ 1853 w 3280"/>
              <a:gd name="T91" fmla="*/ 2887 h 3766"/>
              <a:gd name="T92" fmla="*/ 2283 w 3280"/>
              <a:gd name="T93" fmla="*/ 2669 h 3766"/>
              <a:gd name="T94" fmla="*/ 2377 w 3280"/>
              <a:gd name="T95" fmla="*/ 2497 h 3766"/>
              <a:gd name="T96" fmla="*/ 2593 w 3280"/>
              <a:gd name="T97" fmla="*/ 2184 h 3766"/>
              <a:gd name="T98" fmla="*/ 2562 w 3280"/>
              <a:gd name="T99" fmla="*/ 1553 h 3766"/>
              <a:gd name="T100" fmla="*/ 2373 w 3280"/>
              <a:gd name="T101" fmla="*/ 1293 h 3766"/>
              <a:gd name="T102" fmla="*/ 2100 w 3280"/>
              <a:gd name="T103" fmla="*/ 1083 h 3766"/>
              <a:gd name="T104" fmla="*/ 1759 w 3280"/>
              <a:gd name="T105" fmla="*/ 950 h 3766"/>
              <a:gd name="T106" fmla="*/ 1456 w 3280"/>
              <a:gd name="T107" fmla="*/ 927 h 3766"/>
              <a:gd name="T108" fmla="*/ 991 w 3280"/>
              <a:gd name="T109" fmla="*/ 1185 h 3766"/>
              <a:gd name="T110" fmla="*/ 890 w 3280"/>
              <a:gd name="T111" fmla="*/ 1313 h 3766"/>
              <a:gd name="T112" fmla="*/ 666 w 3280"/>
              <a:gd name="T113" fmla="*/ 1573 h 3766"/>
              <a:gd name="T114" fmla="*/ 666 w 3280"/>
              <a:gd name="T115" fmla="*/ 2187 h 3766"/>
              <a:gd name="T116" fmla="*/ 844 w 3280"/>
              <a:gd name="T117" fmla="*/ 2312 h 3766"/>
              <a:gd name="T118" fmla="*/ 876 w 3280"/>
              <a:gd name="T119" fmla="*/ 2574 h 3766"/>
              <a:gd name="T120" fmla="*/ 1397 w 3280"/>
              <a:gd name="T121" fmla="*/ 2899 h 3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80" h="3766">
                <a:moveTo>
                  <a:pt x="1596" y="3758"/>
                </a:moveTo>
                <a:cubicBezTo>
                  <a:pt x="1590" y="3753"/>
                  <a:pt x="1586" y="3655"/>
                  <a:pt x="1586" y="3540"/>
                </a:cubicBezTo>
                <a:lnTo>
                  <a:pt x="1586" y="3332"/>
                </a:lnTo>
                <a:lnTo>
                  <a:pt x="1540" y="3315"/>
                </a:lnTo>
                <a:cubicBezTo>
                  <a:pt x="1435" y="3277"/>
                  <a:pt x="1374" y="3195"/>
                  <a:pt x="1361" y="3075"/>
                </a:cubicBezTo>
                <a:lnTo>
                  <a:pt x="1353" y="3003"/>
                </a:lnTo>
                <a:lnTo>
                  <a:pt x="1206" y="2918"/>
                </a:lnTo>
                <a:cubicBezTo>
                  <a:pt x="1126" y="2871"/>
                  <a:pt x="1001" y="2800"/>
                  <a:pt x="930" y="2759"/>
                </a:cubicBezTo>
                <a:lnTo>
                  <a:pt x="800" y="2686"/>
                </a:lnTo>
                <a:lnTo>
                  <a:pt x="747" y="2713"/>
                </a:lnTo>
                <a:cubicBezTo>
                  <a:pt x="651" y="2762"/>
                  <a:pt x="530" y="2747"/>
                  <a:pt x="425" y="2672"/>
                </a:cubicBezTo>
                <a:cubicBezTo>
                  <a:pt x="409" y="2660"/>
                  <a:pt x="369" y="2677"/>
                  <a:pt x="226" y="2760"/>
                </a:cubicBezTo>
                <a:lnTo>
                  <a:pt x="48" y="2863"/>
                </a:lnTo>
                <a:lnTo>
                  <a:pt x="23" y="2833"/>
                </a:lnTo>
                <a:cubicBezTo>
                  <a:pt x="10" y="2816"/>
                  <a:pt x="0" y="2794"/>
                  <a:pt x="2" y="2783"/>
                </a:cubicBezTo>
                <a:cubicBezTo>
                  <a:pt x="4" y="2772"/>
                  <a:pt x="81" y="2720"/>
                  <a:pt x="173" y="2668"/>
                </a:cubicBezTo>
                <a:lnTo>
                  <a:pt x="340" y="2572"/>
                </a:lnTo>
                <a:lnTo>
                  <a:pt x="346" y="2473"/>
                </a:lnTo>
                <a:cubicBezTo>
                  <a:pt x="350" y="2416"/>
                  <a:pt x="363" y="2355"/>
                  <a:pt x="376" y="2331"/>
                </a:cubicBezTo>
                <a:cubicBezTo>
                  <a:pt x="402" y="2283"/>
                  <a:pt x="467" y="2229"/>
                  <a:pt x="523" y="2208"/>
                </a:cubicBezTo>
                <a:lnTo>
                  <a:pt x="560" y="2194"/>
                </a:lnTo>
                <a:lnTo>
                  <a:pt x="560" y="1880"/>
                </a:lnTo>
                <a:lnTo>
                  <a:pt x="560" y="1566"/>
                </a:lnTo>
                <a:lnTo>
                  <a:pt x="523" y="1552"/>
                </a:lnTo>
                <a:cubicBezTo>
                  <a:pt x="467" y="1531"/>
                  <a:pt x="402" y="1477"/>
                  <a:pt x="376" y="1429"/>
                </a:cubicBezTo>
                <a:cubicBezTo>
                  <a:pt x="363" y="1405"/>
                  <a:pt x="350" y="1344"/>
                  <a:pt x="346" y="1288"/>
                </a:cubicBezTo>
                <a:lnTo>
                  <a:pt x="340" y="1188"/>
                </a:lnTo>
                <a:lnTo>
                  <a:pt x="173" y="1092"/>
                </a:lnTo>
                <a:cubicBezTo>
                  <a:pt x="81" y="1039"/>
                  <a:pt x="4" y="987"/>
                  <a:pt x="2" y="976"/>
                </a:cubicBezTo>
                <a:cubicBezTo>
                  <a:pt x="0" y="966"/>
                  <a:pt x="10" y="944"/>
                  <a:pt x="23" y="927"/>
                </a:cubicBezTo>
                <a:lnTo>
                  <a:pt x="48" y="897"/>
                </a:lnTo>
                <a:lnTo>
                  <a:pt x="226" y="1000"/>
                </a:lnTo>
                <a:cubicBezTo>
                  <a:pt x="369" y="1083"/>
                  <a:pt x="409" y="1100"/>
                  <a:pt x="425" y="1088"/>
                </a:cubicBezTo>
                <a:cubicBezTo>
                  <a:pt x="493" y="1040"/>
                  <a:pt x="550" y="1020"/>
                  <a:pt x="620" y="1020"/>
                </a:cubicBezTo>
                <a:cubicBezTo>
                  <a:pt x="702" y="1020"/>
                  <a:pt x="758" y="1043"/>
                  <a:pt x="820" y="1101"/>
                </a:cubicBezTo>
                <a:lnTo>
                  <a:pt x="860" y="1139"/>
                </a:lnTo>
                <a:lnTo>
                  <a:pt x="1120" y="988"/>
                </a:lnTo>
                <a:cubicBezTo>
                  <a:pt x="1331" y="866"/>
                  <a:pt x="1379" y="833"/>
                  <a:pt x="1375" y="812"/>
                </a:cubicBezTo>
                <a:cubicBezTo>
                  <a:pt x="1372" y="798"/>
                  <a:pt x="1367" y="758"/>
                  <a:pt x="1363" y="722"/>
                </a:cubicBezTo>
                <a:cubicBezTo>
                  <a:pt x="1351" y="601"/>
                  <a:pt x="1423" y="487"/>
                  <a:pt x="1538" y="445"/>
                </a:cubicBezTo>
                <a:lnTo>
                  <a:pt x="1586" y="428"/>
                </a:lnTo>
                <a:lnTo>
                  <a:pt x="1589" y="214"/>
                </a:lnTo>
                <a:lnTo>
                  <a:pt x="1593" y="0"/>
                </a:lnTo>
                <a:lnTo>
                  <a:pt x="1640" y="0"/>
                </a:lnTo>
                <a:lnTo>
                  <a:pt x="1686" y="0"/>
                </a:lnTo>
                <a:lnTo>
                  <a:pt x="1690" y="215"/>
                </a:lnTo>
                <a:lnTo>
                  <a:pt x="1694" y="430"/>
                </a:lnTo>
                <a:lnTo>
                  <a:pt x="1747" y="454"/>
                </a:lnTo>
                <a:cubicBezTo>
                  <a:pt x="1813" y="483"/>
                  <a:pt x="1871" y="548"/>
                  <a:pt x="1893" y="614"/>
                </a:cubicBezTo>
                <a:cubicBezTo>
                  <a:pt x="1907" y="657"/>
                  <a:pt x="1906" y="766"/>
                  <a:pt x="1891" y="818"/>
                </a:cubicBezTo>
                <a:cubicBezTo>
                  <a:pt x="1888" y="829"/>
                  <a:pt x="1981" y="891"/>
                  <a:pt x="2150" y="990"/>
                </a:cubicBezTo>
                <a:cubicBezTo>
                  <a:pt x="2411" y="1142"/>
                  <a:pt x="2415" y="1143"/>
                  <a:pt x="2434" y="1115"/>
                </a:cubicBezTo>
                <a:cubicBezTo>
                  <a:pt x="2473" y="1061"/>
                  <a:pt x="2562" y="1020"/>
                  <a:pt x="2645" y="1020"/>
                </a:cubicBezTo>
                <a:cubicBezTo>
                  <a:pt x="2718" y="1020"/>
                  <a:pt x="2812" y="1053"/>
                  <a:pt x="2833" y="1086"/>
                </a:cubicBezTo>
                <a:cubicBezTo>
                  <a:pt x="2849" y="1112"/>
                  <a:pt x="2881" y="1099"/>
                  <a:pt x="3056" y="998"/>
                </a:cubicBezTo>
                <a:lnTo>
                  <a:pt x="3231" y="897"/>
                </a:lnTo>
                <a:lnTo>
                  <a:pt x="3255" y="926"/>
                </a:lnTo>
                <a:cubicBezTo>
                  <a:pt x="3269" y="943"/>
                  <a:pt x="3280" y="964"/>
                  <a:pt x="3280" y="974"/>
                </a:cubicBezTo>
                <a:cubicBezTo>
                  <a:pt x="3280" y="984"/>
                  <a:pt x="3199" y="1038"/>
                  <a:pt x="3101" y="1095"/>
                </a:cubicBezTo>
                <a:lnTo>
                  <a:pt x="2923" y="1198"/>
                </a:lnTo>
                <a:lnTo>
                  <a:pt x="2923" y="1279"/>
                </a:lnTo>
                <a:cubicBezTo>
                  <a:pt x="2924" y="1405"/>
                  <a:pt x="2865" y="1501"/>
                  <a:pt x="2756" y="1546"/>
                </a:cubicBezTo>
                <a:lnTo>
                  <a:pt x="2706" y="1567"/>
                </a:lnTo>
                <a:lnTo>
                  <a:pt x="2706" y="1880"/>
                </a:lnTo>
                <a:lnTo>
                  <a:pt x="2706" y="2193"/>
                </a:lnTo>
                <a:lnTo>
                  <a:pt x="2756" y="2214"/>
                </a:lnTo>
                <a:cubicBezTo>
                  <a:pt x="2865" y="2259"/>
                  <a:pt x="2924" y="2355"/>
                  <a:pt x="2923" y="2481"/>
                </a:cubicBezTo>
                <a:lnTo>
                  <a:pt x="2922" y="2562"/>
                </a:lnTo>
                <a:lnTo>
                  <a:pt x="3097" y="2663"/>
                </a:lnTo>
                <a:cubicBezTo>
                  <a:pt x="3194" y="2718"/>
                  <a:pt x="3275" y="2772"/>
                  <a:pt x="3277" y="2783"/>
                </a:cubicBezTo>
                <a:cubicBezTo>
                  <a:pt x="3279" y="2794"/>
                  <a:pt x="3270" y="2816"/>
                  <a:pt x="3256" y="2833"/>
                </a:cubicBezTo>
                <a:lnTo>
                  <a:pt x="3231" y="2863"/>
                </a:lnTo>
                <a:lnTo>
                  <a:pt x="3056" y="2762"/>
                </a:lnTo>
                <a:cubicBezTo>
                  <a:pt x="2881" y="2661"/>
                  <a:pt x="2849" y="2648"/>
                  <a:pt x="2833" y="2674"/>
                </a:cubicBezTo>
                <a:cubicBezTo>
                  <a:pt x="2828" y="2681"/>
                  <a:pt x="2801" y="2699"/>
                  <a:pt x="2772" y="2714"/>
                </a:cubicBezTo>
                <a:cubicBezTo>
                  <a:pt x="2701" y="2750"/>
                  <a:pt x="2586" y="2749"/>
                  <a:pt x="2519" y="2712"/>
                </a:cubicBezTo>
                <a:lnTo>
                  <a:pt x="2469" y="2683"/>
                </a:lnTo>
                <a:lnTo>
                  <a:pt x="2318" y="2771"/>
                </a:lnTo>
                <a:cubicBezTo>
                  <a:pt x="2234" y="2819"/>
                  <a:pt x="2109" y="2891"/>
                  <a:pt x="2040" y="2931"/>
                </a:cubicBezTo>
                <a:lnTo>
                  <a:pt x="1913" y="3004"/>
                </a:lnTo>
                <a:lnTo>
                  <a:pt x="1905" y="3075"/>
                </a:lnTo>
                <a:cubicBezTo>
                  <a:pt x="1892" y="3192"/>
                  <a:pt x="1836" y="3271"/>
                  <a:pt x="1735" y="3312"/>
                </a:cubicBezTo>
                <a:lnTo>
                  <a:pt x="1694" y="3330"/>
                </a:lnTo>
                <a:lnTo>
                  <a:pt x="1690" y="3545"/>
                </a:lnTo>
                <a:lnTo>
                  <a:pt x="1686" y="3760"/>
                </a:lnTo>
                <a:lnTo>
                  <a:pt x="1646" y="3764"/>
                </a:lnTo>
                <a:cubicBezTo>
                  <a:pt x="1623" y="3766"/>
                  <a:pt x="1601" y="3764"/>
                  <a:pt x="1596" y="3758"/>
                </a:cubicBezTo>
                <a:close/>
                <a:moveTo>
                  <a:pt x="1421" y="2881"/>
                </a:moveTo>
                <a:cubicBezTo>
                  <a:pt x="1425" y="2871"/>
                  <a:pt x="1453" y="2845"/>
                  <a:pt x="1484" y="2825"/>
                </a:cubicBezTo>
                <a:cubicBezTo>
                  <a:pt x="1532" y="2792"/>
                  <a:pt x="1553" y="2787"/>
                  <a:pt x="1633" y="2787"/>
                </a:cubicBezTo>
                <a:cubicBezTo>
                  <a:pt x="1717" y="2787"/>
                  <a:pt x="1733" y="2791"/>
                  <a:pt x="1790" y="2831"/>
                </a:cubicBezTo>
                <a:cubicBezTo>
                  <a:pt x="1824" y="2855"/>
                  <a:pt x="1853" y="2880"/>
                  <a:pt x="1853" y="2887"/>
                </a:cubicBezTo>
                <a:cubicBezTo>
                  <a:pt x="1853" y="2912"/>
                  <a:pt x="1883" y="2900"/>
                  <a:pt x="2024" y="2818"/>
                </a:cubicBezTo>
                <a:cubicBezTo>
                  <a:pt x="2102" y="2773"/>
                  <a:pt x="2219" y="2705"/>
                  <a:pt x="2283" y="2669"/>
                </a:cubicBezTo>
                <a:cubicBezTo>
                  <a:pt x="2370" y="2619"/>
                  <a:pt x="2398" y="2596"/>
                  <a:pt x="2392" y="2581"/>
                </a:cubicBezTo>
                <a:cubicBezTo>
                  <a:pt x="2388" y="2569"/>
                  <a:pt x="2381" y="2532"/>
                  <a:pt x="2377" y="2497"/>
                </a:cubicBezTo>
                <a:cubicBezTo>
                  <a:pt x="2363" y="2383"/>
                  <a:pt x="2426" y="2276"/>
                  <a:pt x="2546" y="2210"/>
                </a:cubicBezTo>
                <a:lnTo>
                  <a:pt x="2593" y="2184"/>
                </a:lnTo>
                <a:lnTo>
                  <a:pt x="2597" y="1899"/>
                </a:lnTo>
                <a:cubicBezTo>
                  <a:pt x="2601" y="1586"/>
                  <a:pt x="2597" y="1553"/>
                  <a:pt x="2562" y="1553"/>
                </a:cubicBezTo>
                <a:cubicBezTo>
                  <a:pt x="2524" y="1553"/>
                  <a:pt x="2425" y="1461"/>
                  <a:pt x="2398" y="1401"/>
                </a:cubicBezTo>
                <a:cubicBezTo>
                  <a:pt x="2385" y="1371"/>
                  <a:pt x="2373" y="1323"/>
                  <a:pt x="2373" y="1293"/>
                </a:cubicBezTo>
                <a:lnTo>
                  <a:pt x="2372" y="1240"/>
                </a:lnTo>
                <a:lnTo>
                  <a:pt x="2100" y="1083"/>
                </a:lnTo>
                <a:cubicBezTo>
                  <a:pt x="1950" y="997"/>
                  <a:pt x="1819" y="927"/>
                  <a:pt x="1810" y="927"/>
                </a:cubicBezTo>
                <a:cubicBezTo>
                  <a:pt x="1800" y="927"/>
                  <a:pt x="1777" y="937"/>
                  <a:pt x="1759" y="950"/>
                </a:cubicBezTo>
                <a:cubicBezTo>
                  <a:pt x="1713" y="983"/>
                  <a:pt x="1553" y="983"/>
                  <a:pt x="1507" y="950"/>
                </a:cubicBezTo>
                <a:cubicBezTo>
                  <a:pt x="1488" y="937"/>
                  <a:pt x="1466" y="927"/>
                  <a:pt x="1456" y="927"/>
                </a:cubicBezTo>
                <a:cubicBezTo>
                  <a:pt x="1447" y="927"/>
                  <a:pt x="1360" y="973"/>
                  <a:pt x="1263" y="1029"/>
                </a:cubicBezTo>
                <a:cubicBezTo>
                  <a:pt x="1166" y="1086"/>
                  <a:pt x="1043" y="1156"/>
                  <a:pt x="991" y="1185"/>
                </a:cubicBezTo>
                <a:lnTo>
                  <a:pt x="896" y="1238"/>
                </a:lnTo>
                <a:lnTo>
                  <a:pt x="890" y="1313"/>
                </a:lnTo>
                <a:cubicBezTo>
                  <a:pt x="883" y="1414"/>
                  <a:pt x="826" y="1497"/>
                  <a:pt x="734" y="1541"/>
                </a:cubicBezTo>
                <a:lnTo>
                  <a:pt x="666" y="1573"/>
                </a:lnTo>
                <a:lnTo>
                  <a:pt x="666" y="1880"/>
                </a:lnTo>
                <a:lnTo>
                  <a:pt x="666" y="2187"/>
                </a:lnTo>
                <a:lnTo>
                  <a:pt x="734" y="2219"/>
                </a:lnTo>
                <a:cubicBezTo>
                  <a:pt x="780" y="2241"/>
                  <a:pt x="815" y="2271"/>
                  <a:pt x="844" y="2312"/>
                </a:cubicBezTo>
                <a:cubicBezTo>
                  <a:pt x="881" y="2366"/>
                  <a:pt x="886" y="2384"/>
                  <a:pt x="886" y="2460"/>
                </a:cubicBezTo>
                <a:cubicBezTo>
                  <a:pt x="886" y="2508"/>
                  <a:pt x="882" y="2559"/>
                  <a:pt x="876" y="2574"/>
                </a:cubicBezTo>
                <a:cubicBezTo>
                  <a:pt x="867" y="2597"/>
                  <a:pt x="896" y="2618"/>
                  <a:pt x="1123" y="2750"/>
                </a:cubicBezTo>
                <a:cubicBezTo>
                  <a:pt x="1264" y="2832"/>
                  <a:pt x="1387" y="2899"/>
                  <a:pt x="1397" y="2899"/>
                </a:cubicBezTo>
                <a:cubicBezTo>
                  <a:pt x="1406" y="2900"/>
                  <a:pt x="1417" y="2891"/>
                  <a:pt x="1421" y="2881"/>
                </a:cubicBezTo>
                <a:close/>
              </a:path>
            </a:pathLst>
          </a:custGeom>
          <a:solidFill>
            <a:schemeClr val="accent3">
              <a:lumMod val="60000"/>
              <a:lumOff val="40000"/>
            </a:schemeClr>
          </a:solid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lang="fr-FR" sz="800" dirty="0"/>
          </a:p>
        </p:txBody>
      </p:sp>
      <p:sp>
        <p:nvSpPr>
          <p:cNvPr id="230" name="Freeform 137">
            <a:extLst>
              <a:ext uri="{FF2B5EF4-FFF2-40B4-BE49-F238E27FC236}">
                <a16:creationId xmlns:a16="http://schemas.microsoft.com/office/drawing/2014/main" id="{64C55F46-EC21-4C84-9592-64B2A5F3AA5B}"/>
              </a:ext>
            </a:extLst>
          </p:cNvPr>
          <p:cNvSpPr>
            <a:spLocks noEditPoints="1"/>
          </p:cNvSpPr>
          <p:nvPr/>
        </p:nvSpPr>
        <p:spPr bwMode="auto">
          <a:xfrm>
            <a:off x="5633043" y="3431577"/>
            <a:ext cx="175907" cy="167900"/>
          </a:xfrm>
          <a:custGeom>
            <a:avLst/>
            <a:gdLst>
              <a:gd name="T0" fmla="*/ 1 w 2948"/>
              <a:gd name="T1" fmla="*/ 2366 h 2600"/>
              <a:gd name="T2" fmla="*/ 758 w 2948"/>
              <a:gd name="T3" fmla="*/ 2230 h 2600"/>
              <a:gd name="T4" fmla="*/ 774 w 2948"/>
              <a:gd name="T5" fmla="*/ 1442 h 2600"/>
              <a:gd name="T6" fmla="*/ 348 w 2948"/>
              <a:gd name="T7" fmla="*/ 1356 h 2600"/>
              <a:gd name="T8" fmla="*/ 4 w 2948"/>
              <a:gd name="T9" fmla="*/ 1164 h 2600"/>
              <a:gd name="T10" fmla="*/ 981 w 2948"/>
              <a:gd name="T11" fmla="*/ 1040 h 2600"/>
              <a:gd name="T12" fmla="*/ 1961 w 2948"/>
              <a:gd name="T13" fmla="*/ 1158 h 2600"/>
              <a:gd name="T14" fmla="*/ 1644 w 2948"/>
              <a:gd name="T15" fmla="*/ 1332 h 2600"/>
              <a:gd name="T16" fmla="*/ 1094 w 2948"/>
              <a:gd name="T17" fmla="*/ 1431 h 2600"/>
              <a:gd name="T18" fmla="*/ 1104 w 2948"/>
              <a:gd name="T19" fmla="*/ 2227 h 2600"/>
              <a:gd name="T20" fmla="*/ 1958 w 2948"/>
              <a:gd name="T21" fmla="*/ 2374 h 2600"/>
              <a:gd name="T22" fmla="*/ 1961 w 2948"/>
              <a:gd name="T23" fmla="*/ 2600 h 2600"/>
              <a:gd name="T24" fmla="*/ 1 w 2948"/>
              <a:gd name="T25" fmla="*/ 2600 h 2600"/>
              <a:gd name="T26" fmla="*/ 2028 w 2948"/>
              <a:gd name="T27" fmla="*/ 2416 h 2600"/>
              <a:gd name="T28" fmla="*/ 2484 w 2948"/>
              <a:gd name="T29" fmla="*/ 1439 h 2600"/>
              <a:gd name="T30" fmla="*/ 2488 w 2948"/>
              <a:gd name="T31" fmla="*/ 1554 h 2600"/>
              <a:gd name="T32" fmla="*/ 2028 w 2948"/>
              <a:gd name="T33" fmla="*/ 2416 h 2600"/>
              <a:gd name="T34" fmla="*/ 434 w 2948"/>
              <a:gd name="T35" fmla="*/ 2022 h 2600"/>
              <a:gd name="T36" fmla="*/ 731 w 2948"/>
              <a:gd name="T37" fmla="*/ 1970 h 2600"/>
              <a:gd name="T38" fmla="*/ 123 w 2948"/>
              <a:gd name="T39" fmla="*/ 2294 h 2600"/>
              <a:gd name="T40" fmla="*/ 1531 w 2948"/>
              <a:gd name="T41" fmla="*/ 2236 h 2600"/>
              <a:gd name="T42" fmla="*/ 1522 w 2948"/>
              <a:gd name="T43" fmla="*/ 1747 h 2600"/>
              <a:gd name="T44" fmla="*/ 1939 w 2948"/>
              <a:gd name="T45" fmla="*/ 1316 h 2600"/>
              <a:gd name="T46" fmla="*/ 2354 w 2948"/>
              <a:gd name="T47" fmla="*/ 885 h 2600"/>
              <a:gd name="T48" fmla="*/ 2832 w 2948"/>
              <a:gd name="T49" fmla="*/ 494 h 2600"/>
              <a:gd name="T50" fmla="*/ 2417 w 2948"/>
              <a:gd name="T51" fmla="*/ 1424 h 2600"/>
              <a:gd name="T52" fmla="*/ 1531 w 2948"/>
              <a:gd name="T53" fmla="*/ 2236 h 2600"/>
              <a:gd name="T54" fmla="*/ 1148 w 2948"/>
              <a:gd name="T55" fmla="*/ 1446 h 2600"/>
              <a:gd name="T56" fmla="*/ 1811 w 2948"/>
              <a:gd name="T57" fmla="*/ 1353 h 2600"/>
              <a:gd name="T58" fmla="*/ 1148 w 2948"/>
              <a:gd name="T59" fmla="*/ 2127 h 2600"/>
              <a:gd name="T60" fmla="*/ 1988 w 2948"/>
              <a:gd name="T61" fmla="*/ 1137 h 2600"/>
              <a:gd name="T62" fmla="*/ 2457 w 2948"/>
              <a:gd name="T63" fmla="*/ 520 h 2600"/>
              <a:gd name="T64" fmla="*/ 2948 w 2948"/>
              <a:gd name="T65" fmla="*/ 64 h 2600"/>
              <a:gd name="T66" fmla="*/ 2026 w 2948"/>
              <a:gd name="T67" fmla="*/ 1211 h 2600"/>
              <a:gd name="T68" fmla="*/ 1988 w 2948"/>
              <a:gd name="T69" fmla="*/ 1137 h 2600"/>
              <a:gd name="T70" fmla="*/ 1191 w 2948"/>
              <a:gd name="T71" fmla="*/ 502 h 2600"/>
              <a:gd name="T72" fmla="*/ 2591 w 2948"/>
              <a:gd name="T73" fmla="*/ 4 h 2600"/>
              <a:gd name="T74" fmla="*/ 2430 w 2948"/>
              <a:gd name="T75" fmla="*/ 510 h 2600"/>
              <a:gd name="T76" fmla="*/ 1021 w 2948"/>
              <a:gd name="T77" fmla="*/ 1017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48" h="2600">
                <a:moveTo>
                  <a:pt x="1" y="2483"/>
                </a:moveTo>
                <a:lnTo>
                  <a:pt x="1" y="2366"/>
                </a:lnTo>
                <a:lnTo>
                  <a:pt x="371" y="2301"/>
                </a:lnTo>
                <a:cubicBezTo>
                  <a:pt x="575" y="2266"/>
                  <a:pt x="749" y="2234"/>
                  <a:pt x="758" y="2230"/>
                </a:cubicBezTo>
                <a:cubicBezTo>
                  <a:pt x="770" y="2226"/>
                  <a:pt x="774" y="2134"/>
                  <a:pt x="774" y="1833"/>
                </a:cubicBezTo>
                <a:lnTo>
                  <a:pt x="774" y="1442"/>
                </a:lnTo>
                <a:lnTo>
                  <a:pt x="731" y="1433"/>
                </a:lnTo>
                <a:cubicBezTo>
                  <a:pt x="707" y="1429"/>
                  <a:pt x="535" y="1394"/>
                  <a:pt x="348" y="1356"/>
                </a:cubicBezTo>
                <a:lnTo>
                  <a:pt x="8" y="1287"/>
                </a:lnTo>
                <a:lnTo>
                  <a:pt x="4" y="1164"/>
                </a:lnTo>
                <a:lnTo>
                  <a:pt x="0" y="1040"/>
                </a:lnTo>
                <a:lnTo>
                  <a:pt x="981" y="1040"/>
                </a:lnTo>
                <a:lnTo>
                  <a:pt x="1961" y="1040"/>
                </a:lnTo>
                <a:lnTo>
                  <a:pt x="1961" y="1158"/>
                </a:lnTo>
                <a:lnTo>
                  <a:pt x="1961" y="1276"/>
                </a:lnTo>
                <a:lnTo>
                  <a:pt x="1644" y="1332"/>
                </a:lnTo>
                <a:cubicBezTo>
                  <a:pt x="1470" y="1363"/>
                  <a:pt x="1275" y="1398"/>
                  <a:pt x="1211" y="1409"/>
                </a:cubicBezTo>
                <a:lnTo>
                  <a:pt x="1094" y="1431"/>
                </a:lnTo>
                <a:lnTo>
                  <a:pt x="1094" y="1829"/>
                </a:lnTo>
                <a:cubicBezTo>
                  <a:pt x="1094" y="2048"/>
                  <a:pt x="1099" y="2227"/>
                  <a:pt x="1104" y="2227"/>
                </a:cubicBezTo>
                <a:cubicBezTo>
                  <a:pt x="1110" y="2227"/>
                  <a:pt x="1303" y="2260"/>
                  <a:pt x="1534" y="2301"/>
                </a:cubicBezTo>
                <a:cubicBezTo>
                  <a:pt x="1765" y="2341"/>
                  <a:pt x="1956" y="2374"/>
                  <a:pt x="1958" y="2374"/>
                </a:cubicBezTo>
                <a:cubicBezTo>
                  <a:pt x="1959" y="2374"/>
                  <a:pt x="1961" y="2425"/>
                  <a:pt x="1961" y="2487"/>
                </a:cubicBezTo>
                <a:lnTo>
                  <a:pt x="1961" y="2600"/>
                </a:lnTo>
                <a:lnTo>
                  <a:pt x="981" y="2600"/>
                </a:lnTo>
                <a:lnTo>
                  <a:pt x="1" y="2600"/>
                </a:lnTo>
                <a:lnTo>
                  <a:pt x="1" y="2483"/>
                </a:lnTo>
                <a:close/>
                <a:moveTo>
                  <a:pt x="2028" y="2416"/>
                </a:moveTo>
                <a:lnTo>
                  <a:pt x="2028" y="2319"/>
                </a:lnTo>
                <a:lnTo>
                  <a:pt x="2484" y="1439"/>
                </a:lnTo>
                <a:cubicBezTo>
                  <a:pt x="2735" y="954"/>
                  <a:pt x="2943" y="566"/>
                  <a:pt x="2945" y="577"/>
                </a:cubicBezTo>
                <a:cubicBezTo>
                  <a:pt x="2947" y="587"/>
                  <a:pt x="2741" y="1027"/>
                  <a:pt x="2488" y="1554"/>
                </a:cubicBezTo>
                <a:lnTo>
                  <a:pt x="2028" y="2514"/>
                </a:lnTo>
                <a:lnTo>
                  <a:pt x="2028" y="2416"/>
                </a:lnTo>
                <a:close/>
                <a:moveTo>
                  <a:pt x="128" y="2282"/>
                </a:moveTo>
                <a:cubicBezTo>
                  <a:pt x="135" y="2275"/>
                  <a:pt x="273" y="2158"/>
                  <a:pt x="434" y="2022"/>
                </a:cubicBezTo>
                <a:lnTo>
                  <a:pt x="728" y="1775"/>
                </a:lnTo>
                <a:lnTo>
                  <a:pt x="731" y="1970"/>
                </a:lnTo>
                <a:cubicBezTo>
                  <a:pt x="733" y="2077"/>
                  <a:pt x="733" y="2166"/>
                  <a:pt x="731" y="2168"/>
                </a:cubicBezTo>
                <a:cubicBezTo>
                  <a:pt x="727" y="2172"/>
                  <a:pt x="138" y="2294"/>
                  <a:pt x="123" y="2294"/>
                </a:cubicBezTo>
                <a:cubicBezTo>
                  <a:pt x="119" y="2294"/>
                  <a:pt x="121" y="2288"/>
                  <a:pt x="128" y="2282"/>
                </a:cubicBezTo>
                <a:close/>
                <a:moveTo>
                  <a:pt x="1531" y="2236"/>
                </a:moveTo>
                <a:cubicBezTo>
                  <a:pt x="1335" y="2206"/>
                  <a:pt x="1174" y="2178"/>
                  <a:pt x="1174" y="2173"/>
                </a:cubicBezTo>
                <a:cubicBezTo>
                  <a:pt x="1174" y="2169"/>
                  <a:pt x="1331" y="1977"/>
                  <a:pt x="1522" y="1747"/>
                </a:cubicBezTo>
                <a:lnTo>
                  <a:pt x="1870" y="1327"/>
                </a:lnTo>
                <a:lnTo>
                  <a:pt x="1939" y="1316"/>
                </a:lnTo>
                <a:lnTo>
                  <a:pt x="2008" y="1304"/>
                </a:lnTo>
                <a:lnTo>
                  <a:pt x="2354" y="885"/>
                </a:lnTo>
                <a:cubicBezTo>
                  <a:pt x="2634" y="547"/>
                  <a:pt x="2706" y="467"/>
                  <a:pt x="2728" y="472"/>
                </a:cubicBezTo>
                <a:cubicBezTo>
                  <a:pt x="2742" y="476"/>
                  <a:pt x="2789" y="485"/>
                  <a:pt x="2832" y="494"/>
                </a:cubicBezTo>
                <a:cubicBezTo>
                  <a:pt x="2896" y="507"/>
                  <a:pt x="2908" y="513"/>
                  <a:pt x="2901" y="532"/>
                </a:cubicBezTo>
                <a:cubicBezTo>
                  <a:pt x="2897" y="544"/>
                  <a:pt x="2679" y="945"/>
                  <a:pt x="2417" y="1424"/>
                </a:cubicBezTo>
                <a:cubicBezTo>
                  <a:pt x="2022" y="2147"/>
                  <a:pt x="1937" y="2294"/>
                  <a:pt x="1915" y="2292"/>
                </a:cubicBezTo>
                <a:cubicBezTo>
                  <a:pt x="1900" y="2291"/>
                  <a:pt x="1727" y="2266"/>
                  <a:pt x="1531" y="2236"/>
                </a:cubicBezTo>
                <a:close/>
                <a:moveTo>
                  <a:pt x="1148" y="1787"/>
                </a:moveTo>
                <a:lnTo>
                  <a:pt x="1148" y="1446"/>
                </a:lnTo>
                <a:lnTo>
                  <a:pt x="1477" y="1398"/>
                </a:lnTo>
                <a:cubicBezTo>
                  <a:pt x="1659" y="1371"/>
                  <a:pt x="1809" y="1351"/>
                  <a:pt x="1811" y="1353"/>
                </a:cubicBezTo>
                <a:cubicBezTo>
                  <a:pt x="1816" y="1357"/>
                  <a:pt x="1246" y="2025"/>
                  <a:pt x="1180" y="2094"/>
                </a:cubicBezTo>
                <a:lnTo>
                  <a:pt x="1148" y="2127"/>
                </a:lnTo>
                <a:lnTo>
                  <a:pt x="1148" y="1787"/>
                </a:lnTo>
                <a:close/>
                <a:moveTo>
                  <a:pt x="1988" y="1137"/>
                </a:moveTo>
                <a:lnTo>
                  <a:pt x="1988" y="1019"/>
                </a:lnTo>
                <a:lnTo>
                  <a:pt x="2457" y="520"/>
                </a:lnTo>
                <a:cubicBezTo>
                  <a:pt x="2715" y="245"/>
                  <a:pt x="2931" y="18"/>
                  <a:pt x="2937" y="16"/>
                </a:cubicBezTo>
                <a:cubicBezTo>
                  <a:pt x="2943" y="14"/>
                  <a:pt x="2948" y="35"/>
                  <a:pt x="2948" y="64"/>
                </a:cubicBezTo>
                <a:cubicBezTo>
                  <a:pt x="2948" y="114"/>
                  <a:pt x="2923" y="146"/>
                  <a:pt x="2506" y="642"/>
                </a:cubicBezTo>
                <a:cubicBezTo>
                  <a:pt x="2263" y="931"/>
                  <a:pt x="2047" y="1187"/>
                  <a:pt x="2026" y="1211"/>
                </a:cubicBezTo>
                <a:lnTo>
                  <a:pt x="1988" y="1255"/>
                </a:lnTo>
                <a:lnTo>
                  <a:pt x="1988" y="1137"/>
                </a:lnTo>
                <a:close/>
                <a:moveTo>
                  <a:pt x="105" y="1012"/>
                </a:moveTo>
                <a:cubicBezTo>
                  <a:pt x="110" y="1007"/>
                  <a:pt x="599" y="778"/>
                  <a:pt x="1191" y="502"/>
                </a:cubicBezTo>
                <a:lnTo>
                  <a:pt x="2268" y="0"/>
                </a:lnTo>
                <a:lnTo>
                  <a:pt x="2591" y="4"/>
                </a:lnTo>
                <a:lnTo>
                  <a:pt x="2914" y="7"/>
                </a:lnTo>
                <a:lnTo>
                  <a:pt x="2430" y="510"/>
                </a:lnTo>
                <a:lnTo>
                  <a:pt x="1946" y="1013"/>
                </a:lnTo>
                <a:lnTo>
                  <a:pt x="1021" y="1017"/>
                </a:lnTo>
                <a:cubicBezTo>
                  <a:pt x="512" y="1019"/>
                  <a:pt x="100" y="1017"/>
                  <a:pt x="105" y="1012"/>
                </a:cubicBezTo>
                <a:close/>
              </a:path>
            </a:pathLst>
          </a:custGeom>
          <a:solidFill>
            <a:schemeClr val="accent3"/>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fr-FR" sz="800" dirty="0"/>
          </a:p>
        </p:txBody>
      </p:sp>
      <p:sp>
        <p:nvSpPr>
          <p:cNvPr id="101" name="Rectangle 100">
            <a:extLst>
              <a:ext uri="{FF2B5EF4-FFF2-40B4-BE49-F238E27FC236}">
                <a16:creationId xmlns:a16="http://schemas.microsoft.com/office/drawing/2014/main" id="{1032170D-ED15-4C42-9994-EEC79500570F}"/>
              </a:ext>
            </a:extLst>
          </p:cNvPr>
          <p:cNvSpPr/>
          <p:nvPr/>
        </p:nvSpPr>
        <p:spPr>
          <a:xfrm>
            <a:off x="3692051" y="5295154"/>
            <a:ext cx="3091178" cy="98928"/>
          </a:xfrm>
          <a:prstGeom prst="rect">
            <a:avLst/>
          </a:prstGeom>
          <a:solidFill>
            <a:schemeClr val="accent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102" name="Isosceles Triangle 101">
            <a:extLst>
              <a:ext uri="{FF2B5EF4-FFF2-40B4-BE49-F238E27FC236}">
                <a16:creationId xmlns:a16="http://schemas.microsoft.com/office/drawing/2014/main" id="{40BB91C8-0CAE-41CF-B9AB-E92DAEFC803C}"/>
              </a:ext>
            </a:extLst>
          </p:cNvPr>
          <p:cNvSpPr/>
          <p:nvPr/>
        </p:nvSpPr>
        <p:spPr>
          <a:xfrm>
            <a:off x="6736237" y="5297033"/>
            <a:ext cx="104684" cy="9892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solidFill>
                <a:schemeClr val="tx1"/>
              </a:solidFill>
            </a:endParaRPr>
          </a:p>
        </p:txBody>
      </p:sp>
      <p:sp>
        <p:nvSpPr>
          <p:cNvPr id="225" name="Freeform 32">
            <a:extLst>
              <a:ext uri="{FF2B5EF4-FFF2-40B4-BE49-F238E27FC236}">
                <a16:creationId xmlns:a16="http://schemas.microsoft.com/office/drawing/2014/main" id="{AA1DAA2B-744E-4A17-B90B-1205386D108A}"/>
              </a:ext>
            </a:extLst>
          </p:cNvPr>
          <p:cNvSpPr>
            <a:spLocks noEditPoints="1"/>
          </p:cNvSpPr>
          <p:nvPr/>
        </p:nvSpPr>
        <p:spPr bwMode="auto">
          <a:xfrm>
            <a:off x="3123875" y="3672238"/>
            <a:ext cx="182867" cy="186924"/>
          </a:xfrm>
          <a:custGeom>
            <a:avLst/>
            <a:gdLst>
              <a:gd name="T0" fmla="*/ 2767 w 4656"/>
              <a:gd name="T1" fmla="*/ 2796 h 5464"/>
              <a:gd name="T2" fmla="*/ 2820 w 4656"/>
              <a:gd name="T3" fmla="*/ 2886 h 5464"/>
              <a:gd name="T4" fmla="*/ 2933 w 4656"/>
              <a:gd name="T5" fmla="*/ 3071 h 5464"/>
              <a:gd name="T6" fmla="*/ 3089 w 4656"/>
              <a:gd name="T7" fmla="*/ 3328 h 5464"/>
              <a:gd name="T8" fmla="*/ 3271 w 4656"/>
              <a:gd name="T9" fmla="*/ 3628 h 5464"/>
              <a:gd name="T10" fmla="*/ 3464 w 4656"/>
              <a:gd name="T11" fmla="*/ 3945 h 5464"/>
              <a:gd name="T12" fmla="*/ 3650 w 4656"/>
              <a:gd name="T13" fmla="*/ 4254 h 5464"/>
              <a:gd name="T14" fmla="*/ 3814 w 4656"/>
              <a:gd name="T15" fmla="*/ 4524 h 5464"/>
              <a:gd name="T16" fmla="*/ 3940 w 4656"/>
              <a:gd name="T17" fmla="*/ 4733 h 5464"/>
              <a:gd name="T18" fmla="*/ 4011 w 4656"/>
              <a:gd name="T19" fmla="*/ 4849 h 5464"/>
              <a:gd name="T20" fmla="*/ 3999 w 4656"/>
              <a:gd name="T21" fmla="*/ 4867 h 5464"/>
              <a:gd name="T22" fmla="*/ 3900 w 4656"/>
              <a:gd name="T23" fmla="*/ 4867 h 5464"/>
              <a:gd name="T24" fmla="*/ 3633 w 4656"/>
              <a:gd name="T25" fmla="*/ 4867 h 5464"/>
              <a:gd name="T26" fmla="*/ 3241 w 4656"/>
              <a:gd name="T27" fmla="*/ 4867 h 5464"/>
              <a:gd name="T28" fmla="*/ 2767 w 4656"/>
              <a:gd name="T29" fmla="*/ 4867 h 5464"/>
              <a:gd name="T30" fmla="*/ 2256 w 4656"/>
              <a:gd name="T31" fmla="*/ 4867 h 5464"/>
              <a:gd name="T32" fmla="*/ 1749 w 4656"/>
              <a:gd name="T33" fmla="*/ 4867 h 5464"/>
              <a:gd name="T34" fmla="*/ 1291 w 4656"/>
              <a:gd name="T35" fmla="*/ 4867 h 5464"/>
              <a:gd name="T36" fmla="*/ 926 w 4656"/>
              <a:gd name="T37" fmla="*/ 4867 h 5464"/>
              <a:gd name="T38" fmla="*/ 695 w 4656"/>
              <a:gd name="T39" fmla="*/ 4865 h 5464"/>
              <a:gd name="T40" fmla="*/ 639 w 4656"/>
              <a:gd name="T41" fmla="*/ 4862 h 5464"/>
              <a:gd name="T42" fmla="*/ 694 w 4656"/>
              <a:gd name="T43" fmla="*/ 4771 h 5464"/>
              <a:gd name="T44" fmla="*/ 808 w 4656"/>
              <a:gd name="T45" fmla="*/ 4584 h 5464"/>
              <a:gd name="T46" fmla="*/ 964 w 4656"/>
              <a:gd name="T47" fmla="*/ 4326 h 5464"/>
              <a:gd name="T48" fmla="*/ 1147 w 4656"/>
              <a:gd name="T49" fmla="*/ 4025 h 5464"/>
              <a:gd name="T50" fmla="*/ 1339 w 4656"/>
              <a:gd name="T51" fmla="*/ 3708 h 5464"/>
              <a:gd name="T52" fmla="*/ 1525 w 4656"/>
              <a:gd name="T53" fmla="*/ 3400 h 5464"/>
              <a:gd name="T54" fmla="*/ 1689 w 4656"/>
              <a:gd name="T55" fmla="*/ 3129 h 5464"/>
              <a:gd name="T56" fmla="*/ 1813 w 4656"/>
              <a:gd name="T57" fmla="*/ 2924 h 5464"/>
              <a:gd name="T58" fmla="*/ 1885 w 4656"/>
              <a:gd name="T59" fmla="*/ 2808 h 5464"/>
              <a:gd name="T60" fmla="*/ 1637 w 4656"/>
              <a:gd name="T61" fmla="*/ 252 h 5464"/>
              <a:gd name="T62" fmla="*/ 374 w 4656"/>
              <a:gd name="T63" fmla="*/ 4822 h 5464"/>
              <a:gd name="T64" fmla="*/ 342 w 4656"/>
              <a:gd name="T65" fmla="*/ 4978 h 5464"/>
              <a:gd name="T66" fmla="*/ 388 w 4656"/>
              <a:gd name="T67" fmla="*/ 5059 h 5464"/>
              <a:gd name="T68" fmla="*/ 538 w 4656"/>
              <a:gd name="T69" fmla="*/ 5114 h 5464"/>
              <a:gd name="T70" fmla="*/ 4064 w 4656"/>
              <a:gd name="T71" fmla="*/ 5121 h 5464"/>
              <a:gd name="T72" fmla="*/ 4243 w 4656"/>
              <a:gd name="T73" fmla="*/ 5076 h 5464"/>
              <a:gd name="T74" fmla="*/ 4310 w 4656"/>
              <a:gd name="T75" fmla="*/ 5005 h 5464"/>
              <a:gd name="T76" fmla="*/ 4301 w 4656"/>
              <a:gd name="T77" fmla="*/ 4869 h 5464"/>
              <a:gd name="T78" fmla="*/ 3021 w 4656"/>
              <a:gd name="T79" fmla="*/ 2720 h 5464"/>
              <a:gd name="T80" fmla="*/ 1637 w 4656"/>
              <a:gd name="T81" fmla="*/ 252 h 5464"/>
              <a:gd name="T82" fmla="*/ 3361 w 4656"/>
              <a:gd name="T83" fmla="*/ 470 h 5464"/>
              <a:gd name="T84" fmla="*/ 4602 w 4656"/>
              <a:gd name="T85" fmla="*/ 4695 h 5464"/>
              <a:gd name="T86" fmla="*/ 4656 w 4656"/>
              <a:gd name="T87" fmla="*/ 4983 h 5464"/>
              <a:gd name="T88" fmla="*/ 4583 w 4656"/>
              <a:gd name="T89" fmla="*/ 5219 h 5464"/>
              <a:gd name="T90" fmla="*/ 4391 w 4656"/>
              <a:gd name="T91" fmla="*/ 5383 h 5464"/>
              <a:gd name="T92" fmla="*/ 4091 w 4656"/>
              <a:gd name="T93" fmla="*/ 5461 h 5464"/>
              <a:gd name="T94" fmla="*/ 483 w 4656"/>
              <a:gd name="T95" fmla="*/ 5451 h 5464"/>
              <a:gd name="T96" fmla="*/ 208 w 4656"/>
              <a:gd name="T97" fmla="*/ 5350 h 5464"/>
              <a:gd name="T98" fmla="*/ 43 w 4656"/>
              <a:gd name="T99" fmla="*/ 5166 h 5464"/>
              <a:gd name="T100" fmla="*/ 2 w 4656"/>
              <a:gd name="T101" fmla="*/ 4915 h 5464"/>
              <a:gd name="T102" fmla="*/ 92 w 4656"/>
              <a:gd name="T103" fmla="*/ 4618 h 5464"/>
              <a:gd name="T104" fmla="*/ 1045 w 4656"/>
              <a:gd name="T105" fmla="*/ 470 h 5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56" h="5464">
                <a:moveTo>
                  <a:pt x="1893" y="2076"/>
                </a:moveTo>
                <a:lnTo>
                  <a:pt x="2764" y="2076"/>
                </a:lnTo>
                <a:lnTo>
                  <a:pt x="2764" y="2791"/>
                </a:lnTo>
                <a:lnTo>
                  <a:pt x="2767" y="2796"/>
                </a:lnTo>
                <a:lnTo>
                  <a:pt x="2774" y="2808"/>
                </a:lnTo>
                <a:lnTo>
                  <a:pt x="2785" y="2826"/>
                </a:lnTo>
                <a:lnTo>
                  <a:pt x="2800" y="2852"/>
                </a:lnTo>
                <a:lnTo>
                  <a:pt x="2820" y="2886"/>
                </a:lnTo>
                <a:lnTo>
                  <a:pt x="2843" y="2924"/>
                </a:lnTo>
                <a:lnTo>
                  <a:pt x="2872" y="2968"/>
                </a:lnTo>
                <a:lnTo>
                  <a:pt x="2901" y="3017"/>
                </a:lnTo>
                <a:lnTo>
                  <a:pt x="2933" y="3071"/>
                </a:lnTo>
                <a:lnTo>
                  <a:pt x="2969" y="3129"/>
                </a:lnTo>
                <a:lnTo>
                  <a:pt x="3008" y="3192"/>
                </a:lnTo>
                <a:lnTo>
                  <a:pt x="3047" y="3259"/>
                </a:lnTo>
                <a:lnTo>
                  <a:pt x="3089" y="3328"/>
                </a:lnTo>
                <a:lnTo>
                  <a:pt x="3134" y="3400"/>
                </a:lnTo>
                <a:lnTo>
                  <a:pt x="3178" y="3474"/>
                </a:lnTo>
                <a:lnTo>
                  <a:pt x="3225" y="3550"/>
                </a:lnTo>
                <a:lnTo>
                  <a:pt x="3271" y="3628"/>
                </a:lnTo>
                <a:lnTo>
                  <a:pt x="3319" y="3708"/>
                </a:lnTo>
                <a:lnTo>
                  <a:pt x="3368" y="3788"/>
                </a:lnTo>
                <a:lnTo>
                  <a:pt x="3416" y="3867"/>
                </a:lnTo>
                <a:lnTo>
                  <a:pt x="3464" y="3945"/>
                </a:lnTo>
                <a:lnTo>
                  <a:pt x="3512" y="4025"/>
                </a:lnTo>
                <a:lnTo>
                  <a:pt x="3558" y="4103"/>
                </a:lnTo>
                <a:lnTo>
                  <a:pt x="3605" y="4179"/>
                </a:lnTo>
                <a:lnTo>
                  <a:pt x="3650" y="4254"/>
                </a:lnTo>
                <a:lnTo>
                  <a:pt x="3694" y="4325"/>
                </a:lnTo>
                <a:lnTo>
                  <a:pt x="3736" y="4394"/>
                </a:lnTo>
                <a:lnTo>
                  <a:pt x="3776" y="4461"/>
                </a:lnTo>
                <a:lnTo>
                  <a:pt x="3814" y="4524"/>
                </a:lnTo>
                <a:lnTo>
                  <a:pt x="3850" y="4584"/>
                </a:lnTo>
                <a:lnTo>
                  <a:pt x="3883" y="4638"/>
                </a:lnTo>
                <a:lnTo>
                  <a:pt x="3913" y="4688"/>
                </a:lnTo>
                <a:lnTo>
                  <a:pt x="3940" y="4733"/>
                </a:lnTo>
                <a:lnTo>
                  <a:pt x="3963" y="4771"/>
                </a:lnTo>
                <a:lnTo>
                  <a:pt x="3983" y="4804"/>
                </a:lnTo>
                <a:lnTo>
                  <a:pt x="3999" y="4831"/>
                </a:lnTo>
                <a:lnTo>
                  <a:pt x="4011" y="4849"/>
                </a:lnTo>
                <a:lnTo>
                  <a:pt x="4018" y="4862"/>
                </a:lnTo>
                <a:lnTo>
                  <a:pt x="4021" y="4865"/>
                </a:lnTo>
                <a:lnTo>
                  <a:pt x="4011" y="4867"/>
                </a:lnTo>
                <a:lnTo>
                  <a:pt x="3999" y="4867"/>
                </a:lnTo>
                <a:lnTo>
                  <a:pt x="3993" y="4867"/>
                </a:lnTo>
                <a:lnTo>
                  <a:pt x="3975" y="4867"/>
                </a:lnTo>
                <a:lnTo>
                  <a:pt x="3943" y="4867"/>
                </a:lnTo>
                <a:lnTo>
                  <a:pt x="3900" y="4867"/>
                </a:lnTo>
                <a:lnTo>
                  <a:pt x="3849" y="4867"/>
                </a:lnTo>
                <a:lnTo>
                  <a:pt x="3786" y="4867"/>
                </a:lnTo>
                <a:lnTo>
                  <a:pt x="3714" y="4867"/>
                </a:lnTo>
                <a:lnTo>
                  <a:pt x="3633" y="4867"/>
                </a:lnTo>
                <a:lnTo>
                  <a:pt x="3545" y="4867"/>
                </a:lnTo>
                <a:lnTo>
                  <a:pt x="3450" y="4867"/>
                </a:lnTo>
                <a:lnTo>
                  <a:pt x="3349" y="4867"/>
                </a:lnTo>
                <a:lnTo>
                  <a:pt x="3241" y="4867"/>
                </a:lnTo>
                <a:lnTo>
                  <a:pt x="3129" y="4867"/>
                </a:lnTo>
                <a:lnTo>
                  <a:pt x="3013" y="4867"/>
                </a:lnTo>
                <a:lnTo>
                  <a:pt x="2891" y="4867"/>
                </a:lnTo>
                <a:lnTo>
                  <a:pt x="2767" y="4867"/>
                </a:lnTo>
                <a:lnTo>
                  <a:pt x="2641" y="4867"/>
                </a:lnTo>
                <a:lnTo>
                  <a:pt x="2513" y="4867"/>
                </a:lnTo>
                <a:lnTo>
                  <a:pt x="2386" y="4867"/>
                </a:lnTo>
                <a:lnTo>
                  <a:pt x="2256" y="4867"/>
                </a:lnTo>
                <a:lnTo>
                  <a:pt x="2127" y="4867"/>
                </a:lnTo>
                <a:lnTo>
                  <a:pt x="1999" y="4867"/>
                </a:lnTo>
                <a:lnTo>
                  <a:pt x="1873" y="4867"/>
                </a:lnTo>
                <a:lnTo>
                  <a:pt x="1749" y="4867"/>
                </a:lnTo>
                <a:lnTo>
                  <a:pt x="1629" y="4867"/>
                </a:lnTo>
                <a:lnTo>
                  <a:pt x="1511" y="4867"/>
                </a:lnTo>
                <a:lnTo>
                  <a:pt x="1399" y="4867"/>
                </a:lnTo>
                <a:lnTo>
                  <a:pt x="1291" y="4867"/>
                </a:lnTo>
                <a:lnTo>
                  <a:pt x="1190" y="4867"/>
                </a:lnTo>
                <a:lnTo>
                  <a:pt x="1093" y="4867"/>
                </a:lnTo>
                <a:lnTo>
                  <a:pt x="1006" y="4867"/>
                </a:lnTo>
                <a:lnTo>
                  <a:pt x="926" y="4867"/>
                </a:lnTo>
                <a:lnTo>
                  <a:pt x="853" y="4867"/>
                </a:lnTo>
                <a:lnTo>
                  <a:pt x="790" y="4867"/>
                </a:lnTo>
                <a:lnTo>
                  <a:pt x="737" y="4865"/>
                </a:lnTo>
                <a:lnTo>
                  <a:pt x="695" y="4865"/>
                </a:lnTo>
                <a:lnTo>
                  <a:pt x="664" y="4865"/>
                </a:lnTo>
                <a:lnTo>
                  <a:pt x="644" y="4865"/>
                </a:lnTo>
                <a:lnTo>
                  <a:pt x="637" y="4865"/>
                </a:lnTo>
                <a:lnTo>
                  <a:pt x="639" y="4862"/>
                </a:lnTo>
                <a:lnTo>
                  <a:pt x="647" y="4849"/>
                </a:lnTo>
                <a:lnTo>
                  <a:pt x="659" y="4831"/>
                </a:lnTo>
                <a:lnTo>
                  <a:pt x="674" y="4804"/>
                </a:lnTo>
                <a:lnTo>
                  <a:pt x="694" y="4771"/>
                </a:lnTo>
                <a:lnTo>
                  <a:pt x="719" y="4733"/>
                </a:lnTo>
                <a:lnTo>
                  <a:pt x="745" y="4688"/>
                </a:lnTo>
                <a:lnTo>
                  <a:pt x="775" y="4638"/>
                </a:lnTo>
                <a:lnTo>
                  <a:pt x="808" y="4584"/>
                </a:lnTo>
                <a:lnTo>
                  <a:pt x="843" y="4524"/>
                </a:lnTo>
                <a:lnTo>
                  <a:pt x="881" y="4461"/>
                </a:lnTo>
                <a:lnTo>
                  <a:pt x="923" y="4394"/>
                </a:lnTo>
                <a:lnTo>
                  <a:pt x="964" y="4326"/>
                </a:lnTo>
                <a:lnTo>
                  <a:pt x="1007" y="4254"/>
                </a:lnTo>
                <a:lnTo>
                  <a:pt x="1054" y="4179"/>
                </a:lnTo>
                <a:lnTo>
                  <a:pt x="1098" y="4103"/>
                </a:lnTo>
                <a:lnTo>
                  <a:pt x="1147" y="4025"/>
                </a:lnTo>
                <a:lnTo>
                  <a:pt x="1195" y="3947"/>
                </a:lnTo>
                <a:lnTo>
                  <a:pt x="1243" y="3867"/>
                </a:lnTo>
                <a:lnTo>
                  <a:pt x="1291" y="3788"/>
                </a:lnTo>
                <a:lnTo>
                  <a:pt x="1339" y="3708"/>
                </a:lnTo>
                <a:lnTo>
                  <a:pt x="1387" y="3628"/>
                </a:lnTo>
                <a:lnTo>
                  <a:pt x="1433" y="3550"/>
                </a:lnTo>
                <a:lnTo>
                  <a:pt x="1480" y="3474"/>
                </a:lnTo>
                <a:lnTo>
                  <a:pt x="1525" y="3400"/>
                </a:lnTo>
                <a:lnTo>
                  <a:pt x="1568" y="3328"/>
                </a:lnTo>
                <a:lnTo>
                  <a:pt x="1611" y="3259"/>
                </a:lnTo>
                <a:lnTo>
                  <a:pt x="1651" y="3192"/>
                </a:lnTo>
                <a:lnTo>
                  <a:pt x="1689" y="3129"/>
                </a:lnTo>
                <a:lnTo>
                  <a:pt x="1724" y="3071"/>
                </a:lnTo>
                <a:lnTo>
                  <a:pt x="1757" y="3017"/>
                </a:lnTo>
                <a:lnTo>
                  <a:pt x="1787" y="2968"/>
                </a:lnTo>
                <a:lnTo>
                  <a:pt x="1813" y="2924"/>
                </a:lnTo>
                <a:lnTo>
                  <a:pt x="1837" y="2886"/>
                </a:lnTo>
                <a:lnTo>
                  <a:pt x="1856" y="2852"/>
                </a:lnTo>
                <a:lnTo>
                  <a:pt x="1873" y="2826"/>
                </a:lnTo>
                <a:lnTo>
                  <a:pt x="1885" y="2808"/>
                </a:lnTo>
                <a:lnTo>
                  <a:pt x="1891" y="2796"/>
                </a:lnTo>
                <a:lnTo>
                  <a:pt x="1893" y="2791"/>
                </a:lnTo>
                <a:lnTo>
                  <a:pt x="1893" y="2076"/>
                </a:lnTo>
                <a:close/>
                <a:moveTo>
                  <a:pt x="1637" y="252"/>
                </a:moveTo>
                <a:lnTo>
                  <a:pt x="1637" y="2720"/>
                </a:lnTo>
                <a:lnTo>
                  <a:pt x="428" y="4715"/>
                </a:lnTo>
                <a:lnTo>
                  <a:pt x="397" y="4771"/>
                </a:lnTo>
                <a:lnTo>
                  <a:pt x="374" y="4822"/>
                </a:lnTo>
                <a:lnTo>
                  <a:pt x="357" y="4869"/>
                </a:lnTo>
                <a:lnTo>
                  <a:pt x="347" y="4912"/>
                </a:lnTo>
                <a:lnTo>
                  <a:pt x="342" y="4948"/>
                </a:lnTo>
                <a:lnTo>
                  <a:pt x="342" y="4978"/>
                </a:lnTo>
                <a:lnTo>
                  <a:pt x="347" y="5005"/>
                </a:lnTo>
                <a:lnTo>
                  <a:pt x="355" y="5025"/>
                </a:lnTo>
                <a:lnTo>
                  <a:pt x="369" y="5041"/>
                </a:lnTo>
                <a:lnTo>
                  <a:pt x="388" y="5059"/>
                </a:lnTo>
                <a:lnTo>
                  <a:pt x="415" y="5076"/>
                </a:lnTo>
                <a:lnTo>
                  <a:pt x="448" y="5091"/>
                </a:lnTo>
                <a:lnTo>
                  <a:pt x="490" y="5104"/>
                </a:lnTo>
                <a:lnTo>
                  <a:pt x="538" y="5114"/>
                </a:lnTo>
                <a:lnTo>
                  <a:pt x="594" y="5121"/>
                </a:lnTo>
                <a:lnTo>
                  <a:pt x="659" y="5122"/>
                </a:lnTo>
                <a:lnTo>
                  <a:pt x="3999" y="5122"/>
                </a:lnTo>
                <a:lnTo>
                  <a:pt x="4064" y="5121"/>
                </a:lnTo>
                <a:lnTo>
                  <a:pt x="4121" y="5114"/>
                </a:lnTo>
                <a:lnTo>
                  <a:pt x="4169" y="5104"/>
                </a:lnTo>
                <a:lnTo>
                  <a:pt x="4210" y="5091"/>
                </a:lnTo>
                <a:lnTo>
                  <a:pt x="4243" y="5076"/>
                </a:lnTo>
                <a:lnTo>
                  <a:pt x="4270" y="5059"/>
                </a:lnTo>
                <a:lnTo>
                  <a:pt x="4290" y="5041"/>
                </a:lnTo>
                <a:lnTo>
                  <a:pt x="4303" y="5025"/>
                </a:lnTo>
                <a:lnTo>
                  <a:pt x="4310" y="5005"/>
                </a:lnTo>
                <a:lnTo>
                  <a:pt x="4315" y="4978"/>
                </a:lnTo>
                <a:lnTo>
                  <a:pt x="4316" y="4948"/>
                </a:lnTo>
                <a:lnTo>
                  <a:pt x="4311" y="4912"/>
                </a:lnTo>
                <a:lnTo>
                  <a:pt x="4301" y="4869"/>
                </a:lnTo>
                <a:lnTo>
                  <a:pt x="4285" y="4822"/>
                </a:lnTo>
                <a:lnTo>
                  <a:pt x="4262" y="4771"/>
                </a:lnTo>
                <a:lnTo>
                  <a:pt x="4230" y="4715"/>
                </a:lnTo>
                <a:lnTo>
                  <a:pt x="3021" y="2720"/>
                </a:lnTo>
                <a:lnTo>
                  <a:pt x="3021" y="1819"/>
                </a:lnTo>
                <a:lnTo>
                  <a:pt x="3019" y="1819"/>
                </a:lnTo>
                <a:lnTo>
                  <a:pt x="3019" y="252"/>
                </a:lnTo>
                <a:lnTo>
                  <a:pt x="1637" y="252"/>
                </a:lnTo>
                <a:close/>
                <a:moveTo>
                  <a:pt x="1045" y="0"/>
                </a:moveTo>
                <a:lnTo>
                  <a:pt x="3600" y="0"/>
                </a:lnTo>
                <a:lnTo>
                  <a:pt x="3600" y="470"/>
                </a:lnTo>
                <a:lnTo>
                  <a:pt x="3361" y="470"/>
                </a:lnTo>
                <a:lnTo>
                  <a:pt x="3361" y="2625"/>
                </a:lnTo>
                <a:lnTo>
                  <a:pt x="4522" y="4537"/>
                </a:lnTo>
                <a:lnTo>
                  <a:pt x="4565" y="4618"/>
                </a:lnTo>
                <a:lnTo>
                  <a:pt x="4602" y="4695"/>
                </a:lnTo>
                <a:lnTo>
                  <a:pt x="4628" y="4771"/>
                </a:lnTo>
                <a:lnTo>
                  <a:pt x="4646" y="4844"/>
                </a:lnTo>
                <a:lnTo>
                  <a:pt x="4655" y="4915"/>
                </a:lnTo>
                <a:lnTo>
                  <a:pt x="4656" y="4983"/>
                </a:lnTo>
                <a:lnTo>
                  <a:pt x="4650" y="5046"/>
                </a:lnTo>
                <a:lnTo>
                  <a:pt x="4636" y="5107"/>
                </a:lnTo>
                <a:lnTo>
                  <a:pt x="4613" y="5166"/>
                </a:lnTo>
                <a:lnTo>
                  <a:pt x="4583" y="5219"/>
                </a:lnTo>
                <a:lnTo>
                  <a:pt x="4547" y="5267"/>
                </a:lnTo>
                <a:lnTo>
                  <a:pt x="4502" y="5310"/>
                </a:lnTo>
                <a:lnTo>
                  <a:pt x="4451" y="5350"/>
                </a:lnTo>
                <a:lnTo>
                  <a:pt x="4391" y="5383"/>
                </a:lnTo>
                <a:lnTo>
                  <a:pt x="4326" y="5411"/>
                </a:lnTo>
                <a:lnTo>
                  <a:pt x="4253" y="5434"/>
                </a:lnTo>
                <a:lnTo>
                  <a:pt x="4175" y="5451"/>
                </a:lnTo>
                <a:lnTo>
                  <a:pt x="4091" y="5461"/>
                </a:lnTo>
                <a:lnTo>
                  <a:pt x="3999" y="5464"/>
                </a:lnTo>
                <a:lnTo>
                  <a:pt x="659" y="5464"/>
                </a:lnTo>
                <a:lnTo>
                  <a:pt x="568" y="5461"/>
                </a:lnTo>
                <a:lnTo>
                  <a:pt x="483" y="5451"/>
                </a:lnTo>
                <a:lnTo>
                  <a:pt x="403" y="5434"/>
                </a:lnTo>
                <a:lnTo>
                  <a:pt x="332" y="5411"/>
                </a:lnTo>
                <a:lnTo>
                  <a:pt x="266" y="5383"/>
                </a:lnTo>
                <a:lnTo>
                  <a:pt x="208" y="5350"/>
                </a:lnTo>
                <a:lnTo>
                  <a:pt x="156" y="5310"/>
                </a:lnTo>
                <a:lnTo>
                  <a:pt x="111" y="5267"/>
                </a:lnTo>
                <a:lnTo>
                  <a:pt x="73" y="5219"/>
                </a:lnTo>
                <a:lnTo>
                  <a:pt x="43" y="5166"/>
                </a:lnTo>
                <a:lnTo>
                  <a:pt x="22" y="5107"/>
                </a:lnTo>
                <a:lnTo>
                  <a:pt x="7" y="5046"/>
                </a:lnTo>
                <a:lnTo>
                  <a:pt x="0" y="4983"/>
                </a:lnTo>
                <a:lnTo>
                  <a:pt x="2" y="4915"/>
                </a:lnTo>
                <a:lnTo>
                  <a:pt x="12" y="4844"/>
                </a:lnTo>
                <a:lnTo>
                  <a:pt x="30" y="4771"/>
                </a:lnTo>
                <a:lnTo>
                  <a:pt x="57" y="4695"/>
                </a:lnTo>
                <a:lnTo>
                  <a:pt x="92" y="4618"/>
                </a:lnTo>
                <a:lnTo>
                  <a:pt x="136" y="4537"/>
                </a:lnTo>
                <a:lnTo>
                  <a:pt x="1296" y="2625"/>
                </a:lnTo>
                <a:lnTo>
                  <a:pt x="1296" y="470"/>
                </a:lnTo>
                <a:lnTo>
                  <a:pt x="1045" y="470"/>
                </a:lnTo>
                <a:lnTo>
                  <a:pt x="104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226" name="Freeform 26">
            <a:extLst>
              <a:ext uri="{FF2B5EF4-FFF2-40B4-BE49-F238E27FC236}">
                <a16:creationId xmlns:a16="http://schemas.microsoft.com/office/drawing/2014/main" id="{DCB65C4B-2CB3-46A6-9BF9-ADDD0A8C4F13}"/>
              </a:ext>
            </a:extLst>
          </p:cNvPr>
          <p:cNvSpPr>
            <a:spLocks noEditPoints="1"/>
          </p:cNvSpPr>
          <p:nvPr/>
        </p:nvSpPr>
        <p:spPr bwMode="auto">
          <a:xfrm>
            <a:off x="3376823" y="3638724"/>
            <a:ext cx="221200" cy="220438"/>
          </a:xfrm>
          <a:custGeom>
            <a:avLst/>
            <a:gdLst>
              <a:gd name="T0" fmla="*/ 8 w 3558"/>
              <a:gd name="T1" fmla="*/ 4042 h 4066"/>
              <a:gd name="T2" fmla="*/ 6 w 3558"/>
              <a:gd name="T3" fmla="*/ 3846 h 4066"/>
              <a:gd name="T4" fmla="*/ 212 w 3558"/>
              <a:gd name="T5" fmla="*/ 3823 h 4066"/>
              <a:gd name="T6" fmla="*/ 226 w 3558"/>
              <a:gd name="T7" fmla="*/ 936 h 4066"/>
              <a:gd name="T8" fmla="*/ 819 w 3558"/>
              <a:gd name="T9" fmla="*/ 786 h 4066"/>
              <a:gd name="T10" fmla="*/ 1059 w 3558"/>
              <a:gd name="T11" fmla="*/ 1083 h 4066"/>
              <a:gd name="T12" fmla="*/ 1238 w 3558"/>
              <a:gd name="T13" fmla="*/ 2500 h 4066"/>
              <a:gd name="T14" fmla="*/ 1312 w 3558"/>
              <a:gd name="T15" fmla="*/ 3826 h 4066"/>
              <a:gd name="T16" fmla="*/ 1377 w 3558"/>
              <a:gd name="T17" fmla="*/ 2584 h 4066"/>
              <a:gd name="T18" fmla="*/ 1386 w 3558"/>
              <a:gd name="T19" fmla="*/ 472 h 4066"/>
              <a:gd name="T20" fmla="*/ 1333 w 3558"/>
              <a:gd name="T21" fmla="*/ 133 h 4066"/>
              <a:gd name="T22" fmla="*/ 1444 w 3558"/>
              <a:gd name="T23" fmla="*/ 10 h 4066"/>
              <a:gd name="T24" fmla="*/ 1825 w 3558"/>
              <a:gd name="T25" fmla="*/ 26 h 4066"/>
              <a:gd name="T26" fmla="*/ 1911 w 3558"/>
              <a:gd name="T27" fmla="*/ 132 h 4066"/>
              <a:gd name="T28" fmla="*/ 1912 w 3558"/>
              <a:gd name="T29" fmla="*/ 414 h 4066"/>
              <a:gd name="T30" fmla="*/ 1866 w 3558"/>
              <a:gd name="T31" fmla="*/ 1088 h 4066"/>
              <a:gd name="T32" fmla="*/ 1815 w 3558"/>
              <a:gd name="T33" fmla="*/ 1725 h 4066"/>
              <a:gd name="T34" fmla="*/ 1669 w 3558"/>
              <a:gd name="T35" fmla="*/ 2886 h 4066"/>
              <a:gd name="T36" fmla="*/ 1716 w 3558"/>
              <a:gd name="T37" fmla="*/ 3824 h 4066"/>
              <a:gd name="T38" fmla="*/ 1759 w 3558"/>
              <a:gd name="T39" fmla="*/ 2893 h 4066"/>
              <a:gd name="T40" fmla="*/ 1910 w 3558"/>
              <a:gd name="T41" fmla="*/ 1787 h 4066"/>
              <a:gd name="T42" fmla="*/ 2611 w 3558"/>
              <a:gd name="T43" fmla="*/ 1832 h 4066"/>
              <a:gd name="T44" fmla="*/ 2658 w 3558"/>
              <a:gd name="T45" fmla="*/ 2858 h 4066"/>
              <a:gd name="T46" fmla="*/ 2241 w 3558"/>
              <a:gd name="T47" fmla="*/ 2890 h 4066"/>
              <a:gd name="T48" fmla="*/ 3123 w 3558"/>
              <a:gd name="T49" fmla="*/ 2956 h 4066"/>
              <a:gd name="T50" fmla="*/ 3372 w 3558"/>
              <a:gd name="T51" fmla="*/ 3564 h 4066"/>
              <a:gd name="T52" fmla="*/ 3455 w 3558"/>
              <a:gd name="T53" fmla="*/ 3835 h 4066"/>
              <a:gd name="T54" fmla="*/ 3551 w 3558"/>
              <a:gd name="T55" fmla="*/ 3990 h 4066"/>
              <a:gd name="T56" fmla="*/ 3392 w 3558"/>
              <a:gd name="T57" fmla="*/ 4055 h 4066"/>
              <a:gd name="T58" fmla="*/ 522 w 3558"/>
              <a:gd name="T59" fmla="*/ 2516 h 4066"/>
              <a:gd name="T60" fmla="*/ 709 w 3558"/>
              <a:gd name="T61" fmla="*/ 1080 h 4066"/>
              <a:gd name="T62" fmla="*/ 801 w 3558"/>
              <a:gd name="T63" fmla="*/ 1001 h 4066"/>
              <a:gd name="T64" fmla="*/ 586 w 3558"/>
              <a:gd name="T65" fmla="*/ 946 h 4066"/>
              <a:gd name="T66" fmla="*/ 368 w 3558"/>
              <a:gd name="T67" fmla="*/ 1016 h 4066"/>
              <a:gd name="T68" fmla="*/ 447 w 3558"/>
              <a:gd name="T69" fmla="*/ 3826 h 4066"/>
              <a:gd name="T70" fmla="*/ 522 w 3558"/>
              <a:gd name="T71" fmla="*/ 2516 h 4066"/>
              <a:gd name="T72" fmla="*/ 2935 w 3558"/>
              <a:gd name="T73" fmla="*/ 3357 h 4066"/>
              <a:gd name="T74" fmla="*/ 2692 w 3558"/>
              <a:gd name="T75" fmla="*/ 3348 h 4066"/>
              <a:gd name="T76" fmla="*/ 2692 w 3558"/>
              <a:gd name="T77" fmla="*/ 3826 h 4066"/>
              <a:gd name="T78" fmla="*/ 2944 w 3558"/>
              <a:gd name="T79" fmla="*/ 3826 h 4066"/>
              <a:gd name="T80" fmla="*/ 3246 w 3558"/>
              <a:gd name="T81" fmla="*/ 3526 h 4066"/>
              <a:gd name="T82" fmla="*/ 3119 w 3558"/>
              <a:gd name="T83" fmla="*/ 3080 h 4066"/>
              <a:gd name="T84" fmla="*/ 2236 w 3558"/>
              <a:gd name="T85" fmla="*/ 3083 h 4066"/>
              <a:gd name="T86" fmla="*/ 3104 w 3558"/>
              <a:gd name="T87" fmla="*/ 3177 h 4066"/>
              <a:gd name="T88" fmla="*/ 3224 w 3558"/>
              <a:gd name="T89" fmla="*/ 3824 h 4066"/>
              <a:gd name="T90" fmla="*/ 2886 w 3558"/>
              <a:gd name="T91" fmla="*/ 2855 h 4066"/>
              <a:gd name="T92" fmla="*/ 2829 w 3558"/>
              <a:gd name="T93" fmla="*/ 2208 h 4066"/>
              <a:gd name="T94" fmla="*/ 2407 w 3558"/>
              <a:gd name="T95" fmla="*/ 1544 h 4066"/>
              <a:gd name="T96" fmla="*/ 2325 w 3558"/>
              <a:gd name="T97" fmla="*/ 1660 h 4066"/>
              <a:gd name="T98" fmla="*/ 2092 w 3558"/>
              <a:gd name="T99" fmla="*/ 1562 h 4066"/>
              <a:gd name="T100" fmla="*/ 2550 w 3558"/>
              <a:gd name="T101" fmla="*/ 1296 h 4066"/>
              <a:gd name="T102" fmla="*/ 3065 w 3558"/>
              <a:gd name="T103" fmla="*/ 1463 h 4066"/>
              <a:gd name="T104" fmla="*/ 2886 w 3558"/>
              <a:gd name="T105" fmla="*/ 2855 h 4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58" h="4066">
                <a:moveTo>
                  <a:pt x="452" y="4052"/>
                </a:moveTo>
                <a:cubicBezTo>
                  <a:pt x="214" y="4048"/>
                  <a:pt x="14" y="4043"/>
                  <a:pt x="8" y="4042"/>
                </a:cubicBezTo>
                <a:cubicBezTo>
                  <a:pt x="3" y="4041"/>
                  <a:pt x="0" y="3996"/>
                  <a:pt x="2" y="3943"/>
                </a:cubicBezTo>
                <a:lnTo>
                  <a:pt x="6" y="3846"/>
                </a:lnTo>
                <a:lnTo>
                  <a:pt x="109" y="3835"/>
                </a:lnTo>
                <a:lnTo>
                  <a:pt x="212" y="3823"/>
                </a:lnTo>
                <a:lnTo>
                  <a:pt x="212" y="2412"/>
                </a:lnTo>
                <a:cubicBezTo>
                  <a:pt x="212" y="1474"/>
                  <a:pt x="217" y="979"/>
                  <a:pt x="226" y="936"/>
                </a:cubicBezTo>
                <a:cubicBezTo>
                  <a:pt x="243" y="858"/>
                  <a:pt x="289" y="809"/>
                  <a:pt x="366" y="788"/>
                </a:cubicBezTo>
                <a:cubicBezTo>
                  <a:pt x="430" y="770"/>
                  <a:pt x="745" y="769"/>
                  <a:pt x="819" y="786"/>
                </a:cubicBezTo>
                <a:cubicBezTo>
                  <a:pt x="886" y="801"/>
                  <a:pt x="942" y="862"/>
                  <a:pt x="952" y="929"/>
                </a:cubicBezTo>
                <a:cubicBezTo>
                  <a:pt x="974" y="1077"/>
                  <a:pt x="971" y="1072"/>
                  <a:pt x="1059" y="1083"/>
                </a:cubicBezTo>
                <a:cubicBezTo>
                  <a:pt x="1153" y="1095"/>
                  <a:pt x="1199" y="1125"/>
                  <a:pt x="1222" y="1188"/>
                </a:cubicBezTo>
                <a:cubicBezTo>
                  <a:pt x="1233" y="1222"/>
                  <a:pt x="1238" y="1555"/>
                  <a:pt x="1238" y="2500"/>
                </a:cubicBezTo>
                <a:cubicBezTo>
                  <a:pt x="1239" y="3196"/>
                  <a:pt x="1243" y="3780"/>
                  <a:pt x="1247" y="3796"/>
                </a:cubicBezTo>
                <a:cubicBezTo>
                  <a:pt x="1254" y="3822"/>
                  <a:pt x="1265" y="3826"/>
                  <a:pt x="1312" y="3826"/>
                </a:cubicBezTo>
                <a:lnTo>
                  <a:pt x="1368" y="3826"/>
                </a:lnTo>
                <a:lnTo>
                  <a:pt x="1377" y="2584"/>
                </a:lnTo>
                <a:cubicBezTo>
                  <a:pt x="1382" y="1901"/>
                  <a:pt x="1386" y="1146"/>
                  <a:pt x="1386" y="907"/>
                </a:cubicBezTo>
                <a:lnTo>
                  <a:pt x="1386" y="472"/>
                </a:lnTo>
                <a:lnTo>
                  <a:pt x="1344" y="416"/>
                </a:lnTo>
                <a:cubicBezTo>
                  <a:pt x="1278" y="326"/>
                  <a:pt x="1271" y="133"/>
                  <a:pt x="1333" y="133"/>
                </a:cubicBezTo>
                <a:cubicBezTo>
                  <a:pt x="1380" y="133"/>
                  <a:pt x="1410" y="109"/>
                  <a:pt x="1420" y="63"/>
                </a:cubicBezTo>
                <a:cubicBezTo>
                  <a:pt x="1425" y="39"/>
                  <a:pt x="1436" y="15"/>
                  <a:pt x="1444" y="10"/>
                </a:cubicBezTo>
                <a:cubicBezTo>
                  <a:pt x="1452" y="5"/>
                  <a:pt x="1538" y="0"/>
                  <a:pt x="1635" y="0"/>
                </a:cubicBezTo>
                <a:cubicBezTo>
                  <a:pt x="1796" y="0"/>
                  <a:pt x="1813" y="2"/>
                  <a:pt x="1825" y="26"/>
                </a:cubicBezTo>
                <a:cubicBezTo>
                  <a:pt x="1833" y="40"/>
                  <a:pt x="1839" y="63"/>
                  <a:pt x="1839" y="78"/>
                </a:cubicBezTo>
                <a:cubicBezTo>
                  <a:pt x="1839" y="109"/>
                  <a:pt x="1854" y="121"/>
                  <a:pt x="1911" y="132"/>
                </a:cubicBezTo>
                <a:cubicBezTo>
                  <a:pt x="1944" y="139"/>
                  <a:pt x="1953" y="150"/>
                  <a:pt x="1962" y="187"/>
                </a:cubicBezTo>
                <a:cubicBezTo>
                  <a:pt x="1978" y="260"/>
                  <a:pt x="1962" y="337"/>
                  <a:pt x="1912" y="414"/>
                </a:cubicBezTo>
                <a:lnTo>
                  <a:pt x="1866" y="486"/>
                </a:lnTo>
                <a:lnTo>
                  <a:pt x="1866" y="1088"/>
                </a:lnTo>
                <a:lnTo>
                  <a:pt x="1866" y="1690"/>
                </a:lnTo>
                <a:lnTo>
                  <a:pt x="1815" y="1725"/>
                </a:lnTo>
                <a:cubicBezTo>
                  <a:pt x="1752" y="1768"/>
                  <a:pt x="1717" y="1815"/>
                  <a:pt x="1688" y="1893"/>
                </a:cubicBezTo>
                <a:cubicBezTo>
                  <a:pt x="1667" y="1948"/>
                  <a:pt x="1665" y="2037"/>
                  <a:pt x="1669" y="2886"/>
                </a:cubicBezTo>
                <a:lnTo>
                  <a:pt x="1672" y="3820"/>
                </a:lnTo>
                <a:lnTo>
                  <a:pt x="1716" y="3824"/>
                </a:lnTo>
                <a:lnTo>
                  <a:pt x="1759" y="3828"/>
                </a:lnTo>
                <a:lnTo>
                  <a:pt x="1759" y="2893"/>
                </a:lnTo>
                <a:cubicBezTo>
                  <a:pt x="1759" y="2001"/>
                  <a:pt x="1760" y="1957"/>
                  <a:pt x="1784" y="1909"/>
                </a:cubicBezTo>
                <a:cubicBezTo>
                  <a:pt x="1815" y="1850"/>
                  <a:pt x="1859" y="1807"/>
                  <a:pt x="1910" y="1787"/>
                </a:cubicBezTo>
                <a:cubicBezTo>
                  <a:pt x="1961" y="1768"/>
                  <a:pt x="2475" y="1769"/>
                  <a:pt x="2534" y="1788"/>
                </a:cubicBezTo>
                <a:cubicBezTo>
                  <a:pt x="2559" y="1797"/>
                  <a:pt x="2593" y="1816"/>
                  <a:pt x="2611" y="1832"/>
                </a:cubicBezTo>
                <a:cubicBezTo>
                  <a:pt x="2676" y="1890"/>
                  <a:pt x="2679" y="1914"/>
                  <a:pt x="2679" y="2398"/>
                </a:cubicBezTo>
                <a:cubicBezTo>
                  <a:pt x="2679" y="2798"/>
                  <a:pt x="2677" y="2851"/>
                  <a:pt x="2658" y="2858"/>
                </a:cubicBezTo>
                <a:cubicBezTo>
                  <a:pt x="2646" y="2863"/>
                  <a:pt x="2547" y="2866"/>
                  <a:pt x="2437" y="2866"/>
                </a:cubicBezTo>
                <a:cubicBezTo>
                  <a:pt x="2254" y="2866"/>
                  <a:pt x="2237" y="2868"/>
                  <a:pt x="2241" y="2890"/>
                </a:cubicBezTo>
                <a:cubicBezTo>
                  <a:pt x="2246" y="2911"/>
                  <a:pt x="2279" y="2914"/>
                  <a:pt x="2652" y="2920"/>
                </a:cubicBezTo>
                <a:cubicBezTo>
                  <a:pt x="3036" y="2926"/>
                  <a:pt x="3063" y="2928"/>
                  <a:pt x="3123" y="2956"/>
                </a:cubicBezTo>
                <a:cubicBezTo>
                  <a:pt x="3215" y="2998"/>
                  <a:pt x="3263" y="3036"/>
                  <a:pt x="3299" y="3093"/>
                </a:cubicBezTo>
                <a:cubicBezTo>
                  <a:pt x="3358" y="3186"/>
                  <a:pt x="3372" y="3281"/>
                  <a:pt x="3372" y="3564"/>
                </a:cubicBezTo>
                <a:lnTo>
                  <a:pt x="3372" y="3824"/>
                </a:lnTo>
                <a:lnTo>
                  <a:pt x="3455" y="3835"/>
                </a:lnTo>
                <a:cubicBezTo>
                  <a:pt x="3534" y="3846"/>
                  <a:pt x="3539" y="3849"/>
                  <a:pt x="3550" y="3890"/>
                </a:cubicBezTo>
                <a:cubicBezTo>
                  <a:pt x="3558" y="3916"/>
                  <a:pt x="3558" y="3956"/>
                  <a:pt x="3551" y="3990"/>
                </a:cubicBezTo>
                <a:lnTo>
                  <a:pt x="3539" y="4046"/>
                </a:lnTo>
                <a:lnTo>
                  <a:pt x="3392" y="4055"/>
                </a:lnTo>
                <a:cubicBezTo>
                  <a:pt x="3200" y="4066"/>
                  <a:pt x="1008" y="4064"/>
                  <a:pt x="452" y="4052"/>
                </a:cubicBezTo>
                <a:close/>
                <a:moveTo>
                  <a:pt x="522" y="2516"/>
                </a:moveTo>
                <a:cubicBezTo>
                  <a:pt x="525" y="1423"/>
                  <a:pt x="529" y="1200"/>
                  <a:pt x="544" y="1170"/>
                </a:cubicBezTo>
                <a:cubicBezTo>
                  <a:pt x="565" y="1129"/>
                  <a:pt x="655" y="1080"/>
                  <a:pt x="709" y="1080"/>
                </a:cubicBezTo>
                <a:cubicBezTo>
                  <a:pt x="728" y="1080"/>
                  <a:pt x="758" y="1074"/>
                  <a:pt x="775" y="1068"/>
                </a:cubicBezTo>
                <a:cubicBezTo>
                  <a:pt x="803" y="1058"/>
                  <a:pt x="806" y="1049"/>
                  <a:pt x="801" y="1001"/>
                </a:cubicBezTo>
                <a:lnTo>
                  <a:pt x="796" y="946"/>
                </a:lnTo>
                <a:lnTo>
                  <a:pt x="586" y="946"/>
                </a:lnTo>
                <a:lnTo>
                  <a:pt x="376" y="946"/>
                </a:lnTo>
                <a:lnTo>
                  <a:pt x="368" y="1016"/>
                </a:lnTo>
                <a:cubicBezTo>
                  <a:pt x="357" y="1108"/>
                  <a:pt x="356" y="3730"/>
                  <a:pt x="367" y="3785"/>
                </a:cubicBezTo>
                <a:cubicBezTo>
                  <a:pt x="375" y="3825"/>
                  <a:pt x="378" y="3826"/>
                  <a:pt x="447" y="3826"/>
                </a:cubicBezTo>
                <a:lnTo>
                  <a:pt x="518" y="3826"/>
                </a:lnTo>
                <a:lnTo>
                  <a:pt x="522" y="2516"/>
                </a:lnTo>
                <a:close/>
                <a:moveTo>
                  <a:pt x="2953" y="3751"/>
                </a:moveTo>
                <a:cubicBezTo>
                  <a:pt x="2965" y="3656"/>
                  <a:pt x="2952" y="3374"/>
                  <a:pt x="2935" y="3357"/>
                </a:cubicBezTo>
                <a:cubicBezTo>
                  <a:pt x="2916" y="3338"/>
                  <a:pt x="2822" y="3329"/>
                  <a:pt x="2753" y="3339"/>
                </a:cubicBezTo>
                <a:lnTo>
                  <a:pt x="2692" y="3348"/>
                </a:lnTo>
                <a:lnTo>
                  <a:pt x="2692" y="3587"/>
                </a:lnTo>
                <a:lnTo>
                  <a:pt x="2692" y="3826"/>
                </a:lnTo>
                <a:lnTo>
                  <a:pt x="2818" y="3826"/>
                </a:lnTo>
                <a:lnTo>
                  <a:pt x="2944" y="3826"/>
                </a:lnTo>
                <a:lnTo>
                  <a:pt x="2953" y="3751"/>
                </a:lnTo>
                <a:close/>
                <a:moveTo>
                  <a:pt x="3246" y="3526"/>
                </a:moveTo>
                <a:cubicBezTo>
                  <a:pt x="3245" y="3238"/>
                  <a:pt x="3245" y="3232"/>
                  <a:pt x="3212" y="3173"/>
                </a:cubicBezTo>
                <a:cubicBezTo>
                  <a:pt x="3190" y="3134"/>
                  <a:pt x="3158" y="3102"/>
                  <a:pt x="3119" y="3080"/>
                </a:cubicBezTo>
                <a:cubicBezTo>
                  <a:pt x="3059" y="3047"/>
                  <a:pt x="3058" y="3046"/>
                  <a:pt x="2659" y="3043"/>
                </a:cubicBezTo>
                <a:cubicBezTo>
                  <a:pt x="2257" y="3039"/>
                  <a:pt x="2198" y="3044"/>
                  <a:pt x="2236" y="3083"/>
                </a:cubicBezTo>
                <a:cubicBezTo>
                  <a:pt x="2249" y="3095"/>
                  <a:pt x="2347" y="3102"/>
                  <a:pt x="2623" y="3107"/>
                </a:cubicBezTo>
                <a:cubicBezTo>
                  <a:pt x="3007" y="3115"/>
                  <a:pt x="3041" y="3120"/>
                  <a:pt x="3104" y="3177"/>
                </a:cubicBezTo>
                <a:cubicBezTo>
                  <a:pt x="3173" y="3240"/>
                  <a:pt x="3185" y="3294"/>
                  <a:pt x="3186" y="3540"/>
                </a:cubicBezTo>
                <a:cubicBezTo>
                  <a:pt x="3186" y="3790"/>
                  <a:pt x="3191" y="3830"/>
                  <a:pt x="3224" y="3824"/>
                </a:cubicBezTo>
                <a:cubicBezTo>
                  <a:pt x="3243" y="3820"/>
                  <a:pt x="3246" y="3786"/>
                  <a:pt x="3246" y="3526"/>
                </a:cubicBezTo>
                <a:close/>
                <a:moveTo>
                  <a:pt x="2886" y="2855"/>
                </a:moveTo>
                <a:lnTo>
                  <a:pt x="2832" y="2846"/>
                </a:lnTo>
                <a:lnTo>
                  <a:pt x="2829" y="2208"/>
                </a:lnTo>
                <a:cubicBezTo>
                  <a:pt x="2826" y="1763"/>
                  <a:pt x="2821" y="1563"/>
                  <a:pt x="2811" y="1551"/>
                </a:cubicBezTo>
                <a:cubicBezTo>
                  <a:pt x="2794" y="1531"/>
                  <a:pt x="2506" y="1526"/>
                  <a:pt x="2407" y="1544"/>
                </a:cubicBezTo>
                <a:cubicBezTo>
                  <a:pt x="2360" y="1552"/>
                  <a:pt x="2353" y="1559"/>
                  <a:pt x="2340" y="1607"/>
                </a:cubicBezTo>
                <a:lnTo>
                  <a:pt x="2325" y="1660"/>
                </a:lnTo>
                <a:lnTo>
                  <a:pt x="2239" y="1664"/>
                </a:lnTo>
                <a:cubicBezTo>
                  <a:pt x="2096" y="1671"/>
                  <a:pt x="2092" y="1668"/>
                  <a:pt x="2092" y="1562"/>
                </a:cubicBezTo>
                <a:cubicBezTo>
                  <a:pt x="2092" y="1458"/>
                  <a:pt x="2128" y="1372"/>
                  <a:pt x="2190" y="1327"/>
                </a:cubicBezTo>
                <a:cubicBezTo>
                  <a:pt x="2225" y="1302"/>
                  <a:pt x="2249" y="1300"/>
                  <a:pt x="2550" y="1296"/>
                </a:cubicBezTo>
                <a:cubicBezTo>
                  <a:pt x="2754" y="1293"/>
                  <a:pt x="2890" y="1297"/>
                  <a:pt x="2921" y="1306"/>
                </a:cubicBezTo>
                <a:cubicBezTo>
                  <a:pt x="2980" y="1323"/>
                  <a:pt x="3046" y="1395"/>
                  <a:pt x="3065" y="1463"/>
                </a:cubicBezTo>
                <a:cubicBezTo>
                  <a:pt x="3080" y="1517"/>
                  <a:pt x="3085" y="2807"/>
                  <a:pt x="3071" y="2845"/>
                </a:cubicBezTo>
                <a:cubicBezTo>
                  <a:pt x="3062" y="2868"/>
                  <a:pt x="2994" y="2871"/>
                  <a:pt x="2886" y="2855"/>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sz="1050" dirty="0"/>
          </a:p>
        </p:txBody>
      </p:sp>
      <p:sp>
        <p:nvSpPr>
          <p:cNvPr id="238" name="TextBox 237">
            <a:extLst>
              <a:ext uri="{FF2B5EF4-FFF2-40B4-BE49-F238E27FC236}">
                <a16:creationId xmlns:a16="http://schemas.microsoft.com/office/drawing/2014/main" id="{F69B5B3B-D5B2-49A5-B040-8CAE2BBD9CA7}"/>
              </a:ext>
            </a:extLst>
          </p:cNvPr>
          <p:cNvSpPr txBox="1"/>
          <p:nvPr/>
        </p:nvSpPr>
        <p:spPr>
          <a:xfrm>
            <a:off x="1242372" y="775508"/>
            <a:ext cx="765658"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Aujourd’hui</a:t>
            </a:r>
          </a:p>
        </p:txBody>
      </p:sp>
      <p:sp>
        <p:nvSpPr>
          <p:cNvPr id="247" name="TextBox 246">
            <a:extLst>
              <a:ext uri="{FF2B5EF4-FFF2-40B4-BE49-F238E27FC236}">
                <a16:creationId xmlns:a16="http://schemas.microsoft.com/office/drawing/2014/main" id="{AFE53843-3EC6-4BEB-8D3E-8F4FD06E8391}"/>
              </a:ext>
            </a:extLst>
          </p:cNvPr>
          <p:cNvSpPr txBox="1"/>
          <p:nvPr/>
        </p:nvSpPr>
        <p:spPr>
          <a:xfrm>
            <a:off x="2485401" y="775510"/>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2020</a:t>
            </a:r>
          </a:p>
        </p:txBody>
      </p:sp>
      <p:sp>
        <p:nvSpPr>
          <p:cNvPr id="248" name="TextBox 247">
            <a:extLst>
              <a:ext uri="{FF2B5EF4-FFF2-40B4-BE49-F238E27FC236}">
                <a16:creationId xmlns:a16="http://schemas.microsoft.com/office/drawing/2014/main" id="{A1A65A0B-78DA-4825-A875-84796DE71DCF}"/>
              </a:ext>
            </a:extLst>
          </p:cNvPr>
          <p:cNvSpPr txBox="1"/>
          <p:nvPr/>
        </p:nvSpPr>
        <p:spPr>
          <a:xfrm>
            <a:off x="3515266" y="775510"/>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25</a:t>
            </a:r>
          </a:p>
        </p:txBody>
      </p:sp>
      <p:sp>
        <p:nvSpPr>
          <p:cNvPr id="249" name="TextBox 248">
            <a:extLst>
              <a:ext uri="{FF2B5EF4-FFF2-40B4-BE49-F238E27FC236}">
                <a16:creationId xmlns:a16="http://schemas.microsoft.com/office/drawing/2014/main" id="{C4BC190E-913A-48A2-82BB-E417293ED86C}"/>
              </a:ext>
            </a:extLst>
          </p:cNvPr>
          <p:cNvSpPr txBox="1"/>
          <p:nvPr/>
        </p:nvSpPr>
        <p:spPr>
          <a:xfrm>
            <a:off x="4545132" y="775510"/>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30</a:t>
            </a:r>
          </a:p>
        </p:txBody>
      </p:sp>
      <p:sp>
        <p:nvSpPr>
          <p:cNvPr id="250" name="TextBox 249">
            <a:extLst>
              <a:ext uri="{FF2B5EF4-FFF2-40B4-BE49-F238E27FC236}">
                <a16:creationId xmlns:a16="http://schemas.microsoft.com/office/drawing/2014/main" id="{A062980B-BF30-4DF7-8970-10106C1DDA4E}"/>
              </a:ext>
            </a:extLst>
          </p:cNvPr>
          <p:cNvSpPr txBox="1"/>
          <p:nvPr/>
        </p:nvSpPr>
        <p:spPr>
          <a:xfrm>
            <a:off x="5574998" y="775510"/>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35</a:t>
            </a:r>
          </a:p>
        </p:txBody>
      </p:sp>
      <p:sp>
        <p:nvSpPr>
          <p:cNvPr id="251" name="TextBox 250">
            <a:extLst>
              <a:ext uri="{FF2B5EF4-FFF2-40B4-BE49-F238E27FC236}">
                <a16:creationId xmlns:a16="http://schemas.microsoft.com/office/drawing/2014/main" id="{8E98CD06-46BF-4718-A4C0-FF0CE9F2324A}"/>
              </a:ext>
            </a:extLst>
          </p:cNvPr>
          <p:cNvSpPr txBox="1"/>
          <p:nvPr/>
        </p:nvSpPr>
        <p:spPr>
          <a:xfrm>
            <a:off x="6604865" y="775510"/>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40</a:t>
            </a:r>
          </a:p>
        </p:txBody>
      </p:sp>
      <p:sp>
        <p:nvSpPr>
          <p:cNvPr id="252" name="TextBox 251">
            <a:extLst>
              <a:ext uri="{FF2B5EF4-FFF2-40B4-BE49-F238E27FC236}">
                <a16:creationId xmlns:a16="http://schemas.microsoft.com/office/drawing/2014/main" id="{0DD981B1-1832-45D5-B7CC-095B99EE78BC}"/>
              </a:ext>
            </a:extLst>
          </p:cNvPr>
          <p:cNvSpPr txBox="1"/>
          <p:nvPr/>
        </p:nvSpPr>
        <p:spPr>
          <a:xfrm>
            <a:off x="7634732" y="775510"/>
            <a:ext cx="352320" cy="16158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sz="1050" b="1" dirty="0">
                <a:solidFill>
                  <a:schemeClr val="accent4"/>
                </a:solidFill>
              </a:rPr>
              <a:t>2045</a:t>
            </a:r>
          </a:p>
        </p:txBody>
      </p:sp>
      <p:sp>
        <p:nvSpPr>
          <p:cNvPr id="205" name="5. Source">
            <a:extLst>
              <a:ext uri="{FF2B5EF4-FFF2-40B4-BE49-F238E27FC236}">
                <a16:creationId xmlns:a16="http://schemas.microsoft.com/office/drawing/2014/main" id="{319E8882-FB2E-4693-9FEE-7B5E99AA73C1}"/>
              </a:ext>
            </a:extLst>
          </p:cNvPr>
          <p:cNvSpPr>
            <a:spLocks noChangeArrowheads="1"/>
          </p:cNvSpPr>
          <p:nvPr/>
        </p:nvSpPr>
        <p:spPr bwMode="gray">
          <a:xfrm>
            <a:off x="119063" y="6507558"/>
            <a:ext cx="72000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30238" algn="l"/>
              </a:tabLst>
            </a:pPr>
            <a:r>
              <a:rPr lang="fr-FR" sz="800" baseline="0" dirty="0">
                <a:solidFill>
                  <a:srgbClr val="808080"/>
                </a:solidFill>
                <a:latin typeface="+mn-lt"/>
              </a:rPr>
              <a:t>SOURCE : </a:t>
            </a:r>
            <a:r>
              <a:rPr lang="fr-FR" sz="800" dirty="0">
                <a:solidFill>
                  <a:srgbClr val="808080"/>
                </a:solidFill>
              </a:rPr>
              <a:t>équipe de l’étude prospective Hydrogène France</a:t>
            </a:r>
            <a:endParaRPr lang="fr-FR" sz="800" baseline="0" dirty="0">
              <a:solidFill>
                <a:srgbClr val="808080"/>
              </a:solidFill>
              <a:latin typeface="+mn-lt"/>
            </a:endParaRPr>
          </a:p>
        </p:txBody>
      </p:sp>
      <p:grpSp>
        <p:nvGrpSpPr>
          <p:cNvPr id="184" name="Group 183">
            <a:extLst>
              <a:ext uri="{FF2B5EF4-FFF2-40B4-BE49-F238E27FC236}">
                <a16:creationId xmlns:a16="http://schemas.microsoft.com/office/drawing/2014/main" id="{18A58031-B78C-4784-9518-4F3D7C172BCF}"/>
              </a:ext>
            </a:extLst>
          </p:cNvPr>
          <p:cNvGrpSpPr/>
          <p:nvPr/>
        </p:nvGrpSpPr>
        <p:grpSpPr>
          <a:xfrm>
            <a:off x="2228656" y="1066452"/>
            <a:ext cx="256745" cy="182690"/>
            <a:chOff x="3159613" y="2703930"/>
            <a:chExt cx="685921" cy="508309"/>
          </a:xfrm>
          <a:solidFill>
            <a:schemeClr val="accent4"/>
          </a:solidFill>
        </p:grpSpPr>
        <p:sp>
          <p:nvSpPr>
            <p:cNvPr id="185" name="Rectangle 56">
              <a:extLst>
                <a:ext uri="{FF2B5EF4-FFF2-40B4-BE49-F238E27FC236}">
                  <a16:creationId xmlns:a16="http://schemas.microsoft.com/office/drawing/2014/main" id="{DF762DBC-1A30-4701-BB0C-98212D59AD33}"/>
                </a:ext>
              </a:extLst>
            </p:cNvPr>
            <p:cNvSpPr>
              <a:spLocks noChangeArrowheads="1"/>
            </p:cNvSpPr>
            <p:nvPr/>
          </p:nvSpPr>
          <p:spPr bwMode="auto">
            <a:xfrm>
              <a:off x="3653544" y="2939901"/>
              <a:ext cx="191990" cy="1818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32" name="Freeform 57">
              <a:extLst>
                <a:ext uri="{FF2B5EF4-FFF2-40B4-BE49-F238E27FC236}">
                  <a16:creationId xmlns:a16="http://schemas.microsoft.com/office/drawing/2014/main" id="{DA95F430-D0D1-452A-951B-579386CD8D87}"/>
                </a:ext>
              </a:extLst>
            </p:cNvPr>
            <p:cNvSpPr>
              <a:spLocks noEditPoints="1"/>
            </p:cNvSpPr>
            <p:nvPr/>
          </p:nvSpPr>
          <p:spPr bwMode="auto">
            <a:xfrm>
              <a:off x="3159613" y="2703930"/>
              <a:ext cx="603881" cy="508309"/>
            </a:xfrm>
            <a:custGeom>
              <a:avLst/>
              <a:gdLst>
                <a:gd name="T0" fmla="*/ 155 w 302"/>
                <a:gd name="T1" fmla="*/ 27 h 254"/>
                <a:gd name="T2" fmla="*/ 57 w 302"/>
                <a:gd name="T3" fmla="*/ 27 h 254"/>
                <a:gd name="T4" fmla="*/ 38 w 302"/>
                <a:gd name="T5" fmla="*/ 47 h 254"/>
                <a:gd name="T6" fmla="*/ 38 w 302"/>
                <a:gd name="T7" fmla="*/ 128 h 254"/>
                <a:gd name="T8" fmla="*/ 30 w 302"/>
                <a:gd name="T9" fmla="*/ 128 h 254"/>
                <a:gd name="T10" fmla="*/ 0 w 302"/>
                <a:gd name="T11" fmla="*/ 152 h 254"/>
                <a:gd name="T12" fmla="*/ 0 w 302"/>
                <a:gd name="T13" fmla="*/ 207 h 254"/>
                <a:gd name="T14" fmla="*/ 8 w 302"/>
                <a:gd name="T15" fmla="*/ 220 h 254"/>
                <a:gd name="T16" fmla="*/ 46 w 302"/>
                <a:gd name="T17" fmla="*/ 254 h 254"/>
                <a:gd name="T18" fmla="*/ 83 w 302"/>
                <a:gd name="T19" fmla="*/ 222 h 254"/>
                <a:gd name="T20" fmla="*/ 145 w 302"/>
                <a:gd name="T21" fmla="*/ 222 h 254"/>
                <a:gd name="T22" fmla="*/ 182 w 302"/>
                <a:gd name="T23" fmla="*/ 254 h 254"/>
                <a:gd name="T24" fmla="*/ 212 w 302"/>
                <a:gd name="T25" fmla="*/ 240 h 254"/>
                <a:gd name="T26" fmla="*/ 302 w 302"/>
                <a:gd name="T27" fmla="*/ 240 h 254"/>
                <a:gd name="T28" fmla="*/ 302 w 302"/>
                <a:gd name="T29" fmla="*/ 223 h 254"/>
                <a:gd name="T30" fmla="*/ 232 w 302"/>
                <a:gd name="T31" fmla="*/ 223 h 254"/>
                <a:gd name="T32" fmla="*/ 232 w 302"/>
                <a:gd name="T33" fmla="*/ 0 h 254"/>
                <a:gd name="T34" fmla="*/ 212 w 302"/>
                <a:gd name="T35" fmla="*/ 0 h 254"/>
                <a:gd name="T36" fmla="*/ 212 w 302"/>
                <a:gd name="T37" fmla="*/ 128 h 254"/>
                <a:gd name="T38" fmla="*/ 189 w 302"/>
                <a:gd name="T39" fmla="*/ 128 h 254"/>
                <a:gd name="T40" fmla="*/ 174 w 302"/>
                <a:gd name="T41" fmla="*/ 46 h 254"/>
                <a:gd name="T42" fmla="*/ 155 w 302"/>
                <a:gd name="T43" fmla="*/ 27 h 254"/>
                <a:gd name="T44" fmla="*/ 46 w 302"/>
                <a:gd name="T45" fmla="*/ 238 h 254"/>
                <a:gd name="T46" fmla="*/ 25 w 302"/>
                <a:gd name="T47" fmla="*/ 216 h 254"/>
                <a:gd name="T48" fmla="*/ 46 w 302"/>
                <a:gd name="T49" fmla="*/ 195 h 254"/>
                <a:gd name="T50" fmla="*/ 67 w 302"/>
                <a:gd name="T51" fmla="*/ 216 h 254"/>
                <a:gd name="T52" fmla="*/ 46 w 302"/>
                <a:gd name="T53" fmla="*/ 238 h 254"/>
                <a:gd name="T54" fmla="*/ 130 w 302"/>
                <a:gd name="T55" fmla="*/ 166 h 254"/>
                <a:gd name="T56" fmla="*/ 118 w 302"/>
                <a:gd name="T57" fmla="*/ 147 h 254"/>
                <a:gd name="T58" fmla="*/ 55 w 302"/>
                <a:gd name="T59" fmla="*/ 147 h 254"/>
                <a:gd name="T60" fmla="*/ 54 w 302"/>
                <a:gd name="T61" fmla="*/ 47 h 254"/>
                <a:gd name="T62" fmla="*/ 57 w 302"/>
                <a:gd name="T63" fmla="*/ 44 h 254"/>
                <a:gd name="T64" fmla="*/ 154 w 302"/>
                <a:gd name="T65" fmla="*/ 44 h 254"/>
                <a:gd name="T66" fmla="*/ 158 w 302"/>
                <a:gd name="T67" fmla="*/ 49 h 254"/>
                <a:gd name="T68" fmla="*/ 175 w 302"/>
                <a:gd name="T69" fmla="*/ 144 h 254"/>
                <a:gd name="T70" fmla="*/ 175 w 302"/>
                <a:gd name="T71" fmla="*/ 166 h 254"/>
                <a:gd name="T72" fmla="*/ 130 w 302"/>
                <a:gd name="T73" fmla="*/ 166 h 254"/>
                <a:gd name="T74" fmla="*/ 182 w 302"/>
                <a:gd name="T75" fmla="*/ 238 h 254"/>
                <a:gd name="T76" fmla="*/ 161 w 302"/>
                <a:gd name="T77" fmla="*/ 216 h 254"/>
                <a:gd name="T78" fmla="*/ 182 w 302"/>
                <a:gd name="T79" fmla="*/ 195 h 254"/>
                <a:gd name="T80" fmla="*/ 204 w 302"/>
                <a:gd name="T81" fmla="*/ 216 h 254"/>
                <a:gd name="T82" fmla="*/ 182 w 302"/>
                <a:gd name="T83" fmla="*/ 23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 h="254">
                  <a:moveTo>
                    <a:pt x="155" y="27"/>
                  </a:moveTo>
                  <a:cubicBezTo>
                    <a:pt x="57" y="27"/>
                    <a:pt x="57" y="27"/>
                    <a:pt x="57" y="27"/>
                  </a:cubicBezTo>
                  <a:cubicBezTo>
                    <a:pt x="47" y="27"/>
                    <a:pt x="38" y="36"/>
                    <a:pt x="38" y="47"/>
                  </a:cubicBezTo>
                  <a:cubicBezTo>
                    <a:pt x="38" y="128"/>
                    <a:pt x="38" y="128"/>
                    <a:pt x="38" y="128"/>
                  </a:cubicBezTo>
                  <a:cubicBezTo>
                    <a:pt x="30" y="128"/>
                    <a:pt x="30" y="128"/>
                    <a:pt x="30" y="128"/>
                  </a:cubicBezTo>
                  <a:cubicBezTo>
                    <a:pt x="8" y="128"/>
                    <a:pt x="0" y="144"/>
                    <a:pt x="0" y="152"/>
                  </a:cubicBezTo>
                  <a:cubicBezTo>
                    <a:pt x="0" y="207"/>
                    <a:pt x="0" y="207"/>
                    <a:pt x="0" y="207"/>
                  </a:cubicBezTo>
                  <a:cubicBezTo>
                    <a:pt x="0" y="212"/>
                    <a:pt x="4" y="217"/>
                    <a:pt x="8" y="220"/>
                  </a:cubicBezTo>
                  <a:cubicBezTo>
                    <a:pt x="10" y="239"/>
                    <a:pt x="26" y="254"/>
                    <a:pt x="46" y="254"/>
                  </a:cubicBezTo>
                  <a:cubicBezTo>
                    <a:pt x="65" y="254"/>
                    <a:pt x="80" y="240"/>
                    <a:pt x="83" y="222"/>
                  </a:cubicBezTo>
                  <a:cubicBezTo>
                    <a:pt x="145" y="222"/>
                    <a:pt x="145" y="222"/>
                    <a:pt x="145" y="222"/>
                  </a:cubicBezTo>
                  <a:cubicBezTo>
                    <a:pt x="148" y="240"/>
                    <a:pt x="164" y="254"/>
                    <a:pt x="182" y="254"/>
                  </a:cubicBezTo>
                  <a:cubicBezTo>
                    <a:pt x="194" y="254"/>
                    <a:pt x="205" y="248"/>
                    <a:pt x="212" y="240"/>
                  </a:cubicBezTo>
                  <a:cubicBezTo>
                    <a:pt x="302" y="240"/>
                    <a:pt x="302" y="240"/>
                    <a:pt x="302" y="240"/>
                  </a:cubicBezTo>
                  <a:cubicBezTo>
                    <a:pt x="302" y="223"/>
                    <a:pt x="302" y="223"/>
                    <a:pt x="302" y="223"/>
                  </a:cubicBezTo>
                  <a:cubicBezTo>
                    <a:pt x="232" y="223"/>
                    <a:pt x="232" y="223"/>
                    <a:pt x="232" y="223"/>
                  </a:cubicBezTo>
                  <a:cubicBezTo>
                    <a:pt x="232" y="0"/>
                    <a:pt x="232" y="0"/>
                    <a:pt x="232" y="0"/>
                  </a:cubicBezTo>
                  <a:cubicBezTo>
                    <a:pt x="212" y="0"/>
                    <a:pt x="212" y="0"/>
                    <a:pt x="212" y="0"/>
                  </a:cubicBezTo>
                  <a:cubicBezTo>
                    <a:pt x="212" y="128"/>
                    <a:pt x="212" y="128"/>
                    <a:pt x="212" y="128"/>
                  </a:cubicBezTo>
                  <a:cubicBezTo>
                    <a:pt x="189" y="128"/>
                    <a:pt x="189" y="128"/>
                    <a:pt x="189" y="128"/>
                  </a:cubicBezTo>
                  <a:cubicBezTo>
                    <a:pt x="174" y="46"/>
                    <a:pt x="174" y="46"/>
                    <a:pt x="174" y="46"/>
                  </a:cubicBezTo>
                  <a:cubicBezTo>
                    <a:pt x="173" y="35"/>
                    <a:pt x="165" y="27"/>
                    <a:pt x="155" y="27"/>
                  </a:cubicBezTo>
                  <a:close/>
                  <a:moveTo>
                    <a:pt x="46" y="238"/>
                  </a:moveTo>
                  <a:cubicBezTo>
                    <a:pt x="34" y="238"/>
                    <a:pt x="25" y="228"/>
                    <a:pt x="25" y="216"/>
                  </a:cubicBezTo>
                  <a:cubicBezTo>
                    <a:pt x="25" y="205"/>
                    <a:pt x="34" y="195"/>
                    <a:pt x="46" y="195"/>
                  </a:cubicBezTo>
                  <a:cubicBezTo>
                    <a:pt x="57" y="195"/>
                    <a:pt x="67" y="205"/>
                    <a:pt x="67" y="216"/>
                  </a:cubicBezTo>
                  <a:cubicBezTo>
                    <a:pt x="67" y="228"/>
                    <a:pt x="57" y="238"/>
                    <a:pt x="46" y="238"/>
                  </a:cubicBezTo>
                  <a:close/>
                  <a:moveTo>
                    <a:pt x="130" y="166"/>
                  </a:moveTo>
                  <a:cubicBezTo>
                    <a:pt x="118" y="147"/>
                    <a:pt x="118" y="147"/>
                    <a:pt x="118" y="147"/>
                  </a:cubicBezTo>
                  <a:cubicBezTo>
                    <a:pt x="55" y="147"/>
                    <a:pt x="55" y="147"/>
                    <a:pt x="55" y="147"/>
                  </a:cubicBezTo>
                  <a:cubicBezTo>
                    <a:pt x="54" y="47"/>
                    <a:pt x="54" y="47"/>
                    <a:pt x="54" y="47"/>
                  </a:cubicBezTo>
                  <a:cubicBezTo>
                    <a:pt x="54" y="45"/>
                    <a:pt x="56" y="44"/>
                    <a:pt x="57" y="44"/>
                  </a:cubicBezTo>
                  <a:cubicBezTo>
                    <a:pt x="154" y="44"/>
                    <a:pt x="154" y="44"/>
                    <a:pt x="154" y="44"/>
                  </a:cubicBezTo>
                  <a:cubicBezTo>
                    <a:pt x="157" y="44"/>
                    <a:pt x="157" y="46"/>
                    <a:pt x="158" y="49"/>
                  </a:cubicBezTo>
                  <a:cubicBezTo>
                    <a:pt x="175" y="144"/>
                    <a:pt x="175" y="144"/>
                    <a:pt x="175" y="144"/>
                  </a:cubicBezTo>
                  <a:cubicBezTo>
                    <a:pt x="175" y="166"/>
                    <a:pt x="175" y="166"/>
                    <a:pt x="175" y="166"/>
                  </a:cubicBezTo>
                  <a:lnTo>
                    <a:pt x="130" y="166"/>
                  </a:lnTo>
                  <a:close/>
                  <a:moveTo>
                    <a:pt x="182" y="238"/>
                  </a:moveTo>
                  <a:cubicBezTo>
                    <a:pt x="171" y="238"/>
                    <a:pt x="161" y="228"/>
                    <a:pt x="161" y="216"/>
                  </a:cubicBezTo>
                  <a:cubicBezTo>
                    <a:pt x="161" y="205"/>
                    <a:pt x="171" y="195"/>
                    <a:pt x="182" y="195"/>
                  </a:cubicBezTo>
                  <a:cubicBezTo>
                    <a:pt x="194" y="195"/>
                    <a:pt x="204" y="205"/>
                    <a:pt x="204" y="216"/>
                  </a:cubicBezTo>
                  <a:cubicBezTo>
                    <a:pt x="204" y="228"/>
                    <a:pt x="194" y="238"/>
                    <a:pt x="182"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233" name="Group 232">
            <a:extLst>
              <a:ext uri="{FF2B5EF4-FFF2-40B4-BE49-F238E27FC236}">
                <a16:creationId xmlns:a16="http://schemas.microsoft.com/office/drawing/2014/main" id="{C1B90415-7824-478A-9127-E0C2A2D30A1C}"/>
              </a:ext>
            </a:extLst>
          </p:cNvPr>
          <p:cNvGrpSpPr/>
          <p:nvPr/>
        </p:nvGrpSpPr>
        <p:grpSpPr>
          <a:xfrm>
            <a:off x="6052763" y="4474260"/>
            <a:ext cx="374220" cy="272197"/>
            <a:chOff x="412786" y="2120195"/>
            <a:chExt cx="493920" cy="446194"/>
          </a:xfrm>
        </p:grpSpPr>
        <p:sp>
          <p:nvSpPr>
            <p:cNvPr id="236" name="Freeform 144">
              <a:extLst>
                <a:ext uri="{FF2B5EF4-FFF2-40B4-BE49-F238E27FC236}">
                  <a16:creationId xmlns:a16="http://schemas.microsoft.com/office/drawing/2014/main" id="{15A855DE-D52F-4059-85EC-EA99E25C9BC5}"/>
                </a:ext>
              </a:extLst>
            </p:cNvPr>
            <p:cNvSpPr>
              <a:spLocks/>
            </p:cNvSpPr>
            <p:nvPr/>
          </p:nvSpPr>
          <p:spPr bwMode="auto">
            <a:xfrm>
              <a:off x="412786" y="2545300"/>
              <a:ext cx="493920" cy="21089"/>
            </a:xfrm>
            <a:custGeom>
              <a:avLst/>
              <a:gdLst>
                <a:gd name="T0" fmla="*/ 185 w 188"/>
                <a:gd name="T1" fmla="*/ 0 h 8"/>
                <a:gd name="T2" fmla="*/ 2 w 188"/>
                <a:gd name="T3" fmla="*/ 0 h 8"/>
                <a:gd name="T4" fmla="*/ 0 w 188"/>
                <a:gd name="T5" fmla="*/ 2 h 8"/>
                <a:gd name="T6" fmla="*/ 0 w 188"/>
                <a:gd name="T7" fmla="*/ 5 h 8"/>
                <a:gd name="T8" fmla="*/ 2 w 188"/>
                <a:gd name="T9" fmla="*/ 8 h 8"/>
                <a:gd name="T10" fmla="*/ 185 w 188"/>
                <a:gd name="T11" fmla="*/ 8 h 8"/>
                <a:gd name="T12" fmla="*/ 188 w 188"/>
                <a:gd name="T13" fmla="*/ 5 h 8"/>
                <a:gd name="T14" fmla="*/ 188 w 188"/>
                <a:gd name="T15" fmla="*/ 2 h 8"/>
                <a:gd name="T16" fmla="*/ 185 w 18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
                  <a:moveTo>
                    <a:pt x="185" y="0"/>
                  </a:moveTo>
                  <a:cubicBezTo>
                    <a:pt x="2" y="0"/>
                    <a:pt x="2" y="0"/>
                    <a:pt x="2" y="0"/>
                  </a:cubicBezTo>
                  <a:cubicBezTo>
                    <a:pt x="1" y="0"/>
                    <a:pt x="0" y="1"/>
                    <a:pt x="0" y="2"/>
                  </a:cubicBezTo>
                  <a:cubicBezTo>
                    <a:pt x="0" y="5"/>
                    <a:pt x="0" y="5"/>
                    <a:pt x="0" y="5"/>
                  </a:cubicBezTo>
                  <a:cubicBezTo>
                    <a:pt x="0" y="7"/>
                    <a:pt x="1" y="8"/>
                    <a:pt x="2" y="8"/>
                  </a:cubicBezTo>
                  <a:cubicBezTo>
                    <a:pt x="185" y="8"/>
                    <a:pt x="185" y="8"/>
                    <a:pt x="185" y="8"/>
                  </a:cubicBezTo>
                  <a:cubicBezTo>
                    <a:pt x="187" y="8"/>
                    <a:pt x="188" y="7"/>
                    <a:pt x="188" y="5"/>
                  </a:cubicBezTo>
                  <a:cubicBezTo>
                    <a:pt x="188" y="2"/>
                    <a:pt x="188" y="2"/>
                    <a:pt x="188" y="2"/>
                  </a:cubicBezTo>
                  <a:cubicBezTo>
                    <a:pt x="188" y="1"/>
                    <a:pt x="187" y="0"/>
                    <a:pt x="185"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37" name="Freeform 145">
              <a:extLst>
                <a:ext uri="{FF2B5EF4-FFF2-40B4-BE49-F238E27FC236}">
                  <a16:creationId xmlns:a16="http://schemas.microsoft.com/office/drawing/2014/main" id="{1B44C30F-5972-4F91-B9A2-E09753C75CFF}"/>
                </a:ext>
              </a:extLst>
            </p:cNvPr>
            <p:cNvSpPr>
              <a:spLocks/>
            </p:cNvSpPr>
            <p:nvPr/>
          </p:nvSpPr>
          <p:spPr bwMode="auto">
            <a:xfrm>
              <a:off x="557077" y="2356611"/>
              <a:ext cx="320771" cy="59936"/>
            </a:xfrm>
            <a:custGeom>
              <a:avLst/>
              <a:gdLst>
                <a:gd name="T0" fmla="*/ 2 w 122"/>
                <a:gd name="T1" fmla="*/ 6 h 23"/>
                <a:gd name="T2" fmla="*/ 119 w 122"/>
                <a:gd name="T3" fmla="*/ 23 h 23"/>
                <a:gd name="T4" fmla="*/ 121 w 122"/>
                <a:gd name="T5" fmla="*/ 21 h 23"/>
                <a:gd name="T6" fmla="*/ 122 w 122"/>
                <a:gd name="T7" fmla="*/ 19 h 23"/>
                <a:gd name="T8" fmla="*/ 120 w 122"/>
                <a:gd name="T9" fmla="*/ 17 h 23"/>
                <a:gd name="T10" fmla="*/ 3 w 122"/>
                <a:gd name="T11" fmla="*/ 0 h 23"/>
                <a:gd name="T12" fmla="*/ 1 w 122"/>
                <a:gd name="T13" fmla="*/ 1 h 23"/>
                <a:gd name="T14" fmla="*/ 0 w 122"/>
                <a:gd name="T15" fmla="*/ 4 h 23"/>
                <a:gd name="T16" fmla="*/ 2 w 122"/>
                <a:gd name="T1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23">
                  <a:moveTo>
                    <a:pt x="2" y="6"/>
                  </a:moveTo>
                  <a:cubicBezTo>
                    <a:pt x="119" y="23"/>
                    <a:pt x="119" y="23"/>
                    <a:pt x="119" y="23"/>
                  </a:cubicBezTo>
                  <a:cubicBezTo>
                    <a:pt x="120" y="23"/>
                    <a:pt x="121" y="22"/>
                    <a:pt x="121" y="21"/>
                  </a:cubicBezTo>
                  <a:cubicBezTo>
                    <a:pt x="122" y="19"/>
                    <a:pt x="122" y="19"/>
                    <a:pt x="122" y="19"/>
                  </a:cubicBezTo>
                  <a:cubicBezTo>
                    <a:pt x="122" y="18"/>
                    <a:pt x="121" y="17"/>
                    <a:pt x="120" y="17"/>
                  </a:cubicBezTo>
                  <a:cubicBezTo>
                    <a:pt x="3" y="0"/>
                    <a:pt x="3" y="0"/>
                    <a:pt x="3" y="0"/>
                  </a:cubicBezTo>
                  <a:cubicBezTo>
                    <a:pt x="2" y="0"/>
                    <a:pt x="1" y="0"/>
                    <a:pt x="1" y="1"/>
                  </a:cubicBezTo>
                  <a:cubicBezTo>
                    <a:pt x="0" y="4"/>
                    <a:pt x="0" y="4"/>
                    <a:pt x="0" y="4"/>
                  </a:cubicBezTo>
                  <a:cubicBezTo>
                    <a:pt x="0" y="5"/>
                    <a:pt x="1" y="6"/>
                    <a:pt x="2" y="6"/>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39" name="Freeform 146">
              <a:extLst>
                <a:ext uri="{FF2B5EF4-FFF2-40B4-BE49-F238E27FC236}">
                  <a16:creationId xmlns:a16="http://schemas.microsoft.com/office/drawing/2014/main" id="{76A97B0A-09B8-4243-B424-2C2BE3FB7C4D}"/>
                </a:ext>
              </a:extLst>
            </p:cNvPr>
            <p:cNvSpPr>
              <a:spLocks/>
            </p:cNvSpPr>
            <p:nvPr/>
          </p:nvSpPr>
          <p:spPr bwMode="auto">
            <a:xfrm>
              <a:off x="459403" y="2120195"/>
              <a:ext cx="76585" cy="23309"/>
            </a:xfrm>
            <a:custGeom>
              <a:avLst/>
              <a:gdLst>
                <a:gd name="T0" fmla="*/ 2 w 29"/>
                <a:gd name="T1" fmla="*/ 9 h 9"/>
                <a:gd name="T2" fmla="*/ 27 w 29"/>
                <a:gd name="T3" fmla="*/ 9 h 9"/>
                <a:gd name="T4" fmla="*/ 29 w 29"/>
                <a:gd name="T5" fmla="*/ 6 h 9"/>
                <a:gd name="T6" fmla="*/ 29 w 29"/>
                <a:gd name="T7" fmla="*/ 3 h 9"/>
                <a:gd name="T8" fmla="*/ 27 w 29"/>
                <a:gd name="T9" fmla="*/ 0 h 9"/>
                <a:gd name="T10" fmla="*/ 2 w 29"/>
                <a:gd name="T11" fmla="*/ 0 h 9"/>
                <a:gd name="T12" fmla="*/ 0 w 29"/>
                <a:gd name="T13" fmla="*/ 3 h 9"/>
                <a:gd name="T14" fmla="*/ 0 w 29"/>
                <a:gd name="T15" fmla="*/ 6 h 9"/>
                <a:gd name="T16" fmla="*/ 2 w 2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9">
                  <a:moveTo>
                    <a:pt x="2" y="9"/>
                  </a:moveTo>
                  <a:cubicBezTo>
                    <a:pt x="27" y="9"/>
                    <a:pt x="27" y="9"/>
                    <a:pt x="27" y="9"/>
                  </a:cubicBezTo>
                  <a:cubicBezTo>
                    <a:pt x="28" y="9"/>
                    <a:pt x="29" y="8"/>
                    <a:pt x="29" y="6"/>
                  </a:cubicBezTo>
                  <a:cubicBezTo>
                    <a:pt x="29" y="3"/>
                    <a:pt x="29" y="3"/>
                    <a:pt x="29" y="3"/>
                  </a:cubicBezTo>
                  <a:cubicBezTo>
                    <a:pt x="29" y="1"/>
                    <a:pt x="28" y="0"/>
                    <a:pt x="27" y="0"/>
                  </a:cubicBezTo>
                  <a:cubicBezTo>
                    <a:pt x="2" y="0"/>
                    <a:pt x="2" y="0"/>
                    <a:pt x="2" y="0"/>
                  </a:cubicBezTo>
                  <a:cubicBezTo>
                    <a:pt x="1" y="0"/>
                    <a:pt x="0" y="1"/>
                    <a:pt x="0" y="3"/>
                  </a:cubicBezTo>
                  <a:cubicBezTo>
                    <a:pt x="0" y="6"/>
                    <a:pt x="0" y="6"/>
                    <a:pt x="0" y="6"/>
                  </a:cubicBezTo>
                  <a:cubicBezTo>
                    <a:pt x="0" y="8"/>
                    <a:pt x="1" y="9"/>
                    <a:pt x="2"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40" name="Freeform 147">
              <a:extLst>
                <a:ext uri="{FF2B5EF4-FFF2-40B4-BE49-F238E27FC236}">
                  <a16:creationId xmlns:a16="http://schemas.microsoft.com/office/drawing/2014/main" id="{6DAA103D-56DE-447B-B244-FA9AC015A7A5}"/>
                </a:ext>
              </a:extLst>
            </p:cNvPr>
            <p:cNvSpPr>
              <a:spLocks noEditPoints="1"/>
            </p:cNvSpPr>
            <p:nvPr/>
          </p:nvSpPr>
          <p:spPr bwMode="auto">
            <a:xfrm>
              <a:off x="470503" y="2149054"/>
              <a:ext cx="54387" cy="267494"/>
            </a:xfrm>
            <a:custGeom>
              <a:avLst/>
              <a:gdLst>
                <a:gd name="T0" fmla="*/ 2 w 21"/>
                <a:gd name="T1" fmla="*/ 0 h 102"/>
                <a:gd name="T2" fmla="*/ 0 w 21"/>
                <a:gd name="T3" fmla="*/ 2 h 102"/>
                <a:gd name="T4" fmla="*/ 0 w 21"/>
                <a:gd name="T5" fmla="*/ 99 h 102"/>
                <a:gd name="T6" fmla="*/ 2 w 21"/>
                <a:gd name="T7" fmla="*/ 102 h 102"/>
                <a:gd name="T8" fmla="*/ 19 w 21"/>
                <a:gd name="T9" fmla="*/ 102 h 102"/>
                <a:gd name="T10" fmla="*/ 21 w 21"/>
                <a:gd name="T11" fmla="*/ 99 h 102"/>
                <a:gd name="T12" fmla="*/ 21 w 21"/>
                <a:gd name="T13" fmla="*/ 2 h 102"/>
                <a:gd name="T14" fmla="*/ 19 w 21"/>
                <a:gd name="T15" fmla="*/ 0 h 102"/>
                <a:gd name="T16" fmla="*/ 2 w 21"/>
                <a:gd name="T17" fmla="*/ 0 h 102"/>
                <a:gd name="T18" fmla="*/ 19 w 21"/>
                <a:gd name="T19" fmla="*/ 91 h 102"/>
                <a:gd name="T20" fmla="*/ 17 w 21"/>
                <a:gd name="T21" fmla="*/ 94 h 102"/>
                <a:gd name="T22" fmla="*/ 4 w 21"/>
                <a:gd name="T23" fmla="*/ 94 h 102"/>
                <a:gd name="T24" fmla="*/ 1 w 21"/>
                <a:gd name="T25" fmla="*/ 91 h 102"/>
                <a:gd name="T26" fmla="*/ 1 w 21"/>
                <a:gd name="T27" fmla="*/ 88 h 102"/>
                <a:gd name="T28" fmla="*/ 4 w 21"/>
                <a:gd name="T29" fmla="*/ 86 h 102"/>
                <a:gd name="T30" fmla="*/ 17 w 21"/>
                <a:gd name="T31" fmla="*/ 86 h 102"/>
                <a:gd name="T32" fmla="*/ 19 w 21"/>
                <a:gd name="T33" fmla="*/ 88 h 102"/>
                <a:gd name="T34" fmla="*/ 19 w 21"/>
                <a:gd name="T35" fmla="*/ 91 h 102"/>
                <a:gd name="T36" fmla="*/ 19 w 21"/>
                <a:gd name="T37" fmla="*/ 72 h 102"/>
                <a:gd name="T38" fmla="*/ 17 w 21"/>
                <a:gd name="T39" fmla="*/ 74 h 102"/>
                <a:gd name="T40" fmla="*/ 4 w 21"/>
                <a:gd name="T41" fmla="*/ 74 h 102"/>
                <a:gd name="T42" fmla="*/ 1 w 21"/>
                <a:gd name="T43" fmla="*/ 72 h 102"/>
                <a:gd name="T44" fmla="*/ 1 w 21"/>
                <a:gd name="T45" fmla="*/ 68 h 102"/>
                <a:gd name="T46" fmla="*/ 4 w 21"/>
                <a:gd name="T47" fmla="*/ 66 h 102"/>
                <a:gd name="T48" fmla="*/ 17 w 21"/>
                <a:gd name="T49" fmla="*/ 66 h 102"/>
                <a:gd name="T50" fmla="*/ 19 w 21"/>
                <a:gd name="T51" fmla="*/ 68 h 102"/>
                <a:gd name="T52" fmla="*/ 19 w 21"/>
                <a:gd name="T53" fmla="*/ 72 h 102"/>
                <a:gd name="T54" fmla="*/ 19 w 21"/>
                <a:gd name="T55" fmla="*/ 52 h 102"/>
                <a:gd name="T56" fmla="*/ 17 w 21"/>
                <a:gd name="T57" fmla="*/ 54 h 102"/>
                <a:gd name="T58" fmla="*/ 4 w 21"/>
                <a:gd name="T59" fmla="*/ 54 h 102"/>
                <a:gd name="T60" fmla="*/ 1 w 21"/>
                <a:gd name="T61" fmla="*/ 52 h 102"/>
                <a:gd name="T62" fmla="*/ 1 w 21"/>
                <a:gd name="T63" fmla="*/ 48 h 102"/>
                <a:gd name="T64" fmla="*/ 4 w 21"/>
                <a:gd name="T65" fmla="*/ 46 h 102"/>
                <a:gd name="T66" fmla="*/ 17 w 21"/>
                <a:gd name="T67" fmla="*/ 46 h 102"/>
                <a:gd name="T68" fmla="*/ 19 w 21"/>
                <a:gd name="T69" fmla="*/ 48 h 102"/>
                <a:gd name="T70" fmla="*/ 19 w 21"/>
                <a:gd name="T71" fmla="*/ 52 h 102"/>
                <a:gd name="T72" fmla="*/ 19 w 21"/>
                <a:gd name="T73" fmla="*/ 32 h 102"/>
                <a:gd name="T74" fmla="*/ 17 w 21"/>
                <a:gd name="T75" fmla="*/ 34 h 102"/>
                <a:gd name="T76" fmla="*/ 4 w 21"/>
                <a:gd name="T77" fmla="*/ 34 h 102"/>
                <a:gd name="T78" fmla="*/ 1 w 21"/>
                <a:gd name="T79" fmla="*/ 32 h 102"/>
                <a:gd name="T80" fmla="*/ 1 w 21"/>
                <a:gd name="T81" fmla="*/ 29 h 102"/>
                <a:gd name="T82" fmla="*/ 4 w 21"/>
                <a:gd name="T83" fmla="*/ 26 h 102"/>
                <a:gd name="T84" fmla="*/ 17 w 21"/>
                <a:gd name="T85" fmla="*/ 26 h 102"/>
                <a:gd name="T86" fmla="*/ 19 w 21"/>
                <a:gd name="T87" fmla="*/ 29 h 102"/>
                <a:gd name="T88" fmla="*/ 19 w 21"/>
                <a:gd name="T89" fmla="*/ 32 h 102"/>
                <a:gd name="T90" fmla="*/ 19 w 21"/>
                <a:gd name="T91" fmla="*/ 12 h 102"/>
                <a:gd name="T92" fmla="*/ 17 w 21"/>
                <a:gd name="T93" fmla="*/ 14 h 102"/>
                <a:gd name="T94" fmla="*/ 4 w 21"/>
                <a:gd name="T95" fmla="*/ 14 h 102"/>
                <a:gd name="T96" fmla="*/ 1 w 21"/>
                <a:gd name="T97" fmla="*/ 12 h 102"/>
                <a:gd name="T98" fmla="*/ 1 w 21"/>
                <a:gd name="T99" fmla="*/ 9 h 102"/>
                <a:gd name="T100" fmla="*/ 4 w 21"/>
                <a:gd name="T101" fmla="*/ 6 h 102"/>
                <a:gd name="T102" fmla="*/ 17 w 21"/>
                <a:gd name="T103" fmla="*/ 6 h 102"/>
                <a:gd name="T104" fmla="*/ 19 w 21"/>
                <a:gd name="T105" fmla="*/ 9 h 102"/>
                <a:gd name="T106" fmla="*/ 19 w 21"/>
                <a:gd name="T107"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102">
                  <a:moveTo>
                    <a:pt x="2" y="0"/>
                  </a:moveTo>
                  <a:cubicBezTo>
                    <a:pt x="1" y="0"/>
                    <a:pt x="0" y="1"/>
                    <a:pt x="0" y="2"/>
                  </a:cubicBezTo>
                  <a:cubicBezTo>
                    <a:pt x="0" y="99"/>
                    <a:pt x="0" y="99"/>
                    <a:pt x="0" y="99"/>
                  </a:cubicBezTo>
                  <a:cubicBezTo>
                    <a:pt x="0" y="101"/>
                    <a:pt x="1" y="102"/>
                    <a:pt x="2" y="102"/>
                  </a:cubicBezTo>
                  <a:cubicBezTo>
                    <a:pt x="19" y="102"/>
                    <a:pt x="19" y="102"/>
                    <a:pt x="19" y="102"/>
                  </a:cubicBezTo>
                  <a:cubicBezTo>
                    <a:pt x="20" y="102"/>
                    <a:pt x="21" y="101"/>
                    <a:pt x="21" y="99"/>
                  </a:cubicBezTo>
                  <a:cubicBezTo>
                    <a:pt x="21" y="2"/>
                    <a:pt x="21" y="2"/>
                    <a:pt x="21" y="2"/>
                  </a:cubicBezTo>
                  <a:cubicBezTo>
                    <a:pt x="21" y="1"/>
                    <a:pt x="20" y="0"/>
                    <a:pt x="19" y="0"/>
                  </a:cubicBezTo>
                  <a:lnTo>
                    <a:pt x="2" y="0"/>
                  </a:lnTo>
                  <a:close/>
                  <a:moveTo>
                    <a:pt x="19" y="91"/>
                  </a:moveTo>
                  <a:cubicBezTo>
                    <a:pt x="19" y="93"/>
                    <a:pt x="18" y="94"/>
                    <a:pt x="17" y="94"/>
                  </a:cubicBezTo>
                  <a:cubicBezTo>
                    <a:pt x="4" y="94"/>
                    <a:pt x="4" y="94"/>
                    <a:pt x="4" y="94"/>
                  </a:cubicBezTo>
                  <a:cubicBezTo>
                    <a:pt x="2" y="94"/>
                    <a:pt x="1" y="93"/>
                    <a:pt x="1" y="91"/>
                  </a:cubicBezTo>
                  <a:cubicBezTo>
                    <a:pt x="1" y="88"/>
                    <a:pt x="1" y="88"/>
                    <a:pt x="1" y="88"/>
                  </a:cubicBezTo>
                  <a:cubicBezTo>
                    <a:pt x="1" y="87"/>
                    <a:pt x="2" y="86"/>
                    <a:pt x="4" y="86"/>
                  </a:cubicBezTo>
                  <a:cubicBezTo>
                    <a:pt x="17" y="86"/>
                    <a:pt x="17" y="86"/>
                    <a:pt x="17" y="86"/>
                  </a:cubicBezTo>
                  <a:cubicBezTo>
                    <a:pt x="18" y="86"/>
                    <a:pt x="19" y="87"/>
                    <a:pt x="19" y="88"/>
                  </a:cubicBezTo>
                  <a:lnTo>
                    <a:pt x="19" y="91"/>
                  </a:lnTo>
                  <a:close/>
                  <a:moveTo>
                    <a:pt x="19" y="72"/>
                  </a:moveTo>
                  <a:cubicBezTo>
                    <a:pt x="19" y="73"/>
                    <a:pt x="18" y="74"/>
                    <a:pt x="17" y="74"/>
                  </a:cubicBezTo>
                  <a:cubicBezTo>
                    <a:pt x="4" y="74"/>
                    <a:pt x="4" y="74"/>
                    <a:pt x="4" y="74"/>
                  </a:cubicBezTo>
                  <a:cubicBezTo>
                    <a:pt x="2" y="74"/>
                    <a:pt x="1" y="73"/>
                    <a:pt x="1" y="72"/>
                  </a:cubicBezTo>
                  <a:cubicBezTo>
                    <a:pt x="1" y="68"/>
                    <a:pt x="1" y="68"/>
                    <a:pt x="1" y="68"/>
                  </a:cubicBezTo>
                  <a:cubicBezTo>
                    <a:pt x="1" y="67"/>
                    <a:pt x="2" y="66"/>
                    <a:pt x="4" y="66"/>
                  </a:cubicBezTo>
                  <a:cubicBezTo>
                    <a:pt x="17" y="66"/>
                    <a:pt x="17" y="66"/>
                    <a:pt x="17" y="66"/>
                  </a:cubicBezTo>
                  <a:cubicBezTo>
                    <a:pt x="18" y="66"/>
                    <a:pt x="19" y="67"/>
                    <a:pt x="19" y="68"/>
                  </a:cubicBezTo>
                  <a:lnTo>
                    <a:pt x="19" y="72"/>
                  </a:lnTo>
                  <a:close/>
                  <a:moveTo>
                    <a:pt x="19" y="52"/>
                  </a:moveTo>
                  <a:cubicBezTo>
                    <a:pt x="19" y="53"/>
                    <a:pt x="18" y="54"/>
                    <a:pt x="17" y="54"/>
                  </a:cubicBezTo>
                  <a:cubicBezTo>
                    <a:pt x="4" y="54"/>
                    <a:pt x="4" y="54"/>
                    <a:pt x="4" y="54"/>
                  </a:cubicBezTo>
                  <a:cubicBezTo>
                    <a:pt x="2" y="54"/>
                    <a:pt x="1" y="53"/>
                    <a:pt x="1" y="52"/>
                  </a:cubicBezTo>
                  <a:cubicBezTo>
                    <a:pt x="1" y="48"/>
                    <a:pt x="1" y="48"/>
                    <a:pt x="1" y="48"/>
                  </a:cubicBezTo>
                  <a:cubicBezTo>
                    <a:pt x="1" y="47"/>
                    <a:pt x="2" y="46"/>
                    <a:pt x="4" y="46"/>
                  </a:cubicBezTo>
                  <a:cubicBezTo>
                    <a:pt x="17" y="46"/>
                    <a:pt x="17" y="46"/>
                    <a:pt x="17" y="46"/>
                  </a:cubicBezTo>
                  <a:cubicBezTo>
                    <a:pt x="18" y="46"/>
                    <a:pt x="19" y="47"/>
                    <a:pt x="19" y="48"/>
                  </a:cubicBezTo>
                  <a:lnTo>
                    <a:pt x="19" y="52"/>
                  </a:lnTo>
                  <a:close/>
                  <a:moveTo>
                    <a:pt x="19" y="32"/>
                  </a:moveTo>
                  <a:cubicBezTo>
                    <a:pt x="19" y="33"/>
                    <a:pt x="18" y="34"/>
                    <a:pt x="17" y="34"/>
                  </a:cubicBezTo>
                  <a:cubicBezTo>
                    <a:pt x="4" y="34"/>
                    <a:pt x="4" y="34"/>
                    <a:pt x="4" y="34"/>
                  </a:cubicBezTo>
                  <a:cubicBezTo>
                    <a:pt x="2" y="34"/>
                    <a:pt x="1" y="33"/>
                    <a:pt x="1" y="32"/>
                  </a:cubicBezTo>
                  <a:cubicBezTo>
                    <a:pt x="1" y="29"/>
                    <a:pt x="1" y="29"/>
                    <a:pt x="1" y="29"/>
                  </a:cubicBezTo>
                  <a:cubicBezTo>
                    <a:pt x="1" y="27"/>
                    <a:pt x="2" y="26"/>
                    <a:pt x="4" y="26"/>
                  </a:cubicBezTo>
                  <a:cubicBezTo>
                    <a:pt x="17" y="26"/>
                    <a:pt x="17" y="26"/>
                    <a:pt x="17" y="26"/>
                  </a:cubicBezTo>
                  <a:cubicBezTo>
                    <a:pt x="18" y="26"/>
                    <a:pt x="19" y="27"/>
                    <a:pt x="19" y="29"/>
                  </a:cubicBezTo>
                  <a:lnTo>
                    <a:pt x="19" y="32"/>
                  </a:lnTo>
                  <a:close/>
                  <a:moveTo>
                    <a:pt x="19" y="12"/>
                  </a:moveTo>
                  <a:cubicBezTo>
                    <a:pt x="19" y="13"/>
                    <a:pt x="18" y="14"/>
                    <a:pt x="17" y="14"/>
                  </a:cubicBezTo>
                  <a:cubicBezTo>
                    <a:pt x="4" y="14"/>
                    <a:pt x="4" y="14"/>
                    <a:pt x="4" y="14"/>
                  </a:cubicBezTo>
                  <a:cubicBezTo>
                    <a:pt x="2" y="14"/>
                    <a:pt x="1" y="13"/>
                    <a:pt x="1" y="12"/>
                  </a:cubicBezTo>
                  <a:cubicBezTo>
                    <a:pt x="1" y="9"/>
                    <a:pt x="1" y="9"/>
                    <a:pt x="1" y="9"/>
                  </a:cubicBezTo>
                  <a:cubicBezTo>
                    <a:pt x="1" y="7"/>
                    <a:pt x="2" y="6"/>
                    <a:pt x="4" y="6"/>
                  </a:cubicBezTo>
                  <a:cubicBezTo>
                    <a:pt x="17" y="6"/>
                    <a:pt x="17" y="6"/>
                    <a:pt x="17" y="6"/>
                  </a:cubicBezTo>
                  <a:cubicBezTo>
                    <a:pt x="18" y="6"/>
                    <a:pt x="19" y="7"/>
                    <a:pt x="19" y="9"/>
                  </a:cubicBezTo>
                  <a:lnTo>
                    <a:pt x="19" y="1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41" name="Freeform 148">
              <a:extLst>
                <a:ext uri="{FF2B5EF4-FFF2-40B4-BE49-F238E27FC236}">
                  <a16:creationId xmlns:a16="http://schemas.microsoft.com/office/drawing/2014/main" id="{7F5B6B5F-9433-4A29-97F8-D0995C7C8398}"/>
                </a:ext>
              </a:extLst>
            </p:cNvPr>
            <p:cNvSpPr>
              <a:spLocks/>
            </p:cNvSpPr>
            <p:nvPr/>
          </p:nvSpPr>
          <p:spPr bwMode="auto">
            <a:xfrm>
              <a:off x="795713" y="2329973"/>
              <a:ext cx="28858" cy="49947"/>
            </a:xfrm>
            <a:custGeom>
              <a:avLst/>
              <a:gdLst>
                <a:gd name="T0" fmla="*/ 2 w 11"/>
                <a:gd name="T1" fmla="*/ 19 h 19"/>
                <a:gd name="T2" fmla="*/ 8 w 11"/>
                <a:gd name="T3" fmla="*/ 19 h 19"/>
                <a:gd name="T4" fmla="*/ 11 w 11"/>
                <a:gd name="T5" fmla="*/ 17 h 19"/>
                <a:gd name="T6" fmla="*/ 11 w 11"/>
                <a:gd name="T7" fmla="*/ 2 h 19"/>
                <a:gd name="T8" fmla="*/ 8 w 11"/>
                <a:gd name="T9" fmla="*/ 0 h 19"/>
                <a:gd name="T10" fmla="*/ 2 w 11"/>
                <a:gd name="T11" fmla="*/ 0 h 19"/>
                <a:gd name="T12" fmla="*/ 0 w 11"/>
                <a:gd name="T13" fmla="*/ 2 h 19"/>
                <a:gd name="T14" fmla="*/ 0 w 11"/>
                <a:gd name="T15" fmla="*/ 17 h 19"/>
                <a:gd name="T16" fmla="*/ 2 w 11"/>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9">
                  <a:moveTo>
                    <a:pt x="2" y="19"/>
                  </a:moveTo>
                  <a:cubicBezTo>
                    <a:pt x="8" y="19"/>
                    <a:pt x="8" y="19"/>
                    <a:pt x="8" y="19"/>
                  </a:cubicBezTo>
                  <a:cubicBezTo>
                    <a:pt x="10" y="19"/>
                    <a:pt x="11" y="18"/>
                    <a:pt x="11" y="17"/>
                  </a:cubicBezTo>
                  <a:cubicBezTo>
                    <a:pt x="11" y="2"/>
                    <a:pt x="11" y="2"/>
                    <a:pt x="11" y="2"/>
                  </a:cubicBezTo>
                  <a:cubicBezTo>
                    <a:pt x="11" y="1"/>
                    <a:pt x="10" y="0"/>
                    <a:pt x="8" y="0"/>
                  </a:cubicBezTo>
                  <a:cubicBezTo>
                    <a:pt x="2" y="0"/>
                    <a:pt x="2" y="0"/>
                    <a:pt x="2" y="0"/>
                  </a:cubicBezTo>
                  <a:cubicBezTo>
                    <a:pt x="1" y="0"/>
                    <a:pt x="0" y="1"/>
                    <a:pt x="0" y="2"/>
                  </a:cubicBezTo>
                  <a:cubicBezTo>
                    <a:pt x="0" y="17"/>
                    <a:pt x="0" y="17"/>
                    <a:pt x="0" y="17"/>
                  </a:cubicBezTo>
                  <a:cubicBezTo>
                    <a:pt x="0" y="18"/>
                    <a:pt x="1" y="19"/>
                    <a:pt x="2" y="1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42" name="Freeform 149">
              <a:extLst>
                <a:ext uri="{FF2B5EF4-FFF2-40B4-BE49-F238E27FC236}">
                  <a16:creationId xmlns:a16="http://schemas.microsoft.com/office/drawing/2014/main" id="{828DF8E4-0B8B-4863-86AD-92F4BDA11C31}"/>
                </a:ext>
              </a:extLst>
            </p:cNvPr>
            <p:cNvSpPr>
              <a:spLocks noEditPoints="1"/>
            </p:cNvSpPr>
            <p:nvPr/>
          </p:nvSpPr>
          <p:spPr bwMode="auto">
            <a:xfrm>
              <a:off x="441644" y="2385469"/>
              <a:ext cx="432874" cy="147621"/>
            </a:xfrm>
            <a:custGeom>
              <a:avLst/>
              <a:gdLst>
                <a:gd name="T0" fmla="*/ 55 w 165"/>
                <a:gd name="T1" fmla="*/ 56 h 56"/>
                <a:gd name="T2" fmla="*/ 57 w 165"/>
                <a:gd name="T3" fmla="*/ 45 h 56"/>
                <a:gd name="T4" fmla="*/ 107 w 165"/>
                <a:gd name="T5" fmla="*/ 43 h 56"/>
                <a:gd name="T6" fmla="*/ 109 w 165"/>
                <a:gd name="T7" fmla="*/ 54 h 56"/>
                <a:gd name="T8" fmla="*/ 163 w 165"/>
                <a:gd name="T9" fmla="*/ 56 h 56"/>
                <a:gd name="T10" fmla="*/ 165 w 165"/>
                <a:gd name="T11" fmla="*/ 18 h 56"/>
                <a:gd name="T12" fmla="*/ 161 w 165"/>
                <a:gd name="T13" fmla="*/ 16 h 56"/>
                <a:gd name="T14" fmla="*/ 47 w 165"/>
                <a:gd name="T15" fmla="*/ 0 h 56"/>
                <a:gd name="T16" fmla="*/ 44 w 165"/>
                <a:gd name="T17" fmla="*/ 16 h 56"/>
                <a:gd name="T18" fmla="*/ 0 w 165"/>
                <a:gd name="T19" fmla="*/ 18 h 56"/>
                <a:gd name="T20" fmla="*/ 3 w 165"/>
                <a:gd name="T21" fmla="*/ 56 h 56"/>
                <a:gd name="T22" fmla="*/ 135 w 165"/>
                <a:gd name="T23" fmla="*/ 23 h 56"/>
                <a:gd name="T24" fmla="*/ 153 w 165"/>
                <a:gd name="T25" fmla="*/ 25 h 56"/>
                <a:gd name="T26" fmla="*/ 151 w 165"/>
                <a:gd name="T27" fmla="*/ 31 h 56"/>
                <a:gd name="T28" fmla="*/ 132 w 165"/>
                <a:gd name="T29" fmla="*/ 29 h 56"/>
                <a:gd name="T30" fmla="*/ 102 w 165"/>
                <a:gd name="T31" fmla="*/ 25 h 56"/>
                <a:gd name="T32" fmla="*/ 121 w 165"/>
                <a:gd name="T33" fmla="*/ 23 h 56"/>
                <a:gd name="T34" fmla="*/ 123 w 165"/>
                <a:gd name="T35" fmla="*/ 29 h 56"/>
                <a:gd name="T36" fmla="*/ 105 w 165"/>
                <a:gd name="T37" fmla="*/ 31 h 56"/>
                <a:gd name="T38" fmla="*/ 102 w 165"/>
                <a:gd name="T39" fmla="*/ 25 h 56"/>
                <a:gd name="T40" fmla="*/ 75 w 165"/>
                <a:gd name="T41" fmla="*/ 23 h 56"/>
                <a:gd name="T42" fmla="*/ 93 w 165"/>
                <a:gd name="T43" fmla="*/ 25 h 56"/>
                <a:gd name="T44" fmla="*/ 91 w 165"/>
                <a:gd name="T45" fmla="*/ 31 h 56"/>
                <a:gd name="T46" fmla="*/ 72 w 165"/>
                <a:gd name="T47" fmla="*/ 29 h 56"/>
                <a:gd name="T48" fmla="*/ 42 w 165"/>
                <a:gd name="T49" fmla="*/ 25 h 56"/>
                <a:gd name="T50" fmla="*/ 61 w 165"/>
                <a:gd name="T51" fmla="*/ 23 h 56"/>
                <a:gd name="T52" fmla="*/ 63 w 165"/>
                <a:gd name="T53" fmla="*/ 29 h 56"/>
                <a:gd name="T54" fmla="*/ 45 w 165"/>
                <a:gd name="T55" fmla="*/ 31 h 56"/>
                <a:gd name="T56" fmla="*/ 42 w 165"/>
                <a:gd name="T57" fmla="*/ 25 h 56"/>
                <a:gd name="T58" fmla="*/ 15 w 165"/>
                <a:gd name="T59" fmla="*/ 23 h 56"/>
                <a:gd name="T60" fmla="*/ 33 w 165"/>
                <a:gd name="T61" fmla="*/ 25 h 56"/>
                <a:gd name="T62" fmla="*/ 31 w 165"/>
                <a:gd name="T63" fmla="*/ 31 h 56"/>
                <a:gd name="T64" fmla="*/ 12 w 165"/>
                <a:gd name="T65" fmla="*/ 2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 h="56">
                  <a:moveTo>
                    <a:pt x="3" y="56"/>
                  </a:moveTo>
                  <a:cubicBezTo>
                    <a:pt x="55" y="56"/>
                    <a:pt x="55" y="56"/>
                    <a:pt x="55" y="56"/>
                  </a:cubicBezTo>
                  <a:cubicBezTo>
                    <a:pt x="56" y="56"/>
                    <a:pt x="57" y="56"/>
                    <a:pt x="57" y="54"/>
                  </a:cubicBezTo>
                  <a:cubicBezTo>
                    <a:pt x="57" y="45"/>
                    <a:pt x="57" y="45"/>
                    <a:pt x="57" y="45"/>
                  </a:cubicBezTo>
                  <a:cubicBezTo>
                    <a:pt x="57" y="44"/>
                    <a:pt x="58" y="43"/>
                    <a:pt x="59" y="43"/>
                  </a:cubicBezTo>
                  <a:cubicBezTo>
                    <a:pt x="107" y="43"/>
                    <a:pt x="107" y="43"/>
                    <a:pt x="107" y="43"/>
                  </a:cubicBezTo>
                  <a:cubicBezTo>
                    <a:pt x="108" y="43"/>
                    <a:pt x="109" y="44"/>
                    <a:pt x="109" y="45"/>
                  </a:cubicBezTo>
                  <a:cubicBezTo>
                    <a:pt x="109" y="54"/>
                    <a:pt x="109" y="54"/>
                    <a:pt x="109" y="54"/>
                  </a:cubicBezTo>
                  <a:cubicBezTo>
                    <a:pt x="109" y="56"/>
                    <a:pt x="110" y="56"/>
                    <a:pt x="111" y="56"/>
                  </a:cubicBezTo>
                  <a:cubicBezTo>
                    <a:pt x="163" y="56"/>
                    <a:pt x="163" y="56"/>
                    <a:pt x="163" y="56"/>
                  </a:cubicBezTo>
                  <a:cubicBezTo>
                    <a:pt x="164" y="56"/>
                    <a:pt x="165" y="56"/>
                    <a:pt x="165" y="54"/>
                  </a:cubicBezTo>
                  <a:cubicBezTo>
                    <a:pt x="165" y="18"/>
                    <a:pt x="165" y="18"/>
                    <a:pt x="165" y="18"/>
                  </a:cubicBezTo>
                  <a:cubicBezTo>
                    <a:pt x="165" y="16"/>
                    <a:pt x="164" y="16"/>
                    <a:pt x="163" y="16"/>
                  </a:cubicBezTo>
                  <a:cubicBezTo>
                    <a:pt x="161" y="16"/>
                    <a:pt x="161" y="16"/>
                    <a:pt x="161" y="16"/>
                  </a:cubicBezTo>
                  <a:cubicBezTo>
                    <a:pt x="162" y="16"/>
                    <a:pt x="161" y="15"/>
                    <a:pt x="161" y="15"/>
                  </a:cubicBezTo>
                  <a:cubicBezTo>
                    <a:pt x="47" y="0"/>
                    <a:pt x="47" y="0"/>
                    <a:pt x="47" y="0"/>
                  </a:cubicBezTo>
                  <a:cubicBezTo>
                    <a:pt x="45" y="0"/>
                    <a:pt x="44" y="0"/>
                    <a:pt x="44" y="1"/>
                  </a:cubicBezTo>
                  <a:cubicBezTo>
                    <a:pt x="44" y="16"/>
                    <a:pt x="44" y="16"/>
                    <a:pt x="44" y="16"/>
                  </a:cubicBezTo>
                  <a:cubicBezTo>
                    <a:pt x="3" y="16"/>
                    <a:pt x="3" y="16"/>
                    <a:pt x="3" y="16"/>
                  </a:cubicBezTo>
                  <a:cubicBezTo>
                    <a:pt x="1" y="16"/>
                    <a:pt x="0" y="16"/>
                    <a:pt x="0" y="18"/>
                  </a:cubicBezTo>
                  <a:cubicBezTo>
                    <a:pt x="0" y="54"/>
                    <a:pt x="0" y="54"/>
                    <a:pt x="0" y="54"/>
                  </a:cubicBezTo>
                  <a:cubicBezTo>
                    <a:pt x="0" y="56"/>
                    <a:pt x="1" y="56"/>
                    <a:pt x="3" y="56"/>
                  </a:cubicBezTo>
                  <a:close/>
                  <a:moveTo>
                    <a:pt x="132" y="25"/>
                  </a:moveTo>
                  <a:cubicBezTo>
                    <a:pt x="132" y="24"/>
                    <a:pt x="133" y="23"/>
                    <a:pt x="135" y="23"/>
                  </a:cubicBezTo>
                  <a:cubicBezTo>
                    <a:pt x="151" y="23"/>
                    <a:pt x="151" y="23"/>
                    <a:pt x="151" y="23"/>
                  </a:cubicBezTo>
                  <a:cubicBezTo>
                    <a:pt x="152" y="23"/>
                    <a:pt x="153" y="24"/>
                    <a:pt x="153" y="25"/>
                  </a:cubicBezTo>
                  <a:cubicBezTo>
                    <a:pt x="153" y="29"/>
                    <a:pt x="153" y="29"/>
                    <a:pt x="153" y="29"/>
                  </a:cubicBezTo>
                  <a:cubicBezTo>
                    <a:pt x="153" y="30"/>
                    <a:pt x="152" y="31"/>
                    <a:pt x="151" y="31"/>
                  </a:cubicBezTo>
                  <a:cubicBezTo>
                    <a:pt x="135" y="31"/>
                    <a:pt x="135" y="31"/>
                    <a:pt x="135" y="31"/>
                  </a:cubicBezTo>
                  <a:cubicBezTo>
                    <a:pt x="133" y="31"/>
                    <a:pt x="132" y="30"/>
                    <a:pt x="132" y="29"/>
                  </a:cubicBezTo>
                  <a:lnTo>
                    <a:pt x="132" y="25"/>
                  </a:lnTo>
                  <a:close/>
                  <a:moveTo>
                    <a:pt x="102" y="25"/>
                  </a:moveTo>
                  <a:cubicBezTo>
                    <a:pt x="102" y="24"/>
                    <a:pt x="103" y="23"/>
                    <a:pt x="105" y="23"/>
                  </a:cubicBezTo>
                  <a:cubicBezTo>
                    <a:pt x="121" y="23"/>
                    <a:pt x="121" y="23"/>
                    <a:pt x="121" y="23"/>
                  </a:cubicBezTo>
                  <a:cubicBezTo>
                    <a:pt x="122" y="23"/>
                    <a:pt x="123" y="24"/>
                    <a:pt x="123" y="25"/>
                  </a:cubicBezTo>
                  <a:cubicBezTo>
                    <a:pt x="123" y="29"/>
                    <a:pt x="123" y="29"/>
                    <a:pt x="123" y="29"/>
                  </a:cubicBezTo>
                  <a:cubicBezTo>
                    <a:pt x="123" y="30"/>
                    <a:pt x="122" y="31"/>
                    <a:pt x="121" y="31"/>
                  </a:cubicBezTo>
                  <a:cubicBezTo>
                    <a:pt x="105" y="31"/>
                    <a:pt x="105" y="31"/>
                    <a:pt x="105" y="31"/>
                  </a:cubicBezTo>
                  <a:cubicBezTo>
                    <a:pt x="103" y="31"/>
                    <a:pt x="102" y="30"/>
                    <a:pt x="102" y="29"/>
                  </a:cubicBezTo>
                  <a:lnTo>
                    <a:pt x="102" y="25"/>
                  </a:lnTo>
                  <a:close/>
                  <a:moveTo>
                    <a:pt x="72" y="25"/>
                  </a:moveTo>
                  <a:cubicBezTo>
                    <a:pt x="72" y="24"/>
                    <a:pt x="73" y="23"/>
                    <a:pt x="75" y="23"/>
                  </a:cubicBezTo>
                  <a:cubicBezTo>
                    <a:pt x="91" y="23"/>
                    <a:pt x="91" y="23"/>
                    <a:pt x="91" y="23"/>
                  </a:cubicBezTo>
                  <a:cubicBezTo>
                    <a:pt x="92" y="23"/>
                    <a:pt x="93" y="24"/>
                    <a:pt x="93" y="25"/>
                  </a:cubicBezTo>
                  <a:cubicBezTo>
                    <a:pt x="93" y="29"/>
                    <a:pt x="93" y="29"/>
                    <a:pt x="93" y="29"/>
                  </a:cubicBezTo>
                  <a:cubicBezTo>
                    <a:pt x="93" y="30"/>
                    <a:pt x="92" y="31"/>
                    <a:pt x="91" y="31"/>
                  </a:cubicBezTo>
                  <a:cubicBezTo>
                    <a:pt x="75" y="31"/>
                    <a:pt x="75" y="31"/>
                    <a:pt x="75" y="31"/>
                  </a:cubicBezTo>
                  <a:cubicBezTo>
                    <a:pt x="73" y="31"/>
                    <a:pt x="72" y="30"/>
                    <a:pt x="72" y="29"/>
                  </a:cubicBezTo>
                  <a:lnTo>
                    <a:pt x="72" y="25"/>
                  </a:lnTo>
                  <a:close/>
                  <a:moveTo>
                    <a:pt x="42" y="25"/>
                  </a:moveTo>
                  <a:cubicBezTo>
                    <a:pt x="42" y="24"/>
                    <a:pt x="43" y="23"/>
                    <a:pt x="45" y="23"/>
                  </a:cubicBezTo>
                  <a:cubicBezTo>
                    <a:pt x="61" y="23"/>
                    <a:pt x="61" y="23"/>
                    <a:pt x="61" y="23"/>
                  </a:cubicBezTo>
                  <a:cubicBezTo>
                    <a:pt x="62" y="23"/>
                    <a:pt x="63" y="24"/>
                    <a:pt x="63" y="25"/>
                  </a:cubicBezTo>
                  <a:cubicBezTo>
                    <a:pt x="63" y="29"/>
                    <a:pt x="63" y="29"/>
                    <a:pt x="63" y="29"/>
                  </a:cubicBezTo>
                  <a:cubicBezTo>
                    <a:pt x="63" y="30"/>
                    <a:pt x="62" y="31"/>
                    <a:pt x="61" y="31"/>
                  </a:cubicBezTo>
                  <a:cubicBezTo>
                    <a:pt x="45" y="31"/>
                    <a:pt x="45" y="31"/>
                    <a:pt x="45" y="31"/>
                  </a:cubicBezTo>
                  <a:cubicBezTo>
                    <a:pt x="43" y="31"/>
                    <a:pt x="42" y="30"/>
                    <a:pt x="42" y="29"/>
                  </a:cubicBezTo>
                  <a:lnTo>
                    <a:pt x="42" y="25"/>
                  </a:lnTo>
                  <a:close/>
                  <a:moveTo>
                    <a:pt x="12" y="25"/>
                  </a:moveTo>
                  <a:cubicBezTo>
                    <a:pt x="12" y="24"/>
                    <a:pt x="13" y="23"/>
                    <a:pt x="15" y="23"/>
                  </a:cubicBezTo>
                  <a:cubicBezTo>
                    <a:pt x="31" y="23"/>
                    <a:pt x="31" y="23"/>
                    <a:pt x="31" y="23"/>
                  </a:cubicBezTo>
                  <a:cubicBezTo>
                    <a:pt x="32" y="23"/>
                    <a:pt x="33" y="24"/>
                    <a:pt x="33" y="25"/>
                  </a:cubicBezTo>
                  <a:cubicBezTo>
                    <a:pt x="33" y="29"/>
                    <a:pt x="33" y="29"/>
                    <a:pt x="33" y="29"/>
                  </a:cubicBezTo>
                  <a:cubicBezTo>
                    <a:pt x="33" y="30"/>
                    <a:pt x="32" y="31"/>
                    <a:pt x="31" y="31"/>
                  </a:cubicBezTo>
                  <a:cubicBezTo>
                    <a:pt x="15" y="31"/>
                    <a:pt x="15" y="31"/>
                    <a:pt x="15" y="31"/>
                  </a:cubicBezTo>
                  <a:cubicBezTo>
                    <a:pt x="13" y="31"/>
                    <a:pt x="12" y="30"/>
                    <a:pt x="12" y="29"/>
                  </a:cubicBezTo>
                  <a:lnTo>
                    <a:pt x="12" y="25"/>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243" name="Group 242">
            <a:extLst>
              <a:ext uri="{FF2B5EF4-FFF2-40B4-BE49-F238E27FC236}">
                <a16:creationId xmlns:a16="http://schemas.microsoft.com/office/drawing/2014/main" id="{3BC65CB1-6599-4DD1-A320-93F148AD230D}"/>
              </a:ext>
            </a:extLst>
          </p:cNvPr>
          <p:cNvGrpSpPr/>
          <p:nvPr/>
        </p:nvGrpSpPr>
        <p:grpSpPr>
          <a:xfrm>
            <a:off x="4013365" y="4766708"/>
            <a:ext cx="326501" cy="244197"/>
            <a:chOff x="1624013" y="4975225"/>
            <a:chExt cx="1143000" cy="1130300"/>
          </a:xfrm>
          <a:solidFill>
            <a:schemeClr val="accent6"/>
          </a:solidFill>
        </p:grpSpPr>
        <p:sp>
          <p:nvSpPr>
            <p:cNvPr id="244" name="Freeform 110">
              <a:extLst>
                <a:ext uri="{FF2B5EF4-FFF2-40B4-BE49-F238E27FC236}">
                  <a16:creationId xmlns:a16="http://schemas.microsoft.com/office/drawing/2014/main" id="{EC5DF16D-280B-4952-B210-5D1328DCDE3B}"/>
                </a:ext>
              </a:extLst>
            </p:cNvPr>
            <p:cNvSpPr>
              <a:spLocks noEditPoints="1"/>
            </p:cNvSpPr>
            <p:nvPr/>
          </p:nvSpPr>
          <p:spPr bwMode="auto">
            <a:xfrm>
              <a:off x="1624013" y="5203825"/>
              <a:ext cx="1143000" cy="901700"/>
            </a:xfrm>
            <a:custGeom>
              <a:avLst/>
              <a:gdLst>
                <a:gd name="T0" fmla="*/ 570 w 720"/>
                <a:gd name="T1" fmla="*/ 16 h 568"/>
                <a:gd name="T2" fmla="*/ 520 w 720"/>
                <a:gd name="T3" fmla="*/ 8 h 568"/>
                <a:gd name="T4" fmla="*/ 480 w 720"/>
                <a:gd name="T5" fmla="*/ 208 h 568"/>
                <a:gd name="T6" fmla="*/ 400 w 720"/>
                <a:gd name="T7" fmla="*/ 112 h 568"/>
                <a:gd name="T8" fmla="*/ 352 w 720"/>
                <a:gd name="T9" fmla="*/ 238 h 568"/>
                <a:gd name="T10" fmla="*/ 136 w 720"/>
                <a:gd name="T11" fmla="*/ 328 h 568"/>
                <a:gd name="T12" fmla="*/ 0 w 720"/>
                <a:gd name="T13" fmla="*/ 568 h 568"/>
                <a:gd name="T14" fmla="*/ 720 w 720"/>
                <a:gd name="T15" fmla="*/ 328 h 568"/>
                <a:gd name="T16" fmla="*/ 64 w 720"/>
                <a:gd name="T17" fmla="*/ 528 h 568"/>
                <a:gd name="T18" fmla="*/ 64 w 720"/>
                <a:gd name="T19" fmla="*/ 432 h 568"/>
                <a:gd name="T20" fmla="*/ 32 w 720"/>
                <a:gd name="T21" fmla="*/ 384 h 568"/>
                <a:gd name="T22" fmla="*/ 80 w 720"/>
                <a:gd name="T23" fmla="*/ 496 h 568"/>
                <a:gd name="T24" fmla="*/ 112 w 720"/>
                <a:gd name="T25" fmla="*/ 448 h 568"/>
                <a:gd name="T26" fmla="*/ 112 w 720"/>
                <a:gd name="T27" fmla="*/ 432 h 568"/>
                <a:gd name="T28" fmla="*/ 160 w 720"/>
                <a:gd name="T29" fmla="*/ 528 h 568"/>
                <a:gd name="T30" fmla="*/ 128 w 720"/>
                <a:gd name="T31" fmla="*/ 480 h 568"/>
                <a:gd name="T32" fmla="*/ 128 w 720"/>
                <a:gd name="T33" fmla="*/ 400 h 568"/>
                <a:gd name="T34" fmla="*/ 160 w 720"/>
                <a:gd name="T35" fmla="*/ 352 h 568"/>
                <a:gd name="T36" fmla="*/ 208 w 720"/>
                <a:gd name="T37" fmla="*/ 528 h 568"/>
                <a:gd name="T38" fmla="*/ 208 w 720"/>
                <a:gd name="T39" fmla="*/ 432 h 568"/>
                <a:gd name="T40" fmla="*/ 176 w 720"/>
                <a:gd name="T41" fmla="*/ 384 h 568"/>
                <a:gd name="T42" fmla="*/ 224 w 720"/>
                <a:gd name="T43" fmla="*/ 496 h 568"/>
                <a:gd name="T44" fmla="*/ 256 w 720"/>
                <a:gd name="T45" fmla="*/ 448 h 568"/>
                <a:gd name="T46" fmla="*/ 256 w 720"/>
                <a:gd name="T47" fmla="*/ 432 h 568"/>
                <a:gd name="T48" fmla="*/ 304 w 720"/>
                <a:gd name="T49" fmla="*/ 528 h 568"/>
                <a:gd name="T50" fmla="*/ 272 w 720"/>
                <a:gd name="T51" fmla="*/ 480 h 568"/>
                <a:gd name="T52" fmla="*/ 272 w 720"/>
                <a:gd name="T53" fmla="*/ 400 h 568"/>
                <a:gd name="T54" fmla="*/ 304 w 720"/>
                <a:gd name="T55" fmla="*/ 352 h 568"/>
                <a:gd name="T56" fmla="*/ 248 w 720"/>
                <a:gd name="T57" fmla="*/ 280 h 568"/>
                <a:gd name="T58" fmla="*/ 352 w 720"/>
                <a:gd name="T59" fmla="*/ 432 h 568"/>
                <a:gd name="T60" fmla="*/ 320 w 720"/>
                <a:gd name="T61" fmla="*/ 384 h 568"/>
                <a:gd name="T62" fmla="*/ 368 w 720"/>
                <a:gd name="T63" fmla="*/ 448 h 568"/>
                <a:gd name="T64" fmla="*/ 400 w 720"/>
                <a:gd name="T65" fmla="*/ 400 h 568"/>
                <a:gd name="T66" fmla="*/ 400 w 720"/>
                <a:gd name="T67" fmla="*/ 384 h 568"/>
                <a:gd name="T68" fmla="*/ 448 w 720"/>
                <a:gd name="T69" fmla="*/ 480 h 568"/>
                <a:gd name="T70" fmla="*/ 416 w 720"/>
                <a:gd name="T71" fmla="*/ 432 h 568"/>
                <a:gd name="T72" fmla="*/ 416 w 720"/>
                <a:gd name="T73" fmla="*/ 352 h 568"/>
                <a:gd name="T74" fmla="*/ 496 w 720"/>
                <a:gd name="T75" fmla="*/ 496 h 568"/>
                <a:gd name="T76" fmla="*/ 496 w 720"/>
                <a:gd name="T77" fmla="*/ 480 h 568"/>
                <a:gd name="T78" fmla="*/ 496 w 720"/>
                <a:gd name="T79" fmla="*/ 384 h 568"/>
                <a:gd name="T80" fmla="*/ 512 w 720"/>
                <a:gd name="T81" fmla="*/ 528 h 568"/>
                <a:gd name="T82" fmla="*/ 512 w 720"/>
                <a:gd name="T83" fmla="*/ 448 h 568"/>
                <a:gd name="T84" fmla="*/ 544 w 720"/>
                <a:gd name="T85" fmla="*/ 400 h 568"/>
                <a:gd name="T86" fmla="*/ 544 w 720"/>
                <a:gd name="T87" fmla="*/ 384 h 568"/>
                <a:gd name="T88" fmla="*/ 592 w 720"/>
                <a:gd name="T89" fmla="*/ 480 h 568"/>
                <a:gd name="T90" fmla="*/ 560 w 720"/>
                <a:gd name="T91" fmla="*/ 432 h 568"/>
                <a:gd name="T92" fmla="*/ 560 w 720"/>
                <a:gd name="T93" fmla="*/ 352 h 568"/>
                <a:gd name="T94" fmla="*/ 640 w 720"/>
                <a:gd name="T95" fmla="*/ 496 h 568"/>
                <a:gd name="T96" fmla="*/ 640 w 720"/>
                <a:gd name="T97" fmla="*/ 480 h 568"/>
                <a:gd name="T98" fmla="*/ 640 w 720"/>
                <a:gd name="T99" fmla="*/ 384 h 568"/>
                <a:gd name="T100" fmla="*/ 656 w 720"/>
                <a:gd name="T101" fmla="*/ 528 h 568"/>
                <a:gd name="T102" fmla="*/ 656 w 720"/>
                <a:gd name="T103" fmla="*/ 448 h 568"/>
                <a:gd name="T104" fmla="*/ 688 w 720"/>
                <a:gd name="T105" fmla="*/ 400 h 568"/>
                <a:gd name="T106" fmla="*/ 688 w 720"/>
                <a:gd name="T107" fmla="*/ 384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0" h="568">
                  <a:moveTo>
                    <a:pt x="680" y="328"/>
                  </a:moveTo>
                  <a:lnTo>
                    <a:pt x="680" y="280"/>
                  </a:lnTo>
                  <a:lnTo>
                    <a:pt x="616" y="304"/>
                  </a:lnTo>
                  <a:lnTo>
                    <a:pt x="616" y="328"/>
                  </a:lnTo>
                  <a:lnTo>
                    <a:pt x="606" y="328"/>
                  </a:lnTo>
                  <a:lnTo>
                    <a:pt x="570" y="16"/>
                  </a:lnTo>
                  <a:lnTo>
                    <a:pt x="576" y="16"/>
                  </a:lnTo>
                  <a:lnTo>
                    <a:pt x="576" y="8"/>
                  </a:lnTo>
                  <a:lnTo>
                    <a:pt x="568" y="8"/>
                  </a:lnTo>
                  <a:lnTo>
                    <a:pt x="568" y="0"/>
                  </a:lnTo>
                  <a:lnTo>
                    <a:pt x="520" y="0"/>
                  </a:lnTo>
                  <a:lnTo>
                    <a:pt x="520" y="8"/>
                  </a:lnTo>
                  <a:lnTo>
                    <a:pt x="512" y="8"/>
                  </a:lnTo>
                  <a:lnTo>
                    <a:pt x="512" y="16"/>
                  </a:lnTo>
                  <a:lnTo>
                    <a:pt x="518" y="16"/>
                  </a:lnTo>
                  <a:lnTo>
                    <a:pt x="490" y="328"/>
                  </a:lnTo>
                  <a:lnTo>
                    <a:pt x="480" y="328"/>
                  </a:lnTo>
                  <a:lnTo>
                    <a:pt x="480" y="208"/>
                  </a:lnTo>
                  <a:lnTo>
                    <a:pt x="360" y="236"/>
                  </a:lnTo>
                  <a:lnTo>
                    <a:pt x="360" y="128"/>
                  </a:lnTo>
                  <a:lnTo>
                    <a:pt x="360" y="128"/>
                  </a:lnTo>
                  <a:lnTo>
                    <a:pt x="408" y="112"/>
                  </a:lnTo>
                  <a:lnTo>
                    <a:pt x="408" y="112"/>
                  </a:lnTo>
                  <a:lnTo>
                    <a:pt x="400" y="112"/>
                  </a:lnTo>
                  <a:lnTo>
                    <a:pt x="390" y="110"/>
                  </a:lnTo>
                  <a:lnTo>
                    <a:pt x="376" y="104"/>
                  </a:lnTo>
                  <a:lnTo>
                    <a:pt x="360" y="96"/>
                  </a:lnTo>
                  <a:lnTo>
                    <a:pt x="360" y="88"/>
                  </a:lnTo>
                  <a:lnTo>
                    <a:pt x="352" y="88"/>
                  </a:lnTo>
                  <a:lnTo>
                    <a:pt x="352" y="238"/>
                  </a:lnTo>
                  <a:lnTo>
                    <a:pt x="240" y="264"/>
                  </a:lnTo>
                  <a:lnTo>
                    <a:pt x="240" y="328"/>
                  </a:lnTo>
                  <a:lnTo>
                    <a:pt x="200" y="328"/>
                  </a:lnTo>
                  <a:lnTo>
                    <a:pt x="200" y="280"/>
                  </a:lnTo>
                  <a:lnTo>
                    <a:pt x="136" y="304"/>
                  </a:lnTo>
                  <a:lnTo>
                    <a:pt x="136" y="328"/>
                  </a:lnTo>
                  <a:lnTo>
                    <a:pt x="104" y="328"/>
                  </a:lnTo>
                  <a:lnTo>
                    <a:pt x="104" y="280"/>
                  </a:lnTo>
                  <a:lnTo>
                    <a:pt x="40" y="304"/>
                  </a:lnTo>
                  <a:lnTo>
                    <a:pt x="40" y="328"/>
                  </a:lnTo>
                  <a:lnTo>
                    <a:pt x="0" y="328"/>
                  </a:lnTo>
                  <a:lnTo>
                    <a:pt x="0" y="568"/>
                  </a:lnTo>
                  <a:lnTo>
                    <a:pt x="320" y="568"/>
                  </a:lnTo>
                  <a:lnTo>
                    <a:pt x="320" y="496"/>
                  </a:lnTo>
                  <a:lnTo>
                    <a:pt x="400" y="496"/>
                  </a:lnTo>
                  <a:lnTo>
                    <a:pt x="400" y="568"/>
                  </a:lnTo>
                  <a:lnTo>
                    <a:pt x="720" y="568"/>
                  </a:lnTo>
                  <a:lnTo>
                    <a:pt x="720" y="328"/>
                  </a:lnTo>
                  <a:lnTo>
                    <a:pt x="680" y="328"/>
                  </a:lnTo>
                  <a:close/>
                  <a:moveTo>
                    <a:pt x="64" y="528"/>
                  </a:moveTo>
                  <a:lnTo>
                    <a:pt x="32" y="528"/>
                  </a:lnTo>
                  <a:lnTo>
                    <a:pt x="32" y="496"/>
                  </a:lnTo>
                  <a:lnTo>
                    <a:pt x="64" y="496"/>
                  </a:lnTo>
                  <a:lnTo>
                    <a:pt x="64" y="528"/>
                  </a:lnTo>
                  <a:close/>
                  <a:moveTo>
                    <a:pt x="64" y="480"/>
                  </a:moveTo>
                  <a:lnTo>
                    <a:pt x="32" y="480"/>
                  </a:lnTo>
                  <a:lnTo>
                    <a:pt x="32" y="448"/>
                  </a:lnTo>
                  <a:lnTo>
                    <a:pt x="64" y="448"/>
                  </a:lnTo>
                  <a:lnTo>
                    <a:pt x="64" y="480"/>
                  </a:lnTo>
                  <a:close/>
                  <a:moveTo>
                    <a:pt x="64" y="432"/>
                  </a:moveTo>
                  <a:lnTo>
                    <a:pt x="32" y="432"/>
                  </a:lnTo>
                  <a:lnTo>
                    <a:pt x="32" y="400"/>
                  </a:lnTo>
                  <a:lnTo>
                    <a:pt x="64" y="400"/>
                  </a:lnTo>
                  <a:lnTo>
                    <a:pt x="64" y="432"/>
                  </a:lnTo>
                  <a:close/>
                  <a:moveTo>
                    <a:pt x="64" y="384"/>
                  </a:moveTo>
                  <a:lnTo>
                    <a:pt x="32" y="384"/>
                  </a:lnTo>
                  <a:lnTo>
                    <a:pt x="32" y="352"/>
                  </a:lnTo>
                  <a:lnTo>
                    <a:pt x="64" y="352"/>
                  </a:lnTo>
                  <a:lnTo>
                    <a:pt x="64" y="384"/>
                  </a:lnTo>
                  <a:close/>
                  <a:moveTo>
                    <a:pt x="112" y="528"/>
                  </a:moveTo>
                  <a:lnTo>
                    <a:pt x="80" y="528"/>
                  </a:lnTo>
                  <a:lnTo>
                    <a:pt x="80" y="496"/>
                  </a:lnTo>
                  <a:lnTo>
                    <a:pt x="112" y="496"/>
                  </a:lnTo>
                  <a:lnTo>
                    <a:pt x="112" y="528"/>
                  </a:lnTo>
                  <a:close/>
                  <a:moveTo>
                    <a:pt x="112" y="480"/>
                  </a:moveTo>
                  <a:lnTo>
                    <a:pt x="80" y="480"/>
                  </a:lnTo>
                  <a:lnTo>
                    <a:pt x="80" y="448"/>
                  </a:lnTo>
                  <a:lnTo>
                    <a:pt x="112" y="448"/>
                  </a:lnTo>
                  <a:lnTo>
                    <a:pt x="112" y="480"/>
                  </a:lnTo>
                  <a:close/>
                  <a:moveTo>
                    <a:pt x="112" y="432"/>
                  </a:moveTo>
                  <a:lnTo>
                    <a:pt x="80" y="432"/>
                  </a:lnTo>
                  <a:lnTo>
                    <a:pt x="80" y="400"/>
                  </a:lnTo>
                  <a:lnTo>
                    <a:pt x="112" y="400"/>
                  </a:lnTo>
                  <a:lnTo>
                    <a:pt x="112" y="432"/>
                  </a:lnTo>
                  <a:close/>
                  <a:moveTo>
                    <a:pt x="112" y="384"/>
                  </a:moveTo>
                  <a:lnTo>
                    <a:pt x="80" y="384"/>
                  </a:lnTo>
                  <a:lnTo>
                    <a:pt x="80" y="352"/>
                  </a:lnTo>
                  <a:lnTo>
                    <a:pt x="112" y="352"/>
                  </a:lnTo>
                  <a:lnTo>
                    <a:pt x="112" y="384"/>
                  </a:lnTo>
                  <a:close/>
                  <a:moveTo>
                    <a:pt x="160" y="528"/>
                  </a:moveTo>
                  <a:lnTo>
                    <a:pt x="128" y="528"/>
                  </a:lnTo>
                  <a:lnTo>
                    <a:pt x="128" y="496"/>
                  </a:lnTo>
                  <a:lnTo>
                    <a:pt x="160" y="496"/>
                  </a:lnTo>
                  <a:lnTo>
                    <a:pt x="160" y="528"/>
                  </a:lnTo>
                  <a:close/>
                  <a:moveTo>
                    <a:pt x="160" y="480"/>
                  </a:moveTo>
                  <a:lnTo>
                    <a:pt x="128" y="480"/>
                  </a:lnTo>
                  <a:lnTo>
                    <a:pt x="128" y="448"/>
                  </a:lnTo>
                  <a:lnTo>
                    <a:pt x="160" y="448"/>
                  </a:lnTo>
                  <a:lnTo>
                    <a:pt x="160" y="480"/>
                  </a:lnTo>
                  <a:close/>
                  <a:moveTo>
                    <a:pt x="160" y="432"/>
                  </a:moveTo>
                  <a:lnTo>
                    <a:pt x="128" y="432"/>
                  </a:lnTo>
                  <a:lnTo>
                    <a:pt x="128" y="400"/>
                  </a:lnTo>
                  <a:lnTo>
                    <a:pt x="160" y="400"/>
                  </a:lnTo>
                  <a:lnTo>
                    <a:pt x="160" y="432"/>
                  </a:lnTo>
                  <a:close/>
                  <a:moveTo>
                    <a:pt x="160" y="384"/>
                  </a:moveTo>
                  <a:lnTo>
                    <a:pt x="128" y="384"/>
                  </a:lnTo>
                  <a:lnTo>
                    <a:pt x="128" y="352"/>
                  </a:lnTo>
                  <a:lnTo>
                    <a:pt x="160" y="352"/>
                  </a:lnTo>
                  <a:lnTo>
                    <a:pt x="160" y="384"/>
                  </a:lnTo>
                  <a:close/>
                  <a:moveTo>
                    <a:pt x="208" y="528"/>
                  </a:moveTo>
                  <a:lnTo>
                    <a:pt x="176" y="528"/>
                  </a:lnTo>
                  <a:lnTo>
                    <a:pt x="176" y="496"/>
                  </a:lnTo>
                  <a:lnTo>
                    <a:pt x="208" y="496"/>
                  </a:lnTo>
                  <a:lnTo>
                    <a:pt x="208" y="528"/>
                  </a:lnTo>
                  <a:close/>
                  <a:moveTo>
                    <a:pt x="208" y="480"/>
                  </a:moveTo>
                  <a:lnTo>
                    <a:pt x="176" y="480"/>
                  </a:lnTo>
                  <a:lnTo>
                    <a:pt x="176" y="448"/>
                  </a:lnTo>
                  <a:lnTo>
                    <a:pt x="208" y="448"/>
                  </a:lnTo>
                  <a:lnTo>
                    <a:pt x="208" y="480"/>
                  </a:lnTo>
                  <a:close/>
                  <a:moveTo>
                    <a:pt x="208" y="432"/>
                  </a:moveTo>
                  <a:lnTo>
                    <a:pt x="176" y="432"/>
                  </a:lnTo>
                  <a:lnTo>
                    <a:pt x="176" y="400"/>
                  </a:lnTo>
                  <a:lnTo>
                    <a:pt x="208" y="400"/>
                  </a:lnTo>
                  <a:lnTo>
                    <a:pt x="208" y="432"/>
                  </a:lnTo>
                  <a:close/>
                  <a:moveTo>
                    <a:pt x="208" y="384"/>
                  </a:moveTo>
                  <a:lnTo>
                    <a:pt x="176" y="384"/>
                  </a:lnTo>
                  <a:lnTo>
                    <a:pt x="176" y="352"/>
                  </a:lnTo>
                  <a:lnTo>
                    <a:pt x="208" y="352"/>
                  </a:lnTo>
                  <a:lnTo>
                    <a:pt x="208" y="384"/>
                  </a:lnTo>
                  <a:close/>
                  <a:moveTo>
                    <a:pt x="256" y="528"/>
                  </a:moveTo>
                  <a:lnTo>
                    <a:pt x="224" y="528"/>
                  </a:lnTo>
                  <a:lnTo>
                    <a:pt x="224" y="496"/>
                  </a:lnTo>
                  <a:lnTo>
                    <a:pt x="256" y="496"/>
                  </a:lnTo>
                  <a:lnTo>
                    <a:pt x="256" y="528"/>
                  </a:lnTo>
                  <a:close/>
                  <a:moveTo>
                    <a:pt x="256" y="480"/>
                  </a:moveTo>
                  <a:lnTo>
                    <a:pt x="224" y="480"/>
                  </a:lnTo>
                  <a:lnTo>
                    <a:pt x="224" y="448"/>
                  </a:lnTo>
                  <a:lnTo>
                    <a:pt x="256" y="448"/>
                  </a:lnTo>
                  <a:lnTo>
                    <a:pt x="256" y="480"/>
                  </a:lnTo>
                  <a:close/>
                  <a:moveTo>
                    <a:pt x="256" y="432"/>
                  </a:moveTo>
                  <a:lnTo>
                    <a:pt x="224" y="432"/>
                  </a:lnTo>
                  <a:lnTo>
                    <a:pt x="224" y="400"/>
                  </a:lnTo>
                  <a:lnTo>
                    <a:pt x="256" y="400"/>
                  </a:lnTo>
                  <a:lnTo>
                    <a:pt x="256" y="432"/>
                  </a:lnTo>
                  <a:close/>
                  <a:moveTo>
                    <a:pt x="256" y="384"/>
                  </a:moveTo>
                  <a:lnTo>
                    <a:pt x="224" y="384"/>
                  </a:lnTo>
                  <a:lnTo>
                    <a:pt x="224" y="352"/>
                  </a:lnTo>
                  <a:lnTo>
                    <a:pt x="256" y="352"/>
                  </a:lnTo>
                  <a:lnTo>
                    <a:pt x="256" y="384"/>
                  </a:lnTo>
                  <a:close/>
                  <a:moveTo>
                    <a:pt x="304" y="528"/>
                  </a:moveTo>
                  <a:lnTo>
                    <a:pt x="272" y="528"/>
                  </a:lnTo>
                  <a:lnTo>
                    <a:pt x="272" y="496"/>
                  </a:lnTo>
                  <a:lnTo>
                    <a:pt x="304" y="496"/>
                  </a:lnTo>
                  <a:lnTo>
                    <a:pt x="304" y="528"/>
                  </a:lnTo>
                  <a:close/>
                  <a:moveTo>
                    <a:pt x="304" y="480"/>
                  </a:moveTo>
                  <a:lnTo>
                    <a:pt x="272" y="480"/>
                  </a:lnTo>
                  <a:lnTo>
                    <a:pt x="272" y="448"/>
                  </a:lnTo>
                  <a:lnTo>
                    <a:pt x="304" y="448"/>
                  </a:lnTo>
                  <a:lnTo>
                    <a:pt x="304" y="480"/>
                  </a:lnTo>
                  <a:close/>
                  <a:moveTo>
                    <a:pt x="304" y="432"/>
                  </a:moveTo>
                  <a:lnTo>
                    <a:pt x="272" y="432"/>
                  </a:lnTo>
                  <a:lnTo>
                    <a:pt x="272" y="400"/>
                  </a:lnTo>
                  <a:lnTo>
                    <a:pt x="304" y="400"/>
                  </a:lnTo>
                  <a:lnTo>
                    <a:pt x="304" y="432"/>
                  </a:lnTo>
                  <a:close/>
                  <a:moveTo>
                    <a:pt x="304" y="384"/>
                  </a:moveTo>
                  <a:lnTo>
                    <a:pt x="272" y="384"/>
                  </a:lnTo>
                  <a:lnTo>
                    <a:pt x="272" y="352"/>
                  </a:lnTo>
                  <a:lnTo>
                    <a:pt x="304" y="352"/>
                  </a:lnTo>
                  <a:lnTo>
                    <a:pt x="304" y="384"/>
                  </a:lnTo>
                  <a:close/>
                  <a:moveTo>
                    <a:pt x="248" y="280"/>
                  </a:moveTo>
                  <a:lnTo>
                    <a:pt x="248" y="270"/>
                  </a:lnTo>
                  <a:lnTo>
                    <a:pt x="472" y="218"/>
                  </a:lnTo>
                  <a:lnTo>
                    <a:pt x="472" y="228"/>
                  </a:lnTo>
                  <a:lnTo>
                    <a:pt x="248" y="280"/>
                  </a:lnTo>
                  <a:close/>
                  <a:moveTo>
                    <a:pt x="352" y="480"/>
                  </a:moveTo>
                  <a:lnTo>
                    <a:pt x="320" y="480"/>
                  </a:lnTo>
                  <a:lnTo>
                    <a:pt x="320" y="448"/>
                  </a:lnTo>
                  <a:lnTo>
                    <a:pt x="352" y="448"/>
                  </a:lnTo>
                  <a:lnTo>
                    <a:pt x="352" y="480"/>
                  </a:lnTo>
                  <a:close/>
                  <a:moveTo>
                    <a:pt x="352" y="432"/>
                  </a:moveTo>
                  <a:lnTo>
                    <a:pt x="320" y="432"/>
                  </a:lnTo>
                  <a:lnTo>
                    <a:pt x="320" y="400"/>
                  </a:lnTo>
                  <a:lnTo>
                    <a:pt x="352" y="400"/>
                  </a:lnTo>
                  <a:lnTo>
                    <a:pt x="352" y="432"/>
                  </a:lnTo>
                  <a:close/>
                  <a:moveTo>
                    <a:pt x="352" y="384"/>
                  </a:moveTo>
                  <a:lnTo>
                    <a:pt x="320" y="384"/>
                  </a:lnTo>
                  <a:lnTo>
                    <a:pt x="320" y="352"/>
                  </a:lnTo>
                  <a:lnTo>
                    <a:pt x="352" y="352"/>
                  </a:lnTo>
                  <a:lnTo>
                    <a:pt x="352" y="384"/>
                  </a:lnTo>
                  <a:close/>
                  <a:moveTo>
                    <a:pt x="400" y="480"/>
                  </a:moveTo>
                  <a:lnTo>
                    <a:pt x="368" y="480"/>
                  </a:lnTo>
                  <a:lnTo>
                    <a:pt x="368" y="448"/>
                  </a:lnTo>
                  <a:lnTo>
                    <a:pt x="400" y="448"/>
                  </a:lnTo>
                  <a:lnTo>
                    <a:pt x="400" y="480"/>
                  </a:lnTo>
                  <a:close/>
                  <a:moveTo>
                    <a:pt x="400" y="432"/>
                  </a:moveTo>
                  <a:lnTo>
                    <a:pt x="368" y="432"/>
                  </a:lnTo>
                  <a:lnTo>
                    <a:pt x="368" y="400"/>
                  </a:lnTo>
                  <a:lnTo>
                    <a:pt x="400" y="400"/>
                  </a:lnTo>
                  <a:lnTo>
                    <a:pt x="400" y="432"/>
                  </a:lnTo>
                  <a:close/>
                  <a:moveTo>
                    <a:pt x="400" y="384"/>
                  </a:moveTo>
                  <a:lnTo>
                    <a:pt x="368" y="384"/>
                  </a:lnTo>
                  <a:lnTo>
                    <a:pt x="368" y="352"/>
                  </a:lnTo>
                  <a:lnTo>
                    <a:pt x="400" y="352"/>
                  </a:lnTo>
                  <a:lnTo>
                    <a:pt x="400" y="384"/>
                  </a:lnTo>
                  <a:close/>
                  <a:moveTo>
                    <a:pt x="448" y="528"/>
                  </a:moveTo>
                  <a:lnTo>
                    <a:pt x="416" y="528"/>
                  </a:lnTo>
                  <a:lnTo>
                    <a:pt x="416" y="496"/>
                  </a:lnTo>
                  <a:lnTo>
                    <a:pt x="448" y="496"/>
                  </a:lnTo>
                  <a:lnTo>
                    <a:pt x="448" y="528"/>
                  </a:lnTo>
                  <a:close/>
                  <a:moveTo>
                    <a:pt x="448" y="480"/>
                  </a:moveTo>
                  <a:lnTo>
                    <a:pt x="416" y="480"/>
                  </a:lnTo>
                  <a:lnTo>
                    <a:pt x="416" y="448"/>
                  </a:lnTo>
                  <a:lnTo>
                    <a:pt x="448" y="448"/>
                  </a:lnTo>
                  <a:lnTo>
                    <a:pt x="448" y="480"/>
                  </a:lnTo>
                  <a:close/>
                  <a:moveTo>
                    <a:pt x="448" y="432"/>
                  </a:moveTo>
                  <a:lnTo>
                    <a:pt x="416" y="432"/>
                  </a:lnTo>
                  <a:lnTo>
                    <a:pt x="416" y="400"/>
                  </a:lnTo>
                  <a:lnTo>
                    <a:pt x="448" y="400"/>
                  </a:lnTo>
                  <a:lnTo>
                    <a:pt x="448" y="432"/>
                  </a:lnTo>
                  <a:close/>
                  <a:moveTo>
                    <a:pt x="448" y="384"/>
                  </a:moveTo>
                  <a:lnTo>
                    <a:pt x="416" y="384"/>
                  </a:lnTo>
                  <a:lnTo>
                    <a:pt x="416" y="352"/>
                  </a:lnTo>
                  <a:lnTo>
                    <a:pt x="448" y="352"/>
                  </a:lnTo>
                  <a:lnTo>
                    <a:pt x="448" y="384"/>
                  </a:lnTo>
                  <a:close/>
                  <a:moveTo>
                    <a:pt x="496" y="528"/>
                  </a:moveTo>
                  <a:lnTo>
                    <a:pt x="464" y="528"/>
                  </a:lnTo>
                  <a:lnTo>
                    <a:pt x="464" y="496"/>
                  </a:lnTo>
                  <a:lnTo>
                    <a:pt x="496" y="496"/>
                  </a:lnTo>
                  <a:lnTo>
                    <a:pt x="496" y="528"/>
                  </a:lnTo>
                  <a:close/>
                  <a:moveTo>
                    <a:pt x="496" y="480"/>
                  </a:moveTo>
                  <a:lnTo>
                    <a:pt x="464" y="480"/>
                  </a:lnTo>
                  <a:lnTo>
                    <a:pt x="464" y="448"/>
                  </a:lnTo>
                  <a:lnTo>
                    <a:pt x="496" y="448"/>
                  </a:lnTo>
                  <a:lnTo>
                    <a:pt x="496" y="480"/>
                  </a:lnTo>
                  <a:close/>
                  <a:moveTo>
                    <a:pt x="496" y="432"/>
                  </a:moveTo>
                  <a:lnTo>
                    <a:pt x="464" y="432"/>
                  </a:lnTo>
                  <a:lnTo>
                    <a:pt x="464" y="400"/>
                  </a:lnTo>
                  <a:lnTo>
                    <a:pt x="496" y="400"/>
                  </a:lnTo>
                  <a:lnTo>
                    <a:pt x="496" y="432"/>
                  </a:lnTo>
                  <a:close/>
                  <a:moveTo>
                    <a:pt x="496" y="384"/>
                  </a:moveTo>
                  <a:lnTo>
                    <a:pt x="464" y="384"/>
                  </a:lnTo>
                  <a:lnTo>
                    <a:pt x="464" y="352"/>
                  </a:lnTo>
                  <a:lnTo>
                    <a:pt x="496" y="352"/>
                  </a:lnTo>
                  <a:lnTo>
                    <a:pt x="496" y="384"/>
                  </a:lnTo>
                  <a:close/>
                  <a:moveTo>
                    <a:pt x="544" y="528"/>
                  </a:moveTo>
                  <a:lnTo>
                    <a:pt x="512" y="528"/>
                  </a:lnTo>
                  <a:lnTo>
                    <a:pt x="512" y="496"/>
                  </a:lnTo>
                  <a:lnTo>
                    <a:pt x="544" y="496"/>
                  </a:lnTo>
                  <a:lnTo>
                    <a:pt x="544" y="528"/>
                  </a:lnTo>
                  <a:close/>
                  <a:moveTo>
                    <a:pt x="544" y="480"/>
                  </a:moveTo>
                  <a:lnTo>
                    <a:pt x="512" y="480"/>
                  </a:lnTo>
                  <a:lnTo>
                    <a:pt x="512" y="448"/>
                  </a:lnTo>
                  <a:lnTo>
                    <a:pt x="544" y="448"/>
                  </a:lnTo>
                  <a:lnTo>
                    <a:pt x="544" y="480"/>
                  </a:lnTo>
                  <a:close/>
                  <a:moveTo>
                    <a:pt x="544" y="432"/>
                  </a:moveTo>
                  <a:lnTo>
                    <a:pt x="512" y="432"/>
                  </a:lnTo>
                  <a:lnTo>
                    <a:pt x="512" y="400"/>
                  </a:lnTo>
                  <a:lnTo>
                    <a:pt x="544" y="400"/>
                  </a:lnTo>
                  <a:lnTo>
                    <a:pt x="544" y="432"/>
                  </a:lnTo>
                  <a:close/>
                  <a:moveTo>
                    <a:pt x="544" y="384"/>
                  </a:moveTo>
                  <a:lnTo>
                    <a:pt x="512" y="384"/>
                  </a:lnTo>
                  <a:lnTo>
                    <a:pt x="512" y="352"/>
                  </a:lnTo>
                  <a:lnTo>
                    <a:pt x="544" y="352"/>
                  </a:lnTo>
                  <a:lnTo>
                    <a:pt x="544" y="384"/>
                  </a:lnTo>
                  <a:close/>
                  <a:moveTo>
                    <a:pt x="592" y="528"/>
                  </a:moveTo>
                  <a:lnTo>
                    <a:pt x="560" y="528"/>
                  </a:lnTo>
                  <a:lnTo>
                    <a:pt x="560" y="496"/>
                  </a:lnTo>
                  <a:lnTo>
                    <a:pt x="592" y="496"/>
                  </a:lnTo>
                  <a:lnTo>
                    <a:pt x="592" y="528"/>
                  </a:lnTo>
                  <a:close/>
                  <a:moveTo>
                    <a:pt x="592" y="480"/>
                  </a:moveTo>
                  <a:lnTo>
                    <a:pt x="560" y="480"/>
                  </a:lnTo>
                  <a:lnTo>
                    <a:pt x="560" y="448"/>
                  </a:lnTo>
                  <a:lnTo>
                    <a:pt x="592" y="448"/>
                  </a:lnTo>
                  <a:lnTo>
                    <a:pt x="592" y="480"/>
                  </a:lnTo>
                  <a:close/>
                  <a:moveTo>
                    <a:pt x="592" y="432"/>
                  </a:moveTo>
                  <a:lnTo>
                    <a:pt x="560" y="432"/>
                  </a:lnTo>
                  <a:lnTo>
                    <a:pt x="560" y="400"/>
                  </a:lnTo>
                  <a:lnTo>
                    <a:pt x="592" y="400"/>
                  </a:lnTo>
                  <a:lnTo>
                    <a:pt x="592" y="432"/>
                  </a:lnTo>
                  <a:close/>
                  <a:moveTo>
                    <a:pt x="592" y="384"/>
                  </a:moveTo>
                  <a:lnTo>
                    <a:pt x="560" y="384"/>
                  </a:lnTo>
                  <a:lnTo>
                    <a:pt x="560" y="352"/>
                  </a:lnTo>
                  <a:lnTo>
                    <a:pt x="592" y="352"/>
                  </a:lnTo>
                  <a:lnTo>
                    <a:pt x="592" y="384"/>
                  </a:lnTo>
                  <a:close/>
                  <a:moveTo>
                    <a:pt x="640" y="528"/>
                  </a:moveTo>
                  <a:lnTo>
                    <a:pt x="608" y="528"/>
                  </a:lnTo>
                  <a:lnTo>
                    <a:pt x="608" y="496"/>
                  </a:lnTo>
                  <a:lnTo>
                    <a:pt x="640" y="496"/>
                  </a:lnTo>
                  <a:lnTo>
                    <a:pt x="640" y="528"/>
                  </a:lnTo>
                  <a:close/>
                  <a:moveTo>
                    <a:pt x="640" y="480"/>
                  </a:moveTo>
                  <a:lnTo>
                    <a:pt x="608" y="480"/>
                  </a:lnTo>
                  <a:lnTo>
                    <a:pt x="608" y="448"/>
                  </a:lnTo>
                  <a:lnTo>
                    <a:pt x="640" y="448"/>
                  </a:lnTo>
                  <a:lnTo>
                    <a:pt x="640" y="480"/>
                  </a:lnTo>
                  <a:close/>
                  <a:moveTo>
                    <a:pt x="640" y="432"/>
                  </a:moveTo>
                  <a:lnTo>
                    <a:pt x="608" y="432"/>
                  </a:lnTo>
                  <a:lnTo>
                    <a:pt x="608" y="400"/>
                  </a:lnTo>
                  <a:lnTo>
                    <a:pt x="640" y="400"/>
                  </a:lnTo>
                  <a:lnTo>
                    <a:pt x="640" y="432"/>
                  </a:lnTo>
                  <a:close/>
                  <a:moveTo>
                    <a:pt x="640" y="384"/>
                  </a:moveTo>
                  <a:lnTo>
                    <a:pt x="608" y="384"/>
                  </a:lnTo>
                  <a:lnTo>
                    <a:pt x="608" y="352"/>
                  </a:lnTo>
                  <a:lnTo>
                    <a:pt x="640" y="352"/>
                  </a:lnTo>
                  <a:lnTo>
                    <a:pt x="640" y="384"/>
                  </a:lnTo>
                  <a:close/>
                  <a:moveTo>
                    <a:pt x="688" y="528"/>
                  </a:moveTo>
                  <a:lnTo>
                    <a:pt x="656" y="528"/>
                  </a:lnTo>
                  <a:lnTo>
                    <a:pt x="656" y="496"/>
                  </a:lnTo>
                  <a:lnTo>
                    <a:pt x="688" y="496"/>
                  </a:lnTo>
                  <a:lnTo>
                    <a:pt x="688" y="528"/>
                  </a:lnTo>
                  <a:close/>
                  <a:moveTo>
                    <a:pt x="688" y="480"/>
                  </a:moveTo>
                  <a:lnTo>
                    <a:pt x="656" y="480"/>
                  </a:lnTo>
                  <a:lnTo>
                    <a:pt x="656" y="448"/>
                  </a:lnTo>
                  <a:lnTo>
                    <a:pt x="688" y="448"/>
                  </a:lnTo>
                  <a:lnTo>
                    <a:pt x="688" y="480"/>
                  </a:lnTo>
                  <a:close/>
                  <a:moveTo>
                    <a:pt x="688" y="432"/>
                  </a:moveTo>
                  <a:lnTo>
                    <a:pt x="656" y="432"/>
                  </a:lnTo>
                  <a:lnTo>
                    <a:pt x="656" y="400"/>
                  </a:lnTo>
                  <a:lnTo>
                    <a:pt x="688" y="400"/>
                  </a:lnTo>
                  <a:lnTo>
                    <a:pt x="688" y="432"/>
                  </a:lnTo>
                  <a:close/>
                  <a:moveTo>
                    <a:pt x="688" y="384"/>
                  </a:moveTo>
                  <a:lnTo>
                    <a:pt x="656" y="384"/>
                  </a:lnTo>
                  <a:lnTo>
                    <a:pt x="656" y="352"/>
                  </a:lnTo>
                  <a:lnTo>
                    <a:pt x="688" y="352"/>
                  </a:lnTo>
                  <a:lnTo>
                    <a:pt x="688"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45" name="Rectangle 111">
              <a:extLst>
                <a:ext uri="{FF2B5EF4-FFF2-40B4-BE49-F238E27FC236}">
                  <a16:creationId xmlns:a16="http://schemas.microsoft.com/office/drawing/2014/main" id="{2EA688EF-4927-4A53-973D-B7AB8DCE4361}"/>
                </a:ext>
              </a:extLst>
            </p:cNvPr>
            <p:cNvSpPr>
              <a:spLocks noChangeArrowheads="1"/>
            </p:cNvSpPr>
            <p:nvPr/>
          </p:nvSpPr>
          <p:spPr bwMode="auto">
            <a:xfrm>
              <a:off x="2144713" y="6003925"/>
              <a:ext cx="101600"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46" name="Freeform 112">
              <a:extLst>
                <a:ext uri="{FF2B5EF4-FFF2-40B4-BE49-F238E27FC236}">
                  <a16:creationId xmlns:a16="http://schemas.microsoft.com/office/drawing/2014/main" id="{3316ECFF-6F89-4143-A855-BE6358CDCD64}"/>
                </a:ext>
              </a:extLst>
            </p:cNvPr>
            <p:cNvSpPr>
              <a:spLocks/>
            </p:cNvSpPr>
            <p:nvPr/>
          </p:nvSpPr>
          <p:spPr bwMode="auto">
            <a:xfrm>
              <a:off x="1966913" y="5089525"/>
              <a:ext cx="508000" cy="101600"/>
            </a:xfrm>
            <a:custGeom>
              <a:avLst/>
              <a:gdLst>
                <a:gd name="T0" fmla="*/ 320 w 320"/>
                <a:gd name="T1" fmla="*/ 64 h 64"/>
                <a:gd name="T2" fmla="*/ 320 w 320"/>
                <a:gd name="T3" fmla="*/ 64 h 64"/>
                <a:gd name="T4" fmla="*/ 302 w 320"/>
                <a:gd name="T5" fmla="*/ 48 h 64"/>
                <a:gd name="T6" fmla="*/ 284 w 320"/>
                <a:gd name="T7" fmla="*/ 34 h 64"/>
                <a:gd name="T8" fmla="*/ 266 w 320"/>
                <a:gd name="T9" fmla="*/ 24 h 64"/>
                <a:gd name="T10" fmla="*/ 246 w 320"/>
                <a:gd name="T11" fmla="*/ 16 h 64"/>
                <a:gd name="T12" fmla="*/ 228 w 320"/>
                <a:gd name="T13" fmla="*/ 12 h 64"/>
                <a:gd name="T14" fmla="*/ 208 w 320"/>
                <a:gd name="T15" fmla="*/ 12 h 64"/>
                <a:gd name="T16" fmla="*/ 188 w 320"/>
                <a:gd name="T17" fmla="*/ 16 h 64"/>
                <a:gd name="T18" fmla="*/ 168 w 320"/>
                <a:gd name="T19" fmla="*/ 24 h 64"/>
                <a:gd name="T20" fmla="*/ 168 w 320"/>
                <a:gd name="T21" fmla="*/ 24 h 64"/>
                <a:gd name="T22" fmla="*/ 154 w 320"/>
                <a:gd name="T23" fmla="*/ 30 h 64"/>
                <a:gd name="T24" fmla="*/ 134 w 320"/>
                <a:gd name="T25" fmla="*/ 36 h 64"/>
                <a:gd name="T26" fmla="*/ 112 w 320"/>
                <a:gd name="T27" fmla="*/ 40 h 64"/>
                <a:gd name="T28" fmla="*/ 88 w 320"/>
                <a:gd name="T29" fmla="*/ 40 h 64"/>
                <a:gd name="T30" fmla="*/ 62 w 320"/>
                <a:gd name="T31" fmla="*/ 38 h 64"/>
                <a:gd name="T32" fmla="*/ 50 w 320"/>
                <a:gd name="T33" fmla="*/ 36 h 64"/>
                <a:gd name="T34" fmla="*/ 40 w 320"/>
                <a:gd name="T35" fmla="*/ 32 h 64"/>
                <a:gd name="T36" fmla="*/ 28 w 320"/>
                <a:gd name="T37" fmla="*/ 26 h 64"/>
                <a:gd name="T38" fmla="*/ 18 w 320"/>
                <a:gd name="T39" fmla="*/ 20 h 64"/>
                <a:gd name="T40" fmla="*/ 8 w 320"/>
                <a:gd name="T41" fmla="*/ 12 h 64"/>
                <a:gd name="T42" fmla="*/ 0 w 320"/>
                <a:gd name="T43" fmla="*/ 2 h 64"/>
                <a:gd name="T44" fmla="*/ 0 w 320"/>
                <a:gd name="T45" fmla="*/ 2 h 64"/>
                <a:gd name="T46" fmla="*/ 10 w 320"/>
                <a:gd name="T47" fmla="*/ 10 h 64"/>
                <a:gd name="T48" fmla="*/ 20 w 320"/>
                <a:gd name="T49" fmla="*/ 18 h 64"/>
                <a:gd name="T50" fmla="*/ 30 w 320"/>
                <a:gd name="T51" fmla="*/ 24 h 64"/>
                <a:gd name="T52" fmla="*/ 42 w 320"/>
                <a:gd name="T53" fmla="*/ 28 h 64"/>
                <a:gd name="T54" fmla="*/ 64 w 320"/>
                <a:gd name="T55" fmla="*/ 32 h 64"/>
                <a:gd name="T56" fmla="*/ 86 w 320"/>
                <a:gd name="T57" fmla="*/ 32 h 64"/>
                <a:gd name="T58" fmla="*/ 86 w 320"/>
                <a:gd name="T59" fmla="*/ 32 h 64"/>
                <a:gd name="T60" fmla="*/ 102 w 320"/>
                <a:gd name="T61" fmla="*/ 32 h 64"/>
                <a:gd name="T62" fmla="*/ 120 w 320"/>
                <a:gd name="T63" fmla="*/ 28 h 64"/>
                <a:gd name="T64" fmla="*/ 138 w 320"/>
                <a:gd name="T65" fmla="*/ 22 h 64"/>
                <a:gd name="T66" fmla="*/ 162 w 320"/>
                <a:gd name="T67" fmla="*/ 10 h 64"/>
                <a:gd name="T68" fmla="*/ 162 w 320"/>
                <a:gd name="T69" fmla="*/ 10 h 64"/>
                <a:gd name="T70" fmla="*/ 182 w 320"/>
                <a:gd name="T71" fmla="*/ 4 h 64"/>
                <a:gd name="T72" fmla="*/ 204 w 320"/>
                <a:gd name="T73" fmla="*/ 0 h 64"/>
                <a:gd name="T74" fmla="*/ 226 w 320"/>
                <a:gd name="T75" fmla="*/ 0 h 64"/>
                <a:gd name="T76" fmla="*/ 248 w 320"/>
                <a:gd name="T77" fmla="*/ 4 h 64"/>
                <a:gd name="T78" fmla="*/ 268 w 320"/>
                <a:gd name="T79" fmla="*/ 12 h 64"/>
                <a:gd name="T80" fmla="*/ 288 w 320"/>
                <a:gd name="T81" fmla="*/ 26 h 64"/>
                <a:gd name="T82" fmla="*/ 298 w 320"/>
                <a:gd name="T83" fmla="*/ 34 h 64"/>
                <a:gd name="T84" fmla="*/ 306 w 320"/>
                <a:gd name="T85" fmla="*/ 42 h 64"/>
                <a:gd name="T86" fmla="*/ 314 w 320"/>
                <a:gd name="T87" fmla="*/ 52 h 64"/>
                <a:gd name="T88" fmla="*/ 320 w 320"/>
                <a:gd name="T89" fmla="*/ 64 h 64"/>
                <a:gd name="T90" fmla="*/ 320 w 320"/>
                <a:gd name="T9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0" h="64">
                  <a:moveTo>
                    <a:pt x="320" y="64"/>
                  </a:moveTo>
                  <a:lnTo>
                    <a:pt x="320" y="64"/>
                  </a:lnTo>
                  <a:lnTo>
                    <a:pt x="302" y="48"/>
                  </a:lnTo>
                  <a:lnTo>
                    <a:pt x="284" y="34"/>
                  </a:lnTo>
                  <a:lnTo>
                    <a:pt x="266" y="24"/>
                  </a:lnTo>
                  <a:lnTo>
                    <a:pt x="246" y="16"/>
                  </a:lnTo>
                  <a:lnTo>
                    <a:pt x="228" y="12"/>
                  </a:lnTo>
                  <a:lnTo>
                    <a:pt x="208" y="12"/>
                  </a:lnTo>
                  <a:lnTo>
                    <a:pt x="188" y="16"/>
                  </a:lnTo>
                  <a:lnTo>
                    <a:pt x="168" y="24"/>
                  </a:lnTo>
                  <a:lnTo>
                    <a:pt x="168" y="24"/>
                  </a:lnTo>
                  <a:lnTo>
                    <a:pt x="154" y="30"/>
                  </a:lnTo>
                  <a:lnTo>
                    <a:pt x="134" y="36"/>
                  </a:lnTo>
                  <a:lnTo>
                    <a:pt x="112" y="40"/>
                  </a:lnTo>
                  <a:lnTo>
                    <a:pt x="88" y="40"/>
                  </a:lnTo>
                  <a:lnTo>
                    <a:pt x="62" y="38"/>
                  </a:lnTo>
                  <a:lnTo>
                    <a:pt x="50" y="36"/>
                  </a:lnTo>
                  <a:lnTo>
                    <a:pt x="40" y="32"/>
                  </a:lnTo>
                  <a:lnTo>
                    <a:pt x="28" y="26"/>
                  </a:lnTo>
                  <a:lnTo>
                    <a:pt x="18" y="20"/>
                  </a:lnTo>
                  <a:lnTo>
                    <a:pt x="8" y="12"/>
                  </a:lnTo>
                  <a:lnTo>
                    <a:pt x="0" y="2"/>
                  </a:lnTo>
                  <a:lnTo>
                    <a:pt x="0" y="2"/>
                  </a:lnTo>
                  <a:lnTo>
                    <a:pt x="10" y="10"/>
                  </a:lnTo>
                  <a:lnTo>
                    <a:pt x="20" y="18"/>
                  </a:lnTo>
                  <a:lnTo>
                    <a:pt x="30" y="24"/>
                  </a:lnTo>
                  <a:lnTo>
                    <a:pt x="42" y="28"/>
                  </a:lnTo>
                  <a:lnTo>
                    <a:pt x="64" y="32"/>
                  </a:lnTo>
                  <a:lnTo>
                    <a:pt x="86" y="32"/>
                  </a:lnTo>
                  <a:lnTo>
                    <a:pt x="86" y="32"/>
                  </a:lnTo>
                  <a:lnTo>
                    <a:pt x="102" y="32"/>
                  </a:lnTo>
                  <a:lnTo>
                    <a:pt x="120" y="28"/>
                  </a:lnTo>
                  <a:lnTo>
                    <a:pt x="138" y="22"/>
                  </a:lnTo>
                  <a:lnTo>
                    <a:pt x="162" y="10"/>
                  </a:lnTo>
                  <a:lnTo>
                    <a:pt x="162" y="10"/>
                  </a:lnTo>
                  <a:lnTo>
                    <a:pt x="182" y="4"/>
                  </a:lnTo>
                  <a:lnTo>
                    <a:pt x="204" y="0"/>
                  </a:lnTo>
                  <a:lnTo>
                    <a:pt x="226" y="0"/>
                  </a:lnTo>
                  <a:lnTo>
                    <a:pt x="248" y="4"/>
                  </a:lnTo>
                  <a:lnTo>
                    <a:pt x="268" y="12"/>
                  </a:lnTo>
                  <a:lnTo>
                    <a:pt x="288" y="26"/>
                  </a:lnTo>
                  <a:lnTo>
                    <a:pt x="298" y="34"/>
                  </a:lnTo>
                  <a:lnTo>
                    <a:pt x="306" y="42"/>
                  </a:lnTo>
                  <a:lnTo>
                    <a:pt x="314" y="52"/>
                  </a:lnTo>
                  <a:lnTo>
                    <a:pt x="320" y="64"/>
                  </a:lnTo>
                  <a:lnTo>
                    <a:pt x="320"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53" name="Freeform 113">
              <a:extLst>
                <a:ext uri="{FF2B5EF4-FFF2-40B4-BE49-F238E27FC236}">
                  <a16:creationId xmlns:a16="http://schemas.microsoft.com/office/drawing/2014/main" id="{3C18EAD9-03B0-4658-95C7-0AA48D7C9B23}"/>
                </a:ext>
              </a:extLst>
            </p:cNvPr>
            <p:cNvSpPr>
              <a:spLocks/>
            </p:cNvSpPr>
            <p:nvPr/>
          </p:nvSpPr>
          <p:spPr bwMode="auto">
            <a:xfrm>
              <a:off x="2093913" y="4975225"/>
              <a:ext cx="400050" cy="215900"/>
            </a:xfrm>
            <a:custGeom>
              <a:avLst/>
              <a:gdLst>
                <a:gd name="T0" fmla="*/ 252 w 252"/>
                <a:gd name="T1" fmla="*/ 136 h 136"/>
                <a:gd name="T2" fmla="*/ 252 w 252"/>
                <a:gd name="T3" fmla="*/ 136 h 136"/>
                <a:gd name="T4" fmla="*/ 234 w 252"/>
                <a:gd name="T5" fmla="*/ 96 h 136"/>
                <a:gd name="T6" fmla="*/ 226 w 252"/>
                <a:gd name="T7" fmla="*/ 78 h 136"/>
                <a:gd name="T8" fmla="*/ 216 w 252"/>
                <a:gd name="T9" fmla="*/ 62 h 136"/>
                <a:gd name="T10" fmla="*/ 204 w 252"/>
                <a:gd name="T11" fmla="*/ 52 h 136"/>
                <a:gd name="T12" fmla="*/ 198 w 252"/>
                <a:gd name="T13" fmla="*/ 48 h 136"/>
                <a:gd name="T14" fmla="*/ 190 w 252"/>
                <a:gd name="T15" fmla="*/ 46 h 136"/>
                <a:gd name="T16" fmla="*/ 182 w 252"/>
                <a:gd name="T17" fmla="*/ 46 h 136"/>
                <a:gd name="T18" fmla="*/ 174 w 252"/>
                <a:gd name="T19" fmla="*/ 46 h 136"/>
                <a:gd name="T20" fmla="*/ 166 w 252"/>
                <a:gd name="T21" fmla="*/ 48 h 136"/>
                <a:gd name="T22" fmla="*/ 156 w 252"/>
                <a:gd name="T23" fmla="*/ 52 h 136"/>
                <a:gd name="T24" fmla="*/ 156 w 252"/>
                <a:gd name="T25" fmla="*/ 52 h 136"/>
                <a:gd name="T26" fmla="*/ 142 w 252"/>
                <a:gd name="T27" fmla="*/ 58 h 136"/>
                <a:gd name="T28" fmla="*/ 124 w 252"/>
                <a:gd name="T29" fmla="*/ 60 h 136"/>
                <a:gd name="T30" fmla="*/ 104 w 252"/>
                <a:gd name="T31" fmla="*/ 58 h 136"/>
                <a:gd name="T32" fmla="*/ 82 w 252"/>
                <a:gd name="T33" fmla="*/ 54 h 136"/>
                <a:gd name="T34" fmla="*/ 58 w 252"/>
                <a:gd name="T35" fmla="*/ 46 h 136"/>
                <a:gd name="T36" fmla="*/ 38 w 252"/>
                <a:gd name="T37" fmla="*/ 34 h 136"/>
                <a:gd name="T38" fmla="*/ 18 w 252"/>
                <a:gd name="T39" fmla="*/ 20 h 136"/>
                <a:gd name="T40" fmla="*/ 8 w 252"/>
                <a:gd name="T41" fmla="*/ 10 h 136"/>
                <a:gd name="T42" fmla="*/ 0 w 252"/>
                <a:gd name="T43" fmla="*/ 0 h 136"/>
                <a:gd name="T44" fmla="*/ 0 w 252"/>
                <a:gd name="T45" fmla="*/ 0 h 136"/>
                <a:gd name="T46" fmla="*/ 12 w 252"/>
                <a:gd name="T47" fmla="*/ 10 h 136"/>
                <a:gd name="T48" fmla="*/ 28 w 252"/>
                <a:gd name="T49" fmla="*/ 22 h 136"/>
                <a:gd name="T50" fmla="*/ 46 w 252"/>
                <a:gd name="T51" fmla="*/ 32 h 136"/>
                <a:gd name="T52" fmla="*/ 68 w 252"/>
                <a:gd name="T53" fmla="*/ 40 h 136"/>
                <a:gd name="T54" fmla="*/ 90 w 252"/>
                <a:gd name="T55" fmla="*/ 46 h 136"/>
                <a:gd name="T56" fmla="*/ 112 w 252"/>
                <a:gd name="T57" fmla="*/ 50 h 136"/>
                <a:gd name="T58" fmla="*/ 122 w 252"/>
                <a:gd name="T59" fmla="*/ 48 h 136"/>
                <a:gd name="T60" fmla="*/ 132 w 252"/>
                <a:gd name="T61" fmla="*/ 48 h 136"/>
                <a:gd name="T62" fmla="*/ 142 w 252"/>
                <a:gd name="T63" fmla="*/ 44 h 136"/>
                <a:gd name="T64" fmla="*/ 150 w 252"/>
                <a:gd name="T65" fmla="*/ 40 h 136"/>
                <a:gd name="T66" fmla="*/ 150 w 252"/>
                <a:gd name="T67" fmla="*/ 40 h 136"/>
                <a:gd name="T68" fmla="*/ 158 w 252"/>
                <a:gd name="T69" fmla="*/ 34 h 136"/>
                <a:gd name="T70" fmla="*/ 166 w 252"/>
                <a:gd name="T71" fmla="*/ 30 h 136"/>
                <a:gd name="T72" fmla="*/ 176 w 252"/>
                <a:gd name="T73" fmla="*/ 30 h 136"/>
                <a:gd name="T74" fmla="*/ 184 w 252"/>
                <a:gd name="T75" fmla="*/ 30 h 136"/>
                <a:gd name="T76" fmla="*/ 192 w 252"/>
                <a:gd name="T77" fmla="*/ 32 h 136"/>
                <a:gd name="T78" fmla="*/ 200 w 252"/>
                <a:gd name="T79" fmla="*/ 36 h 136"/>
                <a:gd name="T80" fmla="*/ 206 w 252"/>
                <a:gd name="T81" fmla="*/ 40 h 136"/>
                <a:gd name="T82" fmla="*/ 214 w 252"/>
                <a:gd name="T83" fmla="*/ 48 h 136"/>
                <a:gd name="T84" fmla="*/ 226 w 252"/>
                <a:gd name="T85" fmla="*/ 64 h 136"/>
                <a:gd name="T86" fmla="*/ 236 w 252"/>
                <a:gd name="T87" fmla="*/ 84 h 136"/>
                <a:gd name="T88" fmla="*/ 246 w 252"/>
                <a:gd name="T89" fmla="*/ 110 h 136"/>
                <a:gd name="T90" fmla="*/ 252 w 252"/>
                <a:gd name="T91" fmla="*/ 136 h 136"/>
                <a:gd name="T92" fmla="*/ 252 w 252"/>
                <a:gd name="T9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2" h="136">
                  <a:moveTo>
                    <a:pt x="252" y="136"/>
                  </a:moveTo>
                  <a:lnTo>
                    <a:pt x="252" y="136"/>
                  </a:lnTo>
                  <a:lnTo>
                    <a:pt x="234" y="96"/>
                  </a:lnTo>
                  <a:lnTo>
                    <a:pt x="226" y="78"/>
                  </a:lnTo>
                  <a:lnTo>
                    <a:pt x="216" y="62"/>
                  </a:lnTo>
                  <a:lnTo>
                    <a:pt x="204" y="52"/>
                  </a:lnTo>
                  <a:lnTo>
                    <a:pt x="198" y="48"/>
                  </a:lnTo>
                  <a:lnTo>
                    <a:pt x="190" y="46"/>
                  </a:lnTo>
                  <a:lnTo>
                    <a:pt x="182" y="46"/>
                  </a:lnTo>
                  <a:lnTo>
                    <a:pt x="174" y="46"/>
                  </a:lnTo>
                  <a:lnTo>
                    <a:pt x="166" y="48"/>
                  </a:lnTo>
                  <a:lnTo>
                    <a:pt x="156" y="52"/>
                  </a:lnTo>
                  <a:lnTo>
                    <a:pt x="156" y="52"/>
                  </a:lnTo>
                  <a:lnTo>
                    <a:pt x="142" y="58"/>
                  </a:lnTo>
                  <a:lnTo>
                    <a:pt x="124" y="60"/>
                  </a:lnTo>
                  <a:lnTo>
                    <a:pt x="104" y="58"/>
                  </a:lnTo>
                  <a:lnTo>
                    <a:pt x="82" y="54"/>
                  </a:lnTo>
                  <a:lnTo>
                    <a:pt x="58" y="46"/>
                  </a:lnTo>
                  <a:lnTo>
                    <a:pt x="38" y="34"/>
                  </a:lnTo>
                  <a:lnTo>
                    <a:pt x="18" y="20"/>
                  </a:lnTo>
                  <a:lnTo>
                    <a:pt x="8" y="10"/>
                  </a:lnTo>
                  <a:lnTo>
                    <a:pt x="0" y="0"/>
                  </a:lnTo>
                  <a:lnTo>
                    <a:pt x="0" y="0"/>
                  </a:lnTo>
                  <a:lnTo>
                    <a:pt x="12" y="10"/>
                  </a:lnTo>
                  <a:lnTo>
                    <a:pt x="28" y="22"/>
                  </a:lnTo>
                  <a:lnTo>
                    <a:pt x="46" y="32"/>
                  </a:lnTo>
                  <a:lnTo>
                    <a:pt x="68" y="40"/>
                  </a:lnTo>
                  <a:lnTo>
                    <a:pt x="90" y="46"/>
                  </a:lnTo>
                  <a:lnTo>
                    <a:pt x="112" y="50"/>
                  </a:lnTo>
                  <a:lnTo>
                    <a:pt x="122" y="48"/>
                  </a:lnTo>
                  <a:lnTo>
                    <a:pt x="132" y="48"/>
                  </a:lnTo>
                  <a:lnTo>
                    <a:pt x="142" y="44"/>
                  </a:lnTo>
                  <a:lnTo>
                    <a:pt x="150" y="40"/>
                  </a:lnTo>
                  <a:lnTo>
                    <a:pt x="150" y="40"/>
                  </a:lnTo>
                  <a:lnTo>
                    <a:pt x="158" y="34"/>
                  </a:lnTo>
                  <a:lnTo>
                    <a:pt x="166" y="30"/>
                  </a:lnTo>
                  <a:lnTo>
                    <a:pt x="176" y="30"/>
                  </a:lnTo>
                  <a:lnTo>
                    <a:pt x="184" y="30"/>
                  </a:lnTo>
                  <a:lnTo>
                    <a:pt x="192" y="32"/>
                  </a:lnTo>
                  <a:lnTo>
                    <a:pt x="200" y="36"/>
                  </a:lnTo>
                  <a:lnTo>
                    <a:pt x="206" y="40"/>
                  </a:lnTo>
                  <a:lnTo>
                    <a:pt x="214" y="48"/>
                  </a:lnTo>
                  <a:lnTo>
                    <a:pt x="226" y="64"/>
                  </a:lnTo>
                  <a:lnTo>
                    <a:pt x="236" y="84"/>
                  </a:lnTo>
                  <a:lnTo>
                    <a:pt x="246" y="110"/>
                  </a:lnTo>
                  <a:lnTo>
                    <a:pt x="252" y="136"/>
                  </a:lnTo>
                  <a:lnTo>
                    <a:pt x="252"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254" name="Freeform 114">
              <a:extLst>
                <a:ext uri="{FF2B5EF4-FFF2-40B4-BE49-F238E27FC236}">
                  <a16:creationId xmlns:a16="http://schemas.microsoft.com/office/drawing/2014/main" id="{705F88A6-CDC4-4670-8CCB-79264D0E4EE9}"/>
                </a:ext>
              </a:extLst>
            </p:cNvPr>
            <p:cNvSpPr>
              <a:spLocks/>
            </p:cNvSpPr>
            <p:nvPr/>
          </p:nvSpPr>
          <p:spPr bwMode="auto">
            <a:xfrm>
              <a:off x="2481263" y="5035550"/>
              <a:ext cx="41275" cy="155575"/>
            </a:xfrm>
            <a:custGeom>
              <a:avLst/>
              <a:gdLst>
                <a:gd name="T0" fmla="*/ 0 w 26"/>
                <a:gd name="T1" fmla="*/ 0 h 98"/>
                <a:gd name="T2" fmla="*/ 0 w 26"/>
                <a:gd name="T3" fmla="*/ 0 h 98"/>
                <a:gd name="T4" fmla="*/ 0 w 26"/>
                <a:gd name="T5" fmla="*/ 12 h 98"/>
                <a:gd name="T6" fmla="*/ 4 w 26"/>
                <a:gd name="T7" fmla="*/ 24 h 98"/>
                <a:gd name="T8" fmla="*/ 14 w 26"/>
                <a:gd name="T9" fmla="*/ 48 h 98"/>
                <a:gd name="T10" fmla="*/ 18 w 26"/>
                <a:gd name="T11" fmla="*/ 58 h 98"/>
                <a:gd name="T12" fmla="*/ 20 w 26"/>
                <a:gd name="T13" fmla="*/ 70 h 98"/>
                <a:gd name="T14" fmla="*/ 18 w 26"/>
                <a:gd name="T15" fmla="*/ 84 h 98"/>
                <a:gd name="T16" fmla="*/ 12 w 26"/>
                <a:gd name="T17" fmla="*/ 98 h 98"/>
                <a:gd name="T18" fmla="*/ 12 w 26"/>
                <a:gd name="T19" fmla="*/ 98 h 98"/>
                <a:gd name="T20" fmla="*/ 22 w 26"/>
                <a:gd name="T21" fmla="*/ 86 h 98"/>
                <a:gd name="T22" fmla="*/ 26 w 26"/>
                <a:gd name="T23" fmla="*/ 76 h 98"/>
                <a:gd name="T24" fmla="*/ 26 w 26"/>
                <a:gd name="T25" fmla="*/ 64 h 98"/>
                <a:gd name="T26" fmla="*/ 24 w 26"/>
                <a:gd name="T27" fmla="*/ 52 h 98"/>
                <a:gd name="T28" fmla="*/ 18 w 26"/>
                <a:gd name="T29" fmla="*/ 38 h 98"/>
                <a:gd name="T30" fmla="*/ 12 w 26"/>
                <a:gd name="T31" fmla="*/ 26 h 98"/>
                <a:gd name="T32" fmla="*/ 0 w 26"/>
                <a:gd name="T33" fmla="*/ 0 h 98"/>
                <a:gd name="T34" fmla="*/ 0 w 26"/>
                <a:gd name="T3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98">
                  <a:moveTo>
                    <a:pt x="0" y="0"/>
                  </a:moveTo>
                  <a:lnTo>
                    <a:pt x="0" y="0"/>
                  </a:lnTo>
                  <a:lnTo>
                    <a:pt x="0" y="12"/>
                  </a:lnTo>
                  <a:lnTo>
                    <a:pt x="4" y="24"/>
                  </a:lnTo>
                  <a:lnTo>
                    <a:pt x="14" y="48"/>
                  </a:lnTo>
                  <a:lnTo>
                    <a:pt x="18" y="58"/>
                  </a:lnTo>
                  <a:lnTo>
                    <a:pt x="20" y="70"/>
                  </a:lnTo>
                  <a:lnTo>
                    <a:pt x="18" y="84"/>
                  </a:lnTo>
                  <a:lnTo>
                    <a:pt x="12" y="98"/>
                  </a:lnTo>
                  <a:lnTo>
                    <a:pt x="12" y="98"/>
                  </a:lnTo>
                  <a:lnTo>
                    <a:pt x="22" y="86"/>
                  </a:lnTo>
                  <a:lnTo>
                    <a:pt x="26" y="76"/>
                  </a:lnTo>
                  <a:lnTo>
                    <a:pt x="26" y="64"/>
                  </a:lnTo>
                  <a:lnTo>
                    <a:pt x="24" y="52"/>
                  </a:lnTo>
                  <a:lnTo>
                    <a:pt x="18" y="38"/>
                  </a:lnTo>
                  <a:lnTo>
                    <a:pt x="12" y="2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grpSp>
      <p:sp>
        <p:nvSpPr>
          <p:cNvPr id="255" name="Freeform 192">
            <a:extLst>
              <a:ext uri="{FF2B5EF4-FFF2-40B4-BE49-F238E27FC236}">
                <a16:creationId xmlns:a16="http://schemas.microsoft.com/office/drawing/2014/main" id="{CB0C34EE-D8F0-432E-8E0D-0778C6BCA4D3}"/>
              </a:ext>
            </a:extLst>
          </p:cNvPr>
          <p:cNvSpPr>
            <a:spLocks noEditPoints="1"/>
          </p:cNvSpPr>
          <p:nvPr/>
        </p:nvSpPr>
        <p:spPr bwMode="auto">
          <a:xfrm>
            <a:off x="4976494" y="5226881"/>
            <a:ext cx="255033" cy="239931"/>
          </a:xfrm>
          <a:custGeom>
            <a:avLst/>
            <a:gdLst>
              <a:gd name="T0" fmla="*/ 626 w 626"/>
              <a:gd name="T1" fmla="*/ 310 h 732"/>
              <a:gd name="T2" fmla="*/ 624 w 626"/>
              <a:gd name="T3" fmla="*/ 306 h 732"/>
              <a:gd name="T4" fmla="*/ 622 w 626"/>
              <a:gd name="T5" fmla="*/ 302 h 732"/>
              <a:gd name="T6" fmla="*/ 618 w 626"/>
              <a:gd name="T7" fmla="*/ 298 h 732"/>
              <a:gd name="T8" fmla="*/ 614 w 626"/>
              <a:gd name="T9" fmla="*/ 296 h 732"/>
              <a:gd name="T10" fmla="*/ 484 w 626"/>
              <a:gd name="T11" fmla="*/ 146 h 732"/>
              <a:gd name="T12" fmla="*/ 510 w 626"/>
              <a:gd name="T13" fmla="*/ 164 h 732"/>
              <a:gd name="T14" fmla="*/ 522 w 626"/>
              <a:gd name="T15" fmla="*/ 82 h 732"/>
              <a:gd name="T16" fmla="*/ 520 w 626"/>
              <a:gd name="T17" fmla="*/ 76 h 732"/>
              <a:gd name="T18" fmla="*/ 518 w 626"/>
              <a:gd name="T19" fmla="*/ 72 h 732"/>
              <a:gd name="T20" fmla="*/ 514 w 626"/>
              <a:gd name="T21" fmla="*/ 68 h 732"/>
              <a:gd name="T22" fmla="*/ 512 w 626"/>
              <a:gd name="T23" fmla="*/ 66 h 732"/>
              <a:gd name="T24" fmla="*/ 242 w 626"/>
              <a:gd name="T25" fmla="*/ 2 h 732"/>
              <a:gd name="T26" fmla="*/ 114 w 626"/>
              <a:gd name="T27" fmla="*/ 68 h 732"/>
              <a:gd name="T28" fmla="*/ 110 w 626"/>
              <a:gd name="T29" fmla="*/ 70 h 732"/>
              <a:gd name="T30" fmla="*/ 108 w 626"/>
              <a:gd name="T31" fmla="*/ 74 h 732"/>
              <a:gd name="T32" fmla="*/ 106 w 626"/>
              <a:gd name="T33" fmla="*/ 80 h 732"/>
              <a:gd name="T34" fmla="*/ 106 w 626"/>
              <a:gd name="T35" fmla="*/ 154 h 732"/>
              <a:gd name="T36" fmla="*/ 138 w 626"/>
              <a:gd name="T37" fmla="*/ 160 h 732"/>
              <a:gd name="T38" fmla="*/ 232 w 626"/>
              <a:gd name="T39" fmla="*/ 236 h 732"/>
              <a:gd name="T40" fmla="*/ 12 w 626"/>
              <a:gd name="T41" fmla="*/ 296 h 732"/>
              <a:gd name="T42" fmla="*/ 6 w 626"/>
              <a:gd name="T43" fmla="*/ 300 h 732"/>
              <a:gd name="T44" fmla="*/ 4 w 626"/>
              <a:gd name="T45" fmla="*/ 302 h 732"/>
              <a:gd name="T46" fmla="*/ 2 w 626"/>
              <a:gd name="T47" fmla="*/ 308 h 732"/>
              <a:gd name="T48" fmla="*/ 0 w 626"/>
              <a:gd name="T49" fmla="*/ 312 h 732"/>
              <a:gd name="T50" fmla="*/ 12 w 626"/>
              <a:gd name="T51" fmla="*/ 394 h 732"/>
              <a:gd name="T52" fmla="*/ 38 w 626"/>
              <a:gd name="T53" fmla="*/ 376 h 732"/>
              <a:gd name="T54" fmla="*/ 106 w 626"/>
              <a:gd name="T55" fmla="*/ 376 h 732"/>
              <a:gd name="T56" fmla="*/ 132 w 626"/>
              <a:gd name="T57" fmla="*/ 394 h 732"/>
              <a:gd name="T58" fmla="*/ 144 w 626"/>
              <a:gd name="T59" fmla="*/ 332 h 732"/>
              <a:gd name="T60" fmla="*/ 178 w 626"/>
              <a:gd name="T61" fmla="*/ 730 h 732"/>
              <a:gd name="T62" fmla="*/ 206 w 626"/>
              <a:gd name="T63" fmla="*/ 718 h 732"/>
              <a:gd name="T64" fmla="*/ 434 w 626"/>
              <a:gd name="T65" fmla="*/ 732 h 732"/>
              <a:gd name="T66" fmla="*/ 454 w 626"/>
              <a:gd name="T67" fmla="*/ 724 h 732"/>
              <a:gd name="T68" fmla="*/ 484 w 626"/>
              <a:gd name="T69" fmla="*/ 334 h 732"/>
              <a:gd name="T70" fmla="*/ 502 w 626"/>
              <a:gd name="T71" fmla="*/ 396 h 732"/>
              <a:gd name="T72" fmla="*/ 522 w 626"/>
              <a:gd name="T73" fmla="*/ 334 h 732"/>
              <a:gd name="T74" fmla="*/ 590 w 626"/>
              <a:gd name="T75" fmla="*/ 384 h 732"/>
              <a:gd name="T76" fmla="*/ 622 w 626"/>
              <a:gd name="T77" fmla="*/ 390 h 732"/>
              <a:gd name="T78" fmla="*/ 268 w 626"/>
              <a:gd name="T79" fmla="*/ 334 h 732"/>
              <a:gd name="T80" fmla="*/ 326 w 626"/>
              <a:gd name="T81" fmla="*/ 294 h 732"/>
              <a:gd name="T82" fmla="*/ 308 w 626"/>
              <a:gd name="T83" fmla="*/ 232 h 732"/>
              <a:gd name="T84" fmla="*/ 340 w 626"/>
              <a:gd name="T85" fmla="*/ 104 h 732"/>
              <a:gd name="T86" fmla="*/ 298 w 626"/>
              <a:gd name="T87" fmla="*/ 156 h 732"/>
              <a:gd name="T88" fmla="*/ 352 w 626"/>
              <a:gd name="T89" fmla="*/ 232 h 732"/>
              <a:gd name="T90" fmla="*/ 266 w 626"/>
              <a:gd name="T91" fmla="*/ 270 h 732"/>
              <a:gd name="T92" fmla="*/ 294 w 626"/>
              <a:gd name="T93" fmla="*/ 388 h 732"/>
              <a:gd name="T94" fmla="*/ 250 w 626"/>
              <a:gd name="T95" fmla="*/ 460 h 732"/>
              <a:gd name="T96" fmla="*/ 314 w 626"/>
              <a:gd name="T97" fmla="*/ 532 h 732"/>
              <a:gd name="T98" fmla="*/ 390 w 626"/>
              <a:gd name="T99" fmla="*/ 482 h 732"/>
              <a:gd name="T100" fmla="*/ 332 w 626"/>
              <a:gd name="T101" fmla="*/ 388 h 732"/>
              <a:gd name="T102" fmla="*/ 254 w 626"/>
              <a:gd name="T103" fmla="*/ 38 h 732"/>
              <a:gd name="T104" fmla="*/ 272 w 626"/>
              <a:gd name="T105" fmla="*/ 64 h 732"/>
              <a:gd name="T106" fmla="*/ 226 w 626"/>
              <a:gd name="T107" fmla="*/ 276 h 732"/>
              <a:gd name="T108" fmla="*/ 210 w 626"/>
              <a:gd name="T109" fmla="*/ 686 h 732"/>
              <a:gd name="T110" fmla="*/ 466 w 626"/>
              <a:gd name="T111" fmla="*/ 294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6" h="732">
                <a:moveTo>
                  <a:pt x="626" y="314"/>
                </a:moveTo>
                <a:lnTo>
                  <a:pt x="626" y="314"/>
                </a:lnTo>
                <a:lnTo>
                  <a:pt x="626" y="312"/>
                </a:lnTo>
                <a:lnTo>
                  <a:pt x="626" y="312"/>
                </a:lnTo>
                <a:lnTo>
                  <a:pt x="626" y="310"/>
                </a:lnTo>
                <a:lnTo>
                  <a:pt x="626" y="310"/>
                </a:lnTo>
                <a:lnTo>
                  <a:pt x="626" y="310"/>
                </a:lnTo>
                <a:lnTo>
                  <a:pt x="626" y="310"/>
                </a:lnTo>
                <a:lnTo>
                  <a:pt x="626" y="308"/>
                </a:lnTo>
                <a:lnTo>
                  <a:pt x="626" y="308"/>
                </a:lnTo>
                <a:lnTo>
                  <a:pt x="624" y="306"/>
                </a:lnTo>
                <a:lnTo>
                  <a:pt x="624" y="306"/>
                </a:lnTo>
                <a:lnTo>
                  <a:pt x="624" y="304"/>
                </a:lnTo>
                <a:lnTo>
                  <a:pt x="624" y="304"/>
                </a:lnTo>
                <a:lnTo>
                  <a:pt x="622" y="302"/>
                </a:lnTo>
                <a:lnTo>
                  <a:pt x="622" y="302"/>
                </a:lnTo>
                <a:lnTo>
                  <a:pt x="622" y="302"/>
                </a:lnTo>
                <a:lnTo>
                  <a:pt x="622" y="302"/>
                </a:lnTo>
                <a:lnTo>
                  <a:pt x="622" y="300"/>
                </a:lnTo>
                <a:lnTo>
                  <a:pt x="622" y="300"/>
                </a:lnTo>
                <a:lnTo>
                  <a:pt x="620" y="300"/>
                </a:lnTo>
                <a:lnTo>
                  <a:pt x="620" y="300"/>
                </a:lnTo>
                <a:lnTo>
                  <a:pt x="618" y="298"/>
                </a:lnTo>
                <a:lnTo>
                  <a:pt x="618" y="298"/>
                </a:lnTo>
                <a:lnTo>
                  <a:pt x="618" y="298"/>
                </a:lnTo>
                <a:lnTo>
                  <a:pt x="618" y="298"/>
                </a:lnTo>
                <a:lnTo>
                  <a:pt x="616" y="296"/>
                </a:lnTo>
                <a:lnTo>
                  <a:pt x="616" y="296"/>
                </a:lnTo>
                <a:lnTo>
                  <a:pt x="614" y="296"/>
                </a:lnTo>
                <a:lnTo>
                  <a:pt x="614" y="296"/>
                </a:lnTo>
                <a:lnTo>
                  <a:pt x="612" y="296"/>
                </a:lnTo>
                <a:lnTo>
                  <a:pt x="396" y="236"/>
                </a:lnTo>
                <a:lnTo>
                  <a:pt x="378" y="102"/>
                </a:lnTo>
                <a:lnTo>
                  <a:pt x="484" y="102"/>
                </a:lnTo>
                <a:lnTo>
                  <a:pt x="484" y="146"/>
                </a:lnTo>
                <a:lnTo>
                  <a:pt x="484" y="146"/>
                </a:lnTo>
                <a:lnTo>
                  <a:pt x="486" y="154"/>
                </a:lnTo>
                <a:lnTo>
                  <a:pt x="490" y="160"/>
                </a:lnTo>
                <a:lnTo>
                  <a:pt x="496" y="164"/>
                </a:lnTo>
                <a:lnTo>
                  <a:pt x="502" y="164"/>
                </a:lnTo>
                <a:lnTo>
                  <a:pt x="502" y="164"/>
                </a:lnTo>
                <a:lnTo>
                  <a:pt x="510" y="164"/>
                </a:lnTo>
                <a:lnTo>
                  <a:pt x="516" y="160"/>
                </a:lnTo>
                <a:lnTo>
                  <a:pt x="520" y="152"/>
                </a:lnTo>
                <a:lnTo>
                  <a:pt x="522" y="146"/>
                </a:lnTo>
                <a:lnTo>
                  <a:pt x="522" y="82"/>
                </a:lnTo>
                <a:lnTo>
                  <a:pt x="522" y="82"/>
                </a:lnTo>
                <a:lnTo>
                  <a:pt x="522" y="82"/>
                </a:lnTo>
                <a:lnTo>
                  <a:pt x="522" y="82"/>
                </a:lnTo>
                <a:lnTo>
                  <a:pt x="522" y="80"/>
                </a:lnTo>
                <a:lnTo>
                  <a:pt x="522" y="80"/>
                </a:lnTo>
                <a:lnTo>
                  <a:pt x="520" y="78"/>
                </a:lnTo>
                <a:lnTo>
                  <a:pt x="520" y="78"/>
                </a:lnTo>
                <a:lnTo>
                  <a:pt x="520" y="76"/>
                </a:lnTo>
                <a:lnTo>
                  <a:pt x="520" y="76"/>
                </a:lnTo>
                <a:lnTo>
                  <a:pt x="520" y="74"/>
                </a:lnTo>
                <a:lnTo>
                  <a:pt x="520" y="74"/>
                </a:lnTo>
                <a:lnTo>
                  <a:pt x="518" y="72"/>
                </a:lnTo>
                <a:lnTo>
                  <a:pt x="518" y="72"/>
                </a:lnTo>
                <a:lnTo>
                  <a:pt x="518" y="72"/>
                </a:lnTo>
                <a:lnTo>
                  <a:pt x="518" y="72"/>
                </a:lnTo>
                <a:lnTo>
                  <a:pt x="516" y="70"/>
                </a:lnTo>
                <a:lnTo>
                  <a:pt x="516" y="70"/>
                </a:lnTo>
                <a:lnTo>
                  <a:pt x="516" y="70"/>
                </a:lnTo>
                <a:lnTo>
                  <a:pt x="516" y="70"/>
                </a:lnTo>
                <a:lnTo>
                  <a:pt x="514" y="68"/>
                </a:lnTo>
                <a:lnTo>
                  <a:pt x="514" y="68"/>
                </a:lnTo>
                <a:lnTo>
                  <a:pt x="514" y="68"/>
                </a:lnTo>
                <a:lnTo>
                  <a:pt x="514" y="68"/>
                </a:lnTo>
                <a:lnTo>
                  <a:pt x="512" y="66"/>
                </a:lnTo>
                <a:lnTo>
                  <a:pt x="512" y="66"/>
                </a:lnTo>
                <a:lnTo>
                  <a:pt x="512" y="66"/>
                </a:lnTo>
                <a:lnTo>
                  <a:pt x="384" y="2"/>
                </a:lnTo>
                <a:lnTo>
                  <a:pt x="384" y="2"/>
                </a:lnTo>
                <a:lnTo>
                  <a:pt x="376" y="0"/>
                </a:lnTo>
                <a:lnTo>
                  <a:pt x="250" y="0"/>
                </a:lnTo>
                <a:lnTo>
                  <a:pt x="250" y="0"/>
                </a:lnTo>
                <a:lnTo>
                  <a:pt x="242" y="2"/>
                </a:lnTo>
                <a:lnTo>
                  <a:pt x="116" y="66"/>
                </a:lnTo>
                <a:lnTo>
                  <a:pt x="116" y="66"/>
                </a:lnTo>
                <a:lnTo>
                  <a:pt x="114" y="66"/>
                </a:lnTo>
                <a:lnTo>
                  <a:pt x="114" y="66"/>
                </a:lnTo>
                <a:lnTo>
                  <a:pt x="114" y="68"/>
                </a:lnTo>
                <a:lnTo>
                  <a:pt x="114" y="68"/>
                </a:lnTo>
                <a:lnTo>
                  <a:pt x="112" y="68"/>
                </a:lnTo>
                <a:lnTo>
                  <a:pt x="112" y="68"/>
                </a:lnTo>
                <a:lnTo>
                  <a:pt x="110" y="70"/>
                </a:lnTo>
                <a:lnTo>
                  <a:pt x="110" y="70"/>
                </a:lnTo>
                <a:lnTo>
                  <a:pt x="110" y="70"/>
                </a:lnTo>
                <a:lnTo>
                  <a:pt x="110" y="70"/>
                </a:lnTo>
                <a:lnTo>
                  <a:pt x="110" y="72"/>
                </a:lnTo>
                <a:lnTo>
                  <a:pt x="110" y="72"/>
                </a:lnTo>
                <a:lnTo>
                  <a:pt x="108" y="72"/>
                </a:lnTo>
                <a:lnTo>
                  <a:pt x="108" y="72"/>
                </a:lnTo>
                <a:lnTo>
                  <a:pt x="108" y="74"/>
                </a:lnTo>
                <a:lnTo>
                  <a:pt x="108" y="74"/>
                </a:lnTo>
                <a:lnTo>
                  <a:pt x="106" y="76"/>
                </a:lnTo>
                <a:lnTo>
                  <a:pt x="106" y="76"/>
                </a:lnTo>
                <a:lnTo>
                  <a:pt x="106" y="78"/>
                </a:lnTo>
                <a:lnTo>
                  <a:pt x="106" y="78"/>
                </a:lnTo>
                <a:lnTo>
                  <a:pt x="106" y="80"/>
                </a:lnTo>
                <a:lnTo>
                  <a:pt x="106" y="80"/>
                </a:lnTo>
                <a:lnTo>
                  <a:pt x="106" y="82"/>
                </a:lnTo>
                <a:lnTo>
                  <a:pt x="106" y="82"/>
                </a:lnTo>
                <a:lnTo>
                  <a:pt x="106" y="82"/>
                </a:lnTo>
                <a:lnTo>
                  <a:pt x="106" y="146"/>
                </a:lnTo>
                <a:lnTo>
                  <a:pt x="106" y="146"/>
                </a:lnTo>
                <a:lnTo>
                  <a:pt x="106" y="154"/>
                </a:lnTo>
                <a:lnTo>
                  <a:pt x="110" y="160"/>
                </a:lnTo>
                <a:lnTo>
                  <a:pt x="116" y="164"/>
                </a:lnTo>
                <a:lnTo>
                  <a:pt x="124" y="164"/>
                </a:lnTo>
                <a:lnTo>
                  <a:pt x="124" y="164"/>
                </a:lnTo>
                <a:lnTo>
                  <a:pt x="132" y="164"/>
                </a:lnTo>
                <a:lnTo>
                  <a:pt x="138" y="160"/>
                </a:lnTo>
                <a:lnTo>
                  <a:pt x="142" y="154"/>
                </a:lnTo>
                <a:lnTo>
                  <a:pt x="144" y="146"/>
                </a:lnTo>
                <a:lnTo>
                  <a:pt x="144" y="146"/>
                </a:lnTo>
                <a:lnTo>
                  <a:pt x="144" y="102"/>
                </a:lnTo>
                <a:lnTo>
                  <a:pt x="250" y="102"/>
                </a:lnTo>
                <a:lnTo>
                  <a:pt x="232" y="236"/>
                </a:lnTo>
                <a:lnTo>
                  <a:pt x="14" y="296"/>
                </a:lnTo>
                <a:lnTo>
                  <a:pt x="14" y="296"/>
                </a:lnTo>
                <a:lnTo>
                  <a:pt x="12" y="296"/>
                </a:lnTo>
                <a:lnTo>
                  <a:pt x="12" y="296"/>
                </a:lnTo>
                <a:lnTo>
                  <a:pt x="12" y="296"/>
                </a:lnTo>
                <a:lnTo>
                  <a:pt x="12" y="296"/>
                </a:lnTo>
                <a:lnTo>
                  <a:pt x="10" y="298"/>
                </a:lnTo>
                <a:lnTo>
                  <a:pt x="10" y="298"/>
                </a:lnTo>
                <a:lnTo>
                  <a:pt x="8" y="298"/>
                </a:lnTo>
                <a:lnTo>
                  <a:pt x="8" y="298"/>
                </a:lnTo>
                <a:lnTo>
                  <a:pt x="6" y="300"/>
                </a:lnTo>
                <a:lnTo>
                  <a:pt x="6" y="300"/>
                </a:lnTo>
                <a:lnTo>
                  <a:pt x="6" y="300"/>
                </a:lnTo>
                <a:lnTo>
                  <a:pt x="6" y="300"/>
                </a:lnTo>
                <a:lnTo>
                  <a:pt x="6" y="300"/>
                </a:lnTo>
                <a:lnTo>
                  <a:pt x="6" y="300"/>
                </a:lnTo>
                <a:lnTo>
                  <a:pt x="4" y="302"/>
                </a:lnTo>
                <a:lnTo>
                  <a:pt x="4" y="302"/>
                </a:lnTo>
                <a:lnTo>
                  <a:pt x="4" y="304"/>
                </a:lnTo>
                <a:lnTo>
                  <a:pt x="4" y="304"/>
                </a:lnTo>
                <a:lnTo>
                  <a:pt x="2" y="306"/>
                </a:lnTo>
                <a:lnTo>
                  <a:pt x="2" y="306"/>
                </a:lnTo>
                <a:lnTo>
                  <a:pt x="2" y="308"/>
                </a:lnTo>
                <a:lnTo>
                  <a:pt x="2" y="308"/>
                </a:lnTo>
                <a:lnTo>
                  <a:pt x="0" y="310"/>
                </a:lnTo>
                <a:lnTo>
                  <a:pt x="0" y="310"/>
                </a:lnTo>
                <a:lnTo>
                  <a:pt x="0" y="310"/>
                </a:lnTo>
                <a:lnTo>
                  <a:pt x="0" y="310"/>
                </a:lnTo>
                <a:lnTo>
                  <a:pt x="0" y="312"/>
                </a:lnTo>
                <a:lnTo>
                  <a:pt x="0" y="312"/>
                </a:lnTo>
                <a:lnTo>
                  <a:pt x="0" y="314"/>
                </a:lnTo>
                <a:lnTo>
                  <a:pt x="0" y="376"/>
                </a:lnTo>
                <a:lnTo>
                  <a:pt x="0" y="376"/>
                </a:lnTo>
                <a:lnTo>
                  <a:pt x="2" y="384"/>
                </a:lnTo>
                <a:lnTo>
                  <a:pt x="6" y="390"/>
                </a:lnTo>
                <a:lnTo>
                  <a:pt x="12" y="394"/>
                </a:lnTo>
                <a:lnTo>
                  <a:pt x="20" y="396"/>
                </a:lnTo>
                <a:lnTo>
                  <a:pt x="20" y="396"/>
                </a:lnTo>
                <a:lnTo>
                  <a:pt x="26" y="394"/>
                </a:lnTo>
                <a:lnTo>
                  <a:pt x="32" y="390"/>
                </a:lnTo>
                <a:lnTo>
                  <a:pt x="36" y="384"/>
                </a:lnTo>
                <a:lnTo>
                  <a:pt x="38" y="376"/>
                </a:lnTo>
                <a:lnTo>
                  <a:pt x="38" y="332"/>
                </a:lnTo>
                <a:lnTo>
                  <a:pt x="106" y="332"/>
                </a:lnTo>
                <a:lnTo>
                  <a:pt x="106" y="332"/>
                </a:lnTo>
                <a:lnTo>
                  <a:pt x="106" y="334"/>
                </a:lnTo>
                <a:lnTo>
                  <a:pt x="106" y="376"/>
                </a:lnTo>
                <a:lnTo>
                  <a:pt x="106" y="376"/>
                </a:lnTo>
                <a:lnTo>
                  <a:pt x="106" y="384"/>
                </a:lnTo>
                <a:lnTo>
                  <a:pt x="110" y="390"/>
                </a:lnTo>
                <a:lnTo>
                  <a:pt x="116" y="394"/>
                </a:lnTo>
                <a:lnTo>
                  <a:pt x="124" y="396"/>
                </a:lnTo>
                <a:lnTo>
                  <a:pt x="124" y="396"/>
                </a:lnTo>
                <a:lnTo>
                  <a:pt x="132" y="394"/>
                </a:lnTo>
                <a:lnTo>
                  <a:pt x="138" y="390"/>
                </a:lnTo>
                <a:lnTo>
                  <a:pt x="142" y="384"/>
                </a:lnTo>
                <a:lnTo>
                  <a:pt x="144" y="376"/>
                </a:lnTo>
                <a:lnTo>
                  <a:pt x="144" y="334"/>
                </a:lnTo>
                <a:lnTo>
                  <a:pt x="144" y="334"/>
                </a:lnTo>
                <a:lnTo>
                  <a:pt x="144" y="332"/>
                </a:lnTo>
                <a:lnTo>
                  <a:pt x="218" y="332"/>
                </a:lnTo>
                <a:lnTo>
                  <a:pt x="168" y="710"/>
                </a:lnTo>
                <a:lnTo>
                  <a:pt x="168" y="710"/>
                </a:lnTo>
                <a:lnTo>
                  <a:pt x="170" y="718"/>
                </a:lnTo>
                <a:lnTo>
                  <a:pt x="172" y="724"/>
                </a:lnTo>
                <a:lnTo>
                  <a:pt x="178" y="730"/>
                </a:lnTo>
                <a:lnTo>
                  <a:pt x="184" y="732"/>
                </a:lnTo>
                <a:lnTo>
                  <a:pt x="184" y="732"/>
                </a:lnTo>
                <a:lnTo>
                  <a:pt x="192" y="732"/>
                </a:lnTo>
                <a:lnTo>
                  <a:pt x="198" y="728"/>
                </a:lnTo>
                <a:lnTo>
                  <a:pt x="202" y="724"/>
                </a:lnTo>
                <a:lnTo>
                  <a:pt x="206" y="718"/>
                </a:lnTo>
                <a:lnTo>
                  <a:pt x="314" y="658"/>
                </a:lnTo>
                <a:lnTo>
                  <a:pt x="422" y="718"/>
                </a:lnTo>
                <a:lnTo>
                  <a:pt x="422" y="718"/>
                </a:lnTo>
                <a:lnTo>
                  <a:pt x="424" y="724"/>
                </a:lnTo>
                <a:lnTo>
                  <a:pt x="428" y="728"/>
                </a:lnTo>
                <a:lnTo>
                  <a:pt x="434" y="732"/>
                </a:lnTo>
                <a:lnTo>
                  <a:pt x="440" y="732"/>
                </a:lnTo>
                <a:lnTo>
                  <a:pt x="440" y="732"/>
                </a:lnTo>
                <a:lnTo>
                  <a:pt x="442" y="732"/>
                </a:lnTo>
                <a:lnTo>
                  <a:pt x="442" y="732"/>
                </a:lnTo>
                <a:lnTo>
                  <a:pt x="450" y="730"/>
                </a:lnTo>
                <a:lnTo>
                  <a:pt x="454" y="724"/>
                </a:lnTo>
                <a:lnTo>
                  <a:pt x="458" y="718"/>
                </a:lnTo>
                <a:lnTo>
                  <a:pt x="458" y="710"/>
                </a:lnTo>
                <a:lnTo>
                  <a:pt x="408" y="332"/>
                </a:lnTo>
                <a:lnTo>
                  <a:pt x="484" y="332"/>
                </a:lnTo>
                <a:lnTo>
                  <a:pt x="484" y="332"/>
                </a:lnTo>
                <a:lnTo>
                  <a:pt x="484" y="334"/>
                </a:lnTo>
                <a:lnTo>
                  <a:pt x="484" y="376"/>
                </a:lnTo>
                <a:lnTo>
                  <a:pt x="484" y="376"/>
                </a:lnTo>
                <a:lnTo>
                  <a:pt x="486" y="384"/>
                </a:lnTo>
                <a:lnTo>
                  <a:pt x="490" y="390"/>
                </a:lnTo>
                <a:lnTo>
                  <a:pt x="496" y="394"/>
                </a:lnTo>
                <a:lnTo>
                  <a:pt x="502" y="396"/>
                </a:lnTo>
                <a:lnTo>
                  <a:pt x="502" y="396"/>
                </a:lnTo>
                <a:lnTo>
                  <a:pt x="510" y="394"/>
                </a:lnTo>
                <a:lnTo>
                  <a:pt x="516" y="390"/>
                </a:lnTo>
                <a:lnTo>
                  <a:pt x="520" y="384"/>
                </a:lnTo>
                <a:lnTo>
                  <a:pt x="522" y="376"/>
                </a:lnTo>
                <a:lnTo>
                  <a:pt x="522" y="334"/>
                </a:lnTo>
                <a:lnTo>
                  <a:pt x="522" y="334"/>
                </a:lnTo>
                <a:lnTo>
                  <a:pt x="522" y="332"/>
                </a:lnTo>
                <a:lnTo>
                  <a:pt x="588" y="332"/>
                </a:lnTo>
                <a:lnTo>
                  <a:pt x="588" y="376"/>
                </a:lnTo>
                <a:lnTo>
                  <a:pt x="588" y="376"/>
                </a:lnTo>
                <a:lnTo>
                  <a:pt x="590" y="384"/>
                </a:lnTo>
                <a:lnTo>
                  <a:pt x="594" y="390"/>
                </a:lnTo>
                <a:lnTo>
                  <a:pt x="600" y="394"/>
                </a:lnTo>
                <a:lnTo>
                  <a:pt x="608" y="396"/>
                </a:lnTo>
                <a:lnTo>
                  <a:pt x="608" y="396"/>
                </a:lnTo>
                <a:lnTo>
                  <a:pt x="616" y="394"/>
                </a:lnTo>
                <a:lnTo>
                  <a:pt x="622" y="390"/>
                </a:lnTo>
                <a:lnTo>
                  <a:pt x="626" y="384"/>
                </a:lnTo>
                <a:lnTo>
                  <a:pt x="626" y="376"/>
                </a:lnTo>
                <a:lnTo>
                  <a:pt x="626" y="314"/>
                </a:lnTo>
                <a:close/>
                <a:moveTo>
                  <a:pt x="358" y="334"/>
                </a:moveTo>
                <a:lnTo>
                  <a:pt x="314" y="372"/>
                </a:lnTo>
                <a:lnTo>
                  <a:pt x="268" y="334"/>
                </a:lnTo>
                <a:lnTo>
                  <a:pt x="268" y="332"/>
                </a:lnTo>
                <a:lnTo>
                  <a:pt x="358" y="332"/>
                </a:lnTo>
                <a:lnTo>
                  <a:pt x="358" y="334"/>
                </a:lnTo>
                <a:close/>
                <a:moveTo>
                  <a:pt x="300" y="294"/>
                </a:moveTo>
                <a:lnTo>
                  <a:pt x="314" y="278"/>
                </a:lnTo>
                <a:lnTo>
                  <a:pt x="326" y="294"/>
                </a:lnTo>
                <a:lnTo>
                  <a:pt x="300" y="294"/>
                </a:lnTo>
                <a:close/>
                <a:moveTo>
                  <a:pt x="288" y="208"/>
                </a:moveTo>
                <a:lnTo>
                  <a:pt x="314" y="176"/>
                </a:lnTo>
                <a:lnTo>
                  <a:pt x="340" y="208"/>
                </a:lnTo>
                <a:lnTo>
                  <a:pt x="320" y="232"/>
                </a:lnTo>
                <a:lnTo>
                  <a:pt x="308" y="232"/>
                </a:lnTo>
                <a:lnTo>
                  <a:pt x="288" y="208"/>
                </a:lnTo>
                <a:close/>
                <a:moveTo>
                  <a:pt x="314" y="136"/>
                </a:moveTo>
                <a:lnTo>
                  <a:pt x="288" y="104"/>
                </a:lnTo>
                <a:lnTo>
                  <a:pt x="288" y="102"/>
                </a:lnTo>
                <a:lnTo>
                  <a:pt x="338" y="102"/>
                </a:lnTo>
                <a:lnTo>
                  <a:pt x="340" y="104"/>
                </a:lnTo>
                <a:lnTo>
                  <a:pt x="314" y="136"/>
                </a:lnTo>
                <a:close/>
                <a:moveTo>
                  <a:pt x="344" y="138"/>
                </a:moveTo>
                <a:lnTo>
                  <a:pt x="350" y="182"/>
                </a:lnTo>
                <a:lnTo>
                  <a:pt x="330" y="156"/>
                </a:lnTo>
                <a:lnTo>
                  <a:pt x="344" y="138"/>
                </a:lnTo>
                <a:close/>
                <a:moveTo>
                  <a:pt x="298" y="156"/>
                </a:moveTo>
                <a:lnTo>
                  <a:pt x="278" y="182"/>
                </a:lnTo>
                <a:lnTo>
                  <a:pt x="284" y="138"/>
                </a:lnTo>
                <a:lnTo>
                  <a:pt x="298" y="156"/>
                </a:lnTo>
                <a:close/>
                <a:moveTo>
                  <a:pt x="356" y="228"/>
                </a:moveTo>
                <a:lnTo>
                  <a:pt x="356" y="232"/>
                </a:lnTo>
                <a:lnTo>
                  <a:pt x="352" y="232"/>
                </a:lnTo>
                <a:lnTo>
                  <a:pt x="356" y="228"/>
                </a:lnTo>
                <a:close/>
                <a:moveTo>
                  <a:pt x="272" y="228"/>
                </a:moveTo>
                <a:lnTo>
                  <a:pt x="274" y="232"/>
                </a:lnTo>
                <a:lnTo>
                  <a:pt x="270" y="232"/>
                </a:lnTo>
                <a:lnTo>
                  <a:pt x="272" y="228"/>
                </a:lnTo>
                <a:close/>
                <a:moveTo>
                  <a:pt x="266" y="270"/>
                </a:moveTo>
                <a:lnTo>
                  <a:pt x="288" y="270"/>
                </a:lnTo>
                <a:lnTo>
                  <a:pt x="268" y="294"/>
                </a:lnTo>
                <a:lnTo>
                  <a:pt x="262" y="294"/>
                </a:lnTo>
                <a:lnTo>
                  <a:pt x="266" y="270"/>
                </a:lnTo>
                <a:close/>
                <a:moveTo>
                  <a:pt x="254" y="354"/>
                </a:moveTo>
                <a:lnTo>
                  <a:pt x="294" y="388"/>
                </a:lnTo>
                <a:lnTo>
                  <a:pt x="244" y="432"/>
                </a:lnTo>
                <a:lnTo>
                  <a:pt x="254" y="354"/>
                </a:lnTo>
                <a:close/>
                <a:moveTo>
                  <a:pt x="314" y="406"/>
                </a:moveTo>
                <a:lnTo>
                  <a:pt x="376" y="460"/>
                </a:lnTo>
                <a:lnTo>
                  <a:pt x="314" y="502"/>
                </a:lnTo>
                <a:lnTo>
                  <a:pt x="250" y="460"/>
                </a:lnTo>
                <a:lnTo>
                  <a:pt x="314" y="406"/>
                </a:lnTo>
                <a:close/>
                <a:moveTo>
                  <a:pt x="238" y="482"/>
                </a:moveTo>
                <a:lnTo>
                  <a:pt x="290" y="518"/>
                </a:lnTo>
                <a:lnTo>
                  <a:pt x="226" y="560"/>
                </a:lnTo>
                <a:lnTo>
                  <a:pt x="238" y="482"/>
                </a:lnTo>
                <a:close/>
                <a:moveTo>
                  <a:pt x="314" y="532"/>
                </a:moveTo>
                <a:lnTo>
                  <a:pt x="394" y="586"/>
                </a:lnTo>
                <a:lnTo>
                  <a:pt x="314" y="630"/>
                </a:lnTo>
                <a:lnTo>
                  <a:pt x="232" y="586"/>
                </a:lnTo>
                <a:lnTo>
                  <a:pt x="314" y="532"/>
                </a:lnTo>
                <a:close/>
                <a:moveTo>
                  <a:pt x="336" y="518"/>
                </a:moveTo>
                <a:lnTo>
                  <a:pt x="390" y="482"/>
                </a:lnTo>
                <a:lnTo>
                  <a:pt x="400" y="560"/>
                </a:lnTo>
                <a:lnTo>
                  <a:pt x="336" y="518"/>
                </a:lnTo>
                <a:close/>
                <a:moveTo>
                  <a:pt x="332" y="388"/>
                </a:moveTo>
                <a:lnTo>
                  <a:pt x="372" y="354"/>
                </a:lnTo>
                <a:lnTo>
                  <a:pt x="384" y="432"/>
                </a:lnTo>
                <a:lnTo>
                  <a:pt x="332" y="388"/>
                </a:lnTo>
                <a:close/>
                <a:moveTo>
                  <a:pt x="360" y="294"/>
                </a:moveTo>
                <a:lnTo>
                  <a:pt x="338" y="270"/>
                </a:lnTo>
                <a:lnTo>
                  <a:pt x="362" y="270"/>
                </a:lnTo>
                <a:lnTo>
                  <a:pt x="364" y="294"/>
                </a:lnTo>
                <a:lnTo>
                  <a:pt x="360" y="294"/>
                </a:lnTo>
                <a:close/>
                <a:moveTo>
                  <a:pt x="254" y="38"/>
                </a:moveTo>
                <a:lnTo>
                  <a:pt x="372" y="38"/>
                </a:lnTo>
                <a:lnTo>
                  <a:pt x="422" y="64"/>
                </a:lnTo>
                <a:lnTo>
                  <a:pt x="356" y="64"/>
                </a:lnTo>
                <a:lnTo>
                  <a:pt x="356" y="64"/>
                </a:lnTo>
                <a:lnTo>
                  <a:pt x="356" y="64"/>
                </a:lnTo>
                <a:lnTo>
                  <a:pt x="272" y="64"/>
                </a:lnTo>
                <a:lnTo>
                  <a:pt x="272" y="64"/>
                </a:lnTo>
                <a:lnTo>
                  <a:pt x="272" y="64"/>
                </a:lnTo>
                <a:lnTo>
                  <a:pt x="204" y="64"/>
                </a:lnTo>
                <a:lnTo>
                  <a:pt x="254" y="38"/>
                </a:lnTo>
                <a:close/>
                <a:moveTo>
                  <a:pt x="160" y="294"/>
                </a:moveTo>
                <a:lnTo>
                  <a:pt x="226" y="276"/>
                </a:lnTo>
                <a:lnTo>
                  <a:pt x="224" y="294"/>
                </a:lnTo>
                <a:lnTo>
                  <a:pt x="160" y="294"/>
                </a:lnTo>
                <a:close/>
                <a:moveTo>
                  <a:pt x="210" y="686"/>
                </a:moveTo>
                <a:lnTo>
                  <a:pt x="220" y="608"/>
                </a:lnTo>
                <a:lnTo>
                  <a:pt x="288" y="644"/>
                </a:lnTo>
                <a:lnTo>
                  <a:pt x="210" y="686"/>
                </a:lnTo>
                <a:close/>
                <a:moveTo>
                  <a:pt x="406" y="608"/>
                </a:moveTo>
                <a:lnTo>
                  <a:pt x="416" y="686"/>
                </a:lnTo>
                <a:lnTo>
                  <a:pt x="340" y="644"/>
                </a:lnTo>
                <a:lnTo>
                  <a:pt x="406" y="608"/>
                </a:lnTo>
                <a:close/>
                <a:moveTo>
                  <a:pt x="400" y="276"/>
                </a:moveTo>
                <a:lnTo>
                  <a:pt x="466" y="294"/>
                </a:lnTo>
                <a:lnTo>
                  <a:pt x="402" y="294"/>
                </a:lnTo>
                <a:lnTo>
                  <a:pt x="400" y="27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211" name="TextBox 210">
            <a:extLst>
              <a:ext uri="{FF2B5EF4-FFF2-40B4-BE49-F238E27FC236}">
                <a16:creationId xmlns:a16="http://schemas.microsoft.com/office/drawing/2014/main" id="{3F6D468D-9D85-4753-B20D-B0F8A9DAE18D}"/>
              </a:ext>
            </a:extLst>
          </p:cNvPr>
          <p:cNvSpPr txBox="1">
            <a:spLocks/>
          </p:cNvSpPr>
          <p:nvPr/>
        </p:nvSpPr>
        <p:spPr>
          <a:xfrm>
            <a:off x="812529" y="4028781"/>
            <a:ext cx="1006028" cy="384721"/>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nSpc>
                <a:spcPts val="1000"/>
              </a:lnSpc>
            </a:pPr>
            <a:r>
              <a:rPr lang="fr-FR" sz="1000" b="1" dirty="0">
                <a:solidFill>
                  <a:srgbClr val="EE9D44"/>
                </a:solidFill>
              </a:rPr>
              <a:t>Chauffage et électricité des bâtiments</a:t>
            </a:r>
          </a:p>
        </p:txBody>
      </p:sp>
      <p:sp>
        <p:nvSpPr>
          <p:cNvPr id="262" name="TextBox 261">
            <a:extLst>
              <a:ext uri="{FF2B5EF4-FFF2-40B4-BE49-F238E27FC236}">
                <a16:creationId xmlns:a16="http://schemas.microsoft.com/office/drawing/2014/main" id="{7023AE75-4C08-4E68-A819-D1CE2B3FBE55}"/>
              </a:ext>
            </a:extLst>
          </p:cNvPr>
          <p:cNvSpPr txBox="1">
            <a:spLocks/>
          </p:cNvSpPr>
          <p:nvPr/>
        </p:nvSpPr>
        <p:spPr>
          <a:xfrm>
            <a:off x="812529" y="3373786"/>
            <a:ext cx="829506" cy="384721"/>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nSpc>
                <a:spcPts val="1000"/>
              </a:lnSpc>
            </a:pPr>
            <a:r>
              <a:rPr lang="fr-FR" sz="1000" b="1" dirty="0">
                <a:solidFill>
                  <a:schemeClr val="accent3"/>
                </a:solidFill>
              </a:rPr>
              <a:t>Matière première industrielle</a:t>
            </a:r>
          </a:p>
        </p:txBody>
      </p:sp>
      <p:sp>
        <p:nvSpPr>
          <p:cNvPr id="292" name="TextBox 291">
            <a:extLst>
              <a:ext uri="{FF2B5EF4-FFF2-40B4-BE49-F238E27FC236}">
                <a16:creationId xmlns:a16="http://schemas.microsoft.com/office/drawing/2014/main" id="{A023D090-9C2A-4440-A0F6-C0619F7AF963}"/>
              </a:ext>
            </a:extLst>
          </p:cNvPr>
          <p:cNvSpPr txBox="1">
            <a:spLocks/>
          </p:cNvSpPr>
          <p:nvPr/>
        </p:nvSpPr>
        <p:spPr>
          <a:xfrm>
            <a:off x="812529" y="4659728"/>
            <a:ext cx="829506" cy="256480"/>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nSpc>
                <a:spcPts val="1000"/>
              </a:lnSpc>
            </a:pPr>
            <a:r>
              <a:rPr lang="fr-FR" sz="1000" b="1" dirty="0">
                <a:solidFill>
                  <a:schemeClr val="bg1">
                    <a:lumMod val="50000"/>
                  </a:schemeClr>
                </a:solidFill>
              </a:rPr>
              <a:t>Energie </a:t>
            </a:r>
            <a:r>
              <a:rPr lang="fr-FR" sz="1000" b="1" dirty="0" err="1">
                <a:solidFill>
                  <a:schemeClr val="bg1">
                    <a:lumMod val="50000"/>
                  </a:schemeClr>
                </a:solidFill>
              </a:rPr>
              <a:t>ds</a:t>
            </a:r>
            <a:r>
              <a:rPr lang="fr-FR" sz="1000" b="1" dirty="0">
                <a:solidFill>
                  <a:schemeClr val="bg1">
                    <a:lumMod val="50000"/>
                  </a:schemeClr>
                </a:solidFill>
              </a:rPr>
              <a:t> l’industrie</a:t>
            </a:r>
          </a:p>
        </p:txBody>
      </p:sp>
      <p:sp>
        <p:nvSpPr>
          <p:cNvPr id="305" name="TextBox 304">
            <a:extLst>
              <a:ext uri="{FF2B5EF4-FFF2-40B4-BE49-F238E27FC236}">
                <a16:creationId xmlns:a16="http://schemas.microsoft.com/office/drawing/2014/main" id="{71C158CE-C22F-4E61-9AF7-4279F5D5A52C}"/>
              </a:ext>
            </a:extLst>
          </p:cNvPr>
          <p:cNvSpPr txBox="1">
            <a:spLocks/>
          </p:cNvSpPr>
          <p:nvPr/>
        </p:nvSpPr>
        <p:spPr>
          <a:xfrm>
            <a:off x="812529" y="5185821"/>
            <a:ext cx="829506" cy="256480"/>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nSpc>
                <a:spcPts val="1000"/>
              </a:lnSpc>
            </a:pPr>
            <a:r>
              <a:rPr lang="fr-FR" sz="1000" b="1" dirty="0">
                <a:solidFill>
                  <a:schemeClr val="accent2"/>
                </a:solidFill>
              </a:rPr>
              <a:t>Production d’électricité</a:t>
            </a:r>
          </a:p>
        </p:txBody>
      </p:sp>
      <p:sp>
        <p:nvSpPr>
          <p:cNvPr id="312" name="TextBox 311">
            <a:extLst>
              <a:ext uri="{FF2B5EF4-FFF2-40B4-BE49-F238E27FC236}">
                <a16:creationId xmlns:a16="http://schemas.microsoft.com/office/drawing/2014/main" id="{955BEC87-7F0B-46A4-B565-0954F5FA25A1}"/>
              </a:ext>
            </a:extLst>
          </p:cNvPr>
          <p:cNvSpPr txBox="1">
            <a:spLocks/>
          </p:cNvSpPr>
          <p:nvPr/>
        </p:nvSpPr>
        <p:spPr>
          <a:xfrm>
            <a:off x="812529" y="1304306"/>
            <a:ext cx="829506" cy="153888"/>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r>
              <a:rPr lang="fr-FR" sz="1000" b="1" dirty="0">
                <a:solidFill>
                  <a:schemeClr val="accent4"/>
                </a:solidFill>
              </a:rPr>
              <a:t>Transports</a:t>
            </a:r>
          </a:p>
        </p:txBody>
      </p:sp>
      <p:sp>
        <p:nvSpPr>
          <p:cNvPr id="202" name="Rectangle 201">
            <a:extLst>
              <a:ext uri="{FF2B5EF4-FFF2-40B4-BE49-F238E27FC236}">
                <a16:creationId xmlns:a16="http://schemas.microsoft.com/office/drawing/2014/main" id="{2474B96A-5430-4734-B8C1-ECA139289C5C}"/>
              </a:ext>
            </a:extLst>
          </p:cNvPr>
          <p:cNvSpPr/>
          <p:nvPr/>
        </p:nvSpPr>
        <p:spPr>
          <a:xfrm>
            <a:off x="6838653" y="640888"/>
            <a:ext cx="585110" cy="117012"/>
          </a:xfrm>
          <a:prstGeom prst="rect">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chemeClr val="tx1"/>
              </a:solidFill>
            </a:endParaRPr>
          </a:p>
        </p:txBody>
      </p:sp>
      <p:sp>
        <p:nvSpPr>
          <p:cNvPr id="94" name="Isosceles Triangle 93">
            <a:extLst>
              <a:ext uri="{FF2B5EF4-FFF2-40B4-BE49-F238E27FC236}">
                <a16:creationId xmlns:a16="http://schemas.microsoft.com/office/drawing/2014/main" id="{6730361A-9189-4C15-9DF8-D4A2449A44D4}"/>
              </a:ext>
            </a:extLst>
          </p:cNvPr>
          <p:cNvSpPr/>
          <p:nvPr/>
        </p:nvSpPr>
        <p:spPr>
          <a:xfrm>
            <a:off x="7363372" y="632104"/>
            <a:ext cx="124469" cy="122273"/>
          </a:xfrm>
          <a:prstGeom prst="triangle">
            <a:avLst/>
          </a:prstGeom>
          <a:solidFill>
            <a:schemeClr val="bg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fr-FR" sz="800" dirty="0">
              <a:solidFill>
                <a:schemeClr val="tx1"/>
              </a:solidFill>
            </a:endParaRPr>
          </a:p>
        </p:txBody>
      </p:sp>
      <p:pic>
        <p:nvPicPr>
          <p:cNvPr id="209" name="Picture 208">
            <a:extLst>
              <a:ext uri="{FF2B5EF4-FFF2-40B4-BE49-F238E27FC236}">
                <a16:creationId xmlns:a16="http://schemas.microsoft.com/office/drawing/2014/main" id="{184B5EE3-3C49-4F8F-962B-DAA1684D1E78}"/>
              </a:ext>
            </a:extLst>
          </p:cNvPr>
          <p:cNvPicPr>
            <a:picLocks/>
          </p:cNvPicPr>
          <p:nvPr/>
        </p:nvPicPr>
        <p:blipFill rotWithShape="1">
          <a:blip r:embed="rId8" cstate="print">
            <a:extLst>
              <a:ext uri="{28A0092B-C50C-407E-A947-70E740481C1C}">
                <a14:useLocalDpi xmlns:a14="http://schemas.microsoft.com/office/drawing/2010/main" val="0"/>
              </a:ext>
            </a:extLst>
          </a:blip>
          <a:srcRect l="11638" t="6145" r="11638" b="17131"/>
          <a:stretch/>
        </p:blipFill>
        <p:spPr>
          <a:xfrm>
            <a:off x="212970" y="1178308"/>
            <a:ext cx="530246" cy="454991"/>
          </a:xfrm>
          <a:prstGeom prst="hexagon">
            <a:avLst>
              <a:gd name="adj" fmla="val 28490"/>
              <a:gd name="vf" fmla="val 115470"/>
            </a:avLst>
          </a:prstGeom>
          <a:ln w="19050">
            <a:solidFill>
              <a:schemeClr val="accent6">
                <a:lumMod val="50000"/>
              </a:schemeClr>
            </a:solidFill>
          </a:ln>
        </p:spPr>
      </p:pic>
      <p:pic>
        <p:nvPicPr>
          <p:cNvPr id="222" name="Picture 221">
            <a:extLst>
              <a:ext uri="{FF2B5EF4-FFF2-40B4-BE49-F238E27FC236}">
                <a16:creationId xmlns:a16="http://schemas.microsoft.com/office/drawing/2014/main" id="{8AA33775-3674-4D54-9329-766B0DB68879}"/>
              </a:ext>
            </a:extLst>
          </p:cNvPr>
          <p:cNvPicPr>
            <a:picLocks/>
          </p:cNvPicPr>
          <p:nvPr/>
        </p:nvPicPr>
        <p:blipFill rotWithShape="1">
          <a:blip r:embed="rId9" cstate="print">
            <a:extLst>
              <a:ext uri="{28A0092B-C50C-407E-A947-70E740481C1C}">
                <a14:useLocalDpi xmlns:a14="http://schemas.microsoft.com/office/drawing/2010/main" val="0"/>
              </a:ext>
            </a:extLst>
          </a:blip>
          <a:srcRect l="11710" t="4583" r="11710" b="18837"/>
          <a:stretch/>
        </p:blipFill>
        <p:spPr>
          <a:xfrm>
            <a:off x="233212" y="4563930"/>
            <a:ext cx="530246" cy="454991"/>
          </a:xfrm>
          <a:prstGeom prst="hexagon">
            <a:avLst>
              <a:gd name="adj" fmla="val 29027"/>
              <a:gd name="vf" fmla="val 115470"/>
            </a:avLst>
          </a:prstGeom>
          <a:ln w="19050">
            <a:solidFill>
              <a:schemeClr val="accent6"/>
            </a:solidFill>
          </a:ln>
        </p:spPr>
      </p:pic>
      <p:pic>
        <p:nvPicPr>
          <p:cNvPr id="260" name="Picture 259">
            <a:extLst>
              <a:ext uri="{FF2B5EF4-FFF2-40B4-BE49-F238E27FC236}">
                <a16:creationId xmlns:a16="http://schemas.microsoft.com/office/drawing/2014/main" id="{7C93346C-9EC2-4090-A5B1-2B605764B9E6}"/>
              </a:ext>
            </a:extLst>
          </p:cNvPr>
          <p:cNvPicPr>
            <a:picLocks/>
          </p:cNvPicPr>
          <p:nvPr/>
        </p:nvPicPr>
        <p:blipFill>
          <a:blip r:embed="rId10" cstate="print">
            <a:extLst>
              <a:ext uri="{28A0092B-C50C-407E-A947-70E740481C1C}">
                <a14:useLocalDpi xmlns:a14="http://schemas.microsoft.com/office/drawing/2010/main" val="0"/>
              </a:ext>
            </a:extLst>
          </a:blip>
          <a:srcRect l="11710" t="11710" r="11710" b="11710"/>
          <a:stretch>
            <a:fillRect/>
          </a:stretch>
        </p:blipFill>
        <p:spPr>
          <a:xfrm>
            <a:off x="225813" y="4001865"/>
            <a:ext cx="530246" cy="454991"/>
          </a:xfrm>
          <a:prstGeom prst="hexagon">
            <a:avLst>
              <a:gd name="adj" fmla="val 29027"/>
              <a:gd name="vf" fmla="val 115470"/>
            </a:avLst>
          </a:prstGeom>
          <a:ln w="19050">
            <a:solidFill>
              <a:srgbClr val="EE9D44"/>
            </a:solidFill>
          </a:ln>
        </p:spPr>
      </p:pic>
      <p:pic>
        <p:nvPicPr>
          <p:cNvPr id="269" name="Picture 268">
            <a:extLst>
              <a:ext uri="{FF2B5EF4-FFF2-40B4-BE49-F238E27FC236}">
                <a16:creationId xmlns:a16="http://schemas.microsoft.com/office/drawing/2014/main" id="{2F5639CD-FF3F-47EF-964C-5D125FAD838E}"/>
              </a:ext>
            </a:extLst>
          </p:cNvPr>
          <p:cNvPicPr>
            <a:picLocks/>
          </p:cNvPicPr>
          <p:nvPr/>
        </p:nvPicPr>
        <p:blipFill rotWithShape="1">
          <a:blip r:embed="rId11" cstate="print">
            <a:extLst>
              <a:ext uri="{28A0092B-C50C-407E-A947-70E740481C1C}">
                <a14:useLocalDpi xmlns:a14="http://schemas.microsoft.com/office/drawing/2010/main" val="0"/>
              </a:ext>
            </a:extLst>
          </a:blip>
          <a:srcRect l="11710" t="6227" r="11710" b="17192"/>
          <a:stretch/>
        </p:blipFill>
        <p:spPr>
          <a:xfrm>
            <a:off x="216182" y="3349393"/>
            <a:ext cx="530246" cy="454991"/>
          </a:xfrm>
          <a:prstGeom prst="hexagon">
            <a:avLst>
              <a:gd name="adj" fmla="val 28490"/>
              <a:gd name="vf" fmla="val 115470"/>
            </a:avLst>
          </a:prstGeom>
          <a:ln w="19050">
            <a:solidFill>
              <a:schemeClr val="accent3"/>
            </a:solidFill>
          </a:ln>
        </p:spPr>
      </p:pic>
      <p:pic>
        <p:nvPicPr>
          <p:cNvPr id="270" name="Picture 269">
            <a:extLst>
              <a:ext uri="{FF2B5EF4-FFF2-40B4-BE49-F238E27FC236}">
                <a16:creationId xmlns:a16="http://schemas.microsoft.com/office/drawing/2014/main" id="{580C8F72-7DCF-4ACF-9F8F-29A01C9F0904}"/>
              </a:ext>
            </a:extLst>
          </p:cNvPr>
          <p:cNvPicPr>
            <a:picLocks/>
          </p:cNvPicPr>
          <p:nvPr/>
        </p:nvPicPr>
        <p:blipFill rotWithShape="1">
          <a:blip r:embed="rId12" cstate="print">
            <a:extLst>
              <a:ext uri="{28A0092B-C50C-407E-A947-70E740481C1C}">
                <a14:useLocalDpi xmlns:a14="http://schemas.microsoft.com/office/drawing/2010/main" val="0"/>
              </a:ext>
            </a:extLst>
          </a:blip>
          <a:srcRect l="8761" t="2503" r="8761" b="20093"/>
          <a:stretch/>
        </p:blipFill>
        <p:spPr>
          <a:xfrm>
            <a:off x="233212" y="5104311"/>
            <a:ext cx="530246" cy="454991"/>
          </a:xfrm>
          <a:prstGeom prst="hexagon">
            <a:avLst>
              <a:gd name="adj" fmla="val 29028"/>
              <a:gd name="vf" fmla="val 115470"/>
            </a:avLst>
          </a:prstGeom>
          <a:solidFill>
            <a:schemeClr val="bg1"/>
          </a:solidFill>
          <a:ln w="19050">
            <a:solidFill>
              <a:schemeClr val="accent2"/>
            </a:solidFill>
          </a:ln>
        </p:spPr>
      </p:pic>
      <p:sp>
        <p:nvSpPr>
          <p:cNvPr id="264" name="TextBox 263">
            <a:extLst>
              <a:ext uri="{FF2B5EF4-FFF2-40B4-BE49-F238E27FC236}">
                <a16:creationId xmlns:a16="http://schemas.microsoft.com/office/drawing/2014/main" id="{23DA217D-0B09-423C-9450-D11D20BD596A}"/>
              </a:ext>
            </a:extLst>
          </p:cNvPr>
          <p:cNvSpPr txBox="1">
            <a:spLocks/>
          </p:cNvSpPr>
          <p:nvPr/>
        </p:nvSpPr>
        <p:spPr>
          <a:xfrm>
            <a:off x="119063" y="3356895"/>
            <a:ext cx="216563" cy="179911"/>
          </a:xfrm>
          <a:prstGeom prst="hexagon">
            <a:avLst/>
          </a:prstGeom>
          <a:solidFill>
            <a:schemeClr val="accent3"/>
          </a:solidFill>
          <a:ln>
            <a:solidFill>
              <a:schemeClr val="bg1"/>
            </a:solidFill>
          </a:ln>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1000" dirty="0">
                <a:solidFill>
                  <a:schemeClr val="lt1"/>
                </a:solidFill>
              </a:rPr>
              <a:t>7</a:t>
            </a:r>
          </a:p>
        </p:txBody>
      </p:sp>
      <p:sp>
        <p:nvSpPr>
          <p:cNvPr id="307" name="TextBox 306">
            <a:extLst>
              <a:ext uri="{FF2B5EF4-FFF2-40B4-BE49-F238E27FC236}">
                <a16:creationId xmlns:a16="http://schemas.microsoft.com/office/drawing/2014/main" id="{F00166C5-DECB-40D9-B9E4-8E8A9682A950}"/>
              </a:ext>
            </a:extLst>
          </p:cNvPr>
          <p:cNvSpPr txBox="1">
            <a:spLocks/>
          </p:cNvSpPr>
          <p:nvPr/>
        </p:nvSpPr>
        <p:spPr>
          <a:xfrm>
            <a:off x="152913" y="5108837"/>
            <a:ext cx="216563" cy="179911"/>
          </a:xfrm>
          <a:prstGeom prst="hexagon">
            <a:avLst/>
          </a:prstGeom>
          <a:solidFill>
            <a:schemeClr val="accent2"/>
          </a:solidFill>
          <a:ln>
            <a:solidFill>
              <a:schemeClr val="bg1"/>
            </a:solidFill>
          </a:ln>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1000" dirty="0">
                <a:solidFill>
                  <a:schemeClr val="lt1"/>
                </a:solidFill>
              </a:rPr>
              <a:t>1</a:t>
            </a:r>
          </a:p>
        </p:txBody>
      </p:sp>
      <p:sp>
        <p:nvSpPr>
          <p:cNvPr id="314" name="TextBox 313">
            <a:extLst>
              <a:ext uri="{FF2B5EF4-FFF2-40B4-BE49-F238E27FC236}">
                <a16:creationId xmlns:a16="http://schemas.microsoft.com/office/drawing/2014/main" id="{E6FE38EE-9C69-4702-A590-C8E5ED69BC11}"/>
              </a:ext>
            </a:extLst>
          </p:cNvPr>
          <p:cNvSpPr txBox="1">
            <a:spLocks/>
          </p:cNvSpPr>
          <p:nvPr/>
        </p:nvSpPr>
        <p:spPr>
          <a:xfrm>
            <a:off x="119063" y="1183647"/>
            <a:ext cx="216563" cy="179911"/>
          </a:xfrm>
          <a:prstGeom prst="hexagon">
            <a:avLst/>
          </a:prstGeom>
          <a:solidFill>
            <a:schemeClr val="accent4"/>
          </a:solidFill>
          <a:ln>
            <a:solidFill>
              <a:schemeClr val="bg1"/>
            </a:solidFill>
          </a:ln>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1000" dirty="0">
                <a:solidFill>
                  <a:schemeClr val="lt1"/>
                </a:solidFill>
              </a:rPr>
              <a:t>4</a:t>
            </a:r>
          </a:p>
        </p:txBody>
      </p:sp>
      <p:sp>
        <p:nvSpPr>
          <p:cNvPr id="235" name="TextBox 234">
            <a:extLst>
              <a:ext uri="{FF2B5EF4-FFF2-40B4-BE49-F238E27FC236}">
                <a16:creationId xmlns:a16="http://schemas.microsoft.com/office/drawing/2014/main" id="{C4A1C200-4BE7-4A4F-9E22-C4C7D9EA4345}"/>
              </a:ext>
            </a:extLst>
          </p:cNvPr>
          <p:cNvSpPr txBox="1">
            <a:spLocks/>
          </p:cNvSpPr>
          <p:nvPr/>
        </p:nvSpPr>
        <p:spPr>
          <a:xfrm>
            <a:off x="119063" y="3995920"/>
            <a:ext cx="216563" cy="179911"/>
          </a:xfrm>
          <a:prstGeom prst="hexagon">
            <a:avLst/>
          </a:prstGeom>
          <a:solidFill>
            <a:srgbClr val="EE9D44"/>
          </a:solidFill>
          <a:ln>
            <a:solidFill>
              <a:schemeClr val="bg1"/>
            </a:solidFill>
          </a:ln>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1000" dirty="0">
                <a:solidFill>
                  <a:schemeClr val="lt1"/>
                </a:solidFill>
              </a:rPr>
              <a:t>6</a:t>
            </a:r>
          </a:p>
        </p:txBody>
      </p:sp>
      <p:sp>
        <p:nvSpPr>
          <p:cNvPr id="294" name="TextBox 293">
            <a:extLst>
              <a:ext uri="{FF2B5EF4-FFF2-40B4-BE49-F238E27FC236}">
                <a16:creationId xmlns:a16="http://schemas.microsoft.com/office/drawing/2014/main" id="{5D19DCE7-356B-46FA-8849-388176ED582A}"/>
              </a:ext>
            </a:extLst>
          </p:cNvPr>
          <p:cNvSpPr txBox="1">
            <a:spLocks/>
          </p:cNvSpPr>
          <p:nvPr/>
        </p:nvSpPr>
        <p:spPr>
          <a:xfrm>
            <a:off x="119063" y="4571315"/>
            <a:ext cx="216563" cy="179911"/>
          </a:xfrm>
          <a:prstGeom prst="hexagon">
            <a:avLst/>
          </a:prstGeom>
          <a:solidFill>
            <a:schemeClr val="accent6"/>
          </a:solidFill>
          <a:ln>
            <a:solidFill>
              <a:schemeClr val="bg1"/>
            </a:solidFill>
          </a:ln>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1000" dirty="0">
                <a:solidFill>
                  <a:schemeClr val="lt1"/>
                </a:solidFill>
              </a:rPr>
              <a:t>5</a:t>
            </a:r>
          </a:p>
        </p:txBody>
      </p:sp>
    </p:spTree>
    <p:extLst>
      <p:ext uri="{BB962C8B-B14F-4D97-AF65-F5344CB8AC3E}">
        <p14:creationId xmlns:p14="http://schemas.microsoft.com/office/powerpoint/2010/main" val="2588827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063" y="114300"/>
            <a:ext cx="8618537" cy="800100"/>
          </a:xfrm>
        </p:spPr>
        <p:txBody>
          <a:bodyPr/>
          <a:lstStyle/>
          <a:p>
            <a:pPr algn="ctr"/>
            <a:r>
              <a:rPr lang="fr-FR" sz="3200" b="1" dirty="0">
                <a:solidFill>
                  <a:schemeClr val="accent4">
                    <a:lumMod val="75000"/>
                    <a:lumOff val="25000"/>
                  </a:schemeClr>
                </a:solidFill>
              </a:rPr>
              <a:t>Des écosystèmes territoriaux</a:t>
            </a:r>
          </a:p>
        </p:txBody>
      </p:sp>
      <p:pic>
        <p:nvPicPr>
          <p:cNvPr id="4" name="Espace réservé du contenu 3"/>
          <p:cNvPicPr>
            <a:picLocks noGrp="1" noChangeAspect="1"/>
          </p:cNvPicPr>
          <p:nvPr>
            <p:ph idx="1"/>
          </p:nvPr>
        </p:nvPicPr>
        <p:blipFill>
          <a:blip r:embed="rId2"/>
          <a:stretch>
            <a:fillRect/>
          </a:stretch>
        </p:blipFill>
        <p:spPr>
          <a:xfrm>
            <a:off x="898525" y="723900"/>
            <a:ext cx="7305675" cy="494347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67375"/>
            <a:ext cx="2572871" cy="1054100"/>
          </a:xfrm>
          <a:prstGeom prst="rect">
            <a:avLst/>
          </a:prstGeom>
        </p:spPr>
      </p:pic>
    </p:spTree>
    <p:extLst>
      <p:ext uri="{BB962C8B-B14F-4D97-AF65-F5344CB8AC3E}">
        <p14:creationId xmlns:p14="http://schemas.microsoft.com/office/powerpoint/2010/main" val="843920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0925" y="219076"/>
            <a:ext cx="4754414" cy="676274"/>
          </a:xfrm>
        </p:spPr>
        <p:txBody>
          <a:bodyPr>
            <a:noAutofit/>
          </a:bodyPr>
          <a:lstStyle/>
          <a:p>
            <a:pPr algn="r"/>
            <a:r>
              <a:rPr lang="fr-FR" sz="4000" b="1" dirty="0">
                <a:solidFill>
                  <a:srgbClr val="0070C0"/>
                </a:solidFill>
              </a:rPr>
              <a:t>Projet </a:t>
            </a:r>
            <a:r>
              <a:rPr lang="fr-FR" sz="4000" b="1" dirty="0" err="1">
                <a:solidFill>
                  <a:srgbClr val="0070C0"/>
                </a:solidFill>
              </a:rPr>
              <a:t>HyGreen</a:t>
            </a:r>
            <a:r>
              <a:rPr lang="fr-FR" sz="4000" b="1" dirty="0">
                <a:solidFill>
                  <a:srgbClr val="0070C0"/>
                </a:solidFill>
              </a:rPr>
              <a:t> </a:t>
            </a:r>
          </a:p>
        </p:txBody>
      </p:sp>
      <p:pic>
        <p:nvPicPr>
          <p:cNvPr id="4" name="Espace réservé du contenu 3"/>
          <p:cNvPicPr>
            <a:picLocks noGrp="1" noChangeAspect="1"/>
          </p:cNvPicPr>
          <p:nvPr>
            <p:ph idx="1"/>
          </p:nvPr>
        </p:nvPicPr>
        <p:blipFill>
          <a:blip r:embed="rId2"/>
          <a:stretch>
            <a:fillRect/>
          </a:stretch>
        </p:blipFill>
        <p:spPr>
          <a:xfrm rot="155043">
            <a:off x="2514713" y="1332290"/>
            <a:ext cx="6906835" cy="4530687"/>
          </a:xfrm>
          <a:prstGeom prst="rect">
            <a:avLst/>
          </a:prstGeom>
        </p:spPr>
      </p:pic>
      <p:sp>
        <p:nvSpPr>
          <p:cNvPr id="6" name="ZoneTexte 5"/>
          <p:cNvSpPr txBox="1"/>
          <p:nvPr/>
        </p:nvSpPr>
        <p:spPr>
          <a:xfrm>
            <a:off x="120271" y="1369397"/>
            <a:ext cx="3794504" cy="5324535"/>
          </a:xfrm>
          <a:prstGeom prst="rect">
            <a:avLst/>
          </a:prstGeom>
          <a:noFill/>
        </p:spPr>
        <p:txBody>
          <a:bodyPr wrap="square" rtlCol="0">
            <a:spAutoFit/>
          </a:bodyPr>
          <a:lstStyle/>
          <a:p>
            <a:pPr lvl="0"/>
            <a:r>
              <a:rPr lang="fr-FR" sz="2000" b="1" dirty="0">
                <a:solidFill>
                  <a:srgbClr val="00B050"/>
                </a:solidFill>
              </a:rPr>
              <a:t>Phase 1 ( 2021-2023 ) </a:t>
            </a:r>
            <a:r>
              <a:rPr lang="fr-FR" sz="2000" b="1" dirty="0">
                <a:solidFill>
                  <a:srgbClr val="0070C0"/>
                </a:solidFill>
              </a:rPr>
              <a:t>: l’installation de 120 MW solaires </a:t>
            </a:r>
          </a:p>
          <a:p>
            <a:pPr lvl="0"/>
            <a:r>
              <a:rPr lang="fr-FR" sz="2000" b="1" dirty="0">
                <a:solidFill>
                  <a:srgbClr val="0070C0"/>
                </a:solidFill>
              </a:rPr>
              <a:t>Production (</a:t>
            </a:r>
            <a:r>
              <a:rPr lang="fr-FR" sz="2000" b="1" dirty="0">
                <a:solidFill>
                  <a:schemeClr val="accent3">
                    <a:lumMod val="60000"/>
                    <a:lumOff val="40000"/>
                  </a:schemeClr>
                </a:solidFill>
              </a:rPr>
              <a:t>12MW</a:t>
            </a:r>
            <a:r>
              <a:rPr lang="fr-FR" sz="2000" b="1" dirty="0">
                <a:solidFill>
                  <a:srgbClr val="0070C0"/>
                </a:solidFill>
              </a:rPr>
              <a:t>)de</a:t>
            </a:r>
          </a:p>
          <a:p>
            <a:pPr lvl="0"/>
            <a:r>
              <a:rPr lang="fr-FR" sz="2000" b="1" dirty="0">
                <a:solidFill>
                  <a:srgbClr val="FF0000"/>
                </a:solidFill>
              </a:rPr>
              <a:t>278 </a:t>
            </a:r>
            <a:r>
              <a:rPr lang="fr-FR" sz="2000" b="1" dirty="0">
                <a:solidFill>
                  <a:srgbClr val="0070C0"/>
                </a:solidFill>
              </a:rPr>
              <a:t> tonnes H2 par an </a:t>
            </a:r>
          </a:p>
          <a:p>
            <a:pPr lvl="0"/>
            <a:endParaRPr lang="fr-FR" sz="2000" b="1" dirty="0">
              <a:solidFill>
                <a:srgbClr val="0070C0"/>
              </a:solidFill>
            </a:endParaRPr>
          </a:p>
          <a:p>
            <a:pPr lvl="0"/>
            <a:r>
              <a:rPr lang="fr-FR" sz="2000" b="1" dirty="0">
                <a:solidFill>
                  <a:srgbClr val="0070C0"/>
                </a:solidFill>
              </a:rPr>
              <a:t> </a:t>
            </a:r>
            <a:r>
              <a:rPr lang="fr-FR" sz="2000" b="1" dirty="0">
                <a:solidFill>
                  <a:srgbClr val="00B050"/>
                </a:solidFill>
              </a:rPr>
              <a:t>Phase 2 ( 2026 ) </a:t>
            </a:r>
            <a:r>
              <a:rPr lang="fr-FR" sz="2000" b="1" dirty="0">
                <a:solidFill>
                  <a:srgbClr val="0070C0"/>
                </a:solidFill>
              </a:rPr>
              <a:t>:</a:t>
            </a:r>
          </a:p>
          <a:p>
            <a:pPr lvl="0"/>
            <a:r>
              <a:rPr lang="fr-FR" sz="2000" b="1" dirty="0">
                <a:solidFill>
                  <a:srgbClr val="0070C0"/>
                </a:solidFill>
              </a:rPr>
              <a:t> 440 MW  solaires</a:t>
            </a:r>
          </a:p>
          <a:p>
            <a:pPr lvl="0"/>
            <a:r>
              <a:rPr lang="fr-FR" sz="2000" b="1" dirty="0">
                <a:solidFill>
                  <a:srgbClr val="0070C0"/>
                </a:solidFill>
              </a:rPr>
              <a:t>Production (</a:t>
            </a:r>
            <a:r>
              <a:rPr lang="fr-FR" sz="2000" b="1" dirty="0">
                <a:solidFill>
                  <a:schemeClr val="accent3">
                    <a:lumMod val="60000"/>
                    <a:lumOff val="40000"/>
                  </a:schemeClr>
                </a:solidFill>
              </a:rPr>
              <a:t>150MW</a:t>
            </a:r>
            <a:r>
              <a:rPr lang="fr-FR" sz="2000" b="1" dirty="0">
                <a:solidFill>
                  <a:srgbClr val="0070C0"/>
                </a:solidFill>
              </a:rPr>
              <a:t>)de</a:t>
            </a:r>
          </a:p>
          <a:p>
            <a:pPr lvl="0"/>
            <a:r>
              <a:rPr lang="fr-FR" sz="2000" b="1" dirty="0">
                <a:solidFill>
                  <a:srgbClr val="FF0000"/>
                </a:solidFill>
              </a:rPr>
              <a:t>3 048 </a:t>
            </a:r>
            <a:r>
              <a:rPr lang="fr-FR" sz="2000" b="1" dirty="0">
                <a:solidFill>
                  <a:srgbClr val="0070C0"/>
                </a:solidFill>
              </a:rPr>
              <a:t>tonnes H2</a:t>
            </a:r>
          </a:p>
          <a:p>
            <a:pPr lvl="0"/>
            <a:r>
              <a:rPr lang="fr-FR" sz="2000" b="1" dirty="0">
                <a:solidFill>
                  <a:srgbClr val="0070C0"/>
                </a:solidFill>
              </a:rPr>
              <a:t> par an </a:t>
            </a:r>
          </a:p>
          <a:p>
            <a:pPr lvl="0"/>
            <a:endParaRPr lang="fr-FR" sz="2000" b="1" dirty="0">
              <a:solidFill>
                <a:srgbClr val="0070C0"/>
              </a:solidFill>
            </a:endParaRPr>
          </a:p>
          <a:p>
            <a:pPr lvl="0"/>
            <a:r>
              <a:rPr lang="fr-FR" sz="2000" b="1" dirty="0">
                <a:solidFill>
                  <a:srgbClr val="0070C0"/>
                </a:solidFill>
              </a:rPr>
              <a:t> </a:t>
            </a:r>
            <a:r>
              <a:rPr lang="fr-FR" sz="2000" b="1" dirty="0">
                <a:solidFill>
                  <a:srgbClr val="00B050"/>
                </a:solidFill>
              </a:rPr>
              <a:t>Phase 3 ( 2030 ) </a:t>
            </a:r>
            <a:r>
              <a:rPr lang="fr-FR" sz="2000" b="1" dirty="0">
                <a:solidFill>
                  <a:srgbClr val="0070C0"/>
                </a:solidFill>
              </a:rPr>
              <a:t>:</a:t>
            </a:r>
          </a:p>
          <a:p>
            <a:pPr lvl="0"/>
            <a:r>
              <a:rPr lang="fr-FR" sz="2000" b="1" dirty="0">
                <a:solidFill>
                  <a:srgbClr val="0070C0"/>
                </a:solidFill>
              </a:rPr>
              <a:t> 900 MW solaires </a:t>
            </a:r>
          </a:p>
          <a:p>
            <a:pPr lvl="0"/>
            <a:r>
              <a:rPr lang="fr-FR" sz="2000" b="1" dirty="0">
                <a:solidFill>
                  <a:srgbClr val="0070C0"/>
                </a:solidFill>
              </a:rPr>
              <a:t> Production(</a:t>
            </a:r>
            <a:r>
              <a:rPr lang="fr-FR" sz="2000" b="1" dirty="0">
                <a:solidFill>
                  <a:schemeClr val="accent3">
                    <a:lumMod val="60000"/>
                    <a:lumOff val="40000"/>
                  </a:schemeClr>
                </a:solidFill>
              </a:rPr>
              <a:t>435MW</a:t>
            </a:r>
            <a:r>
              <a:rPr lang="fr-FR" sz="2000" b="1" dirty="0">
                <a:solidFill>
                  <a:srgbClr val="0070C0"/>
                </a:solidFill>
              </a:rPr>
              <a:t>) de </a:t>
            </a:r>
          </a:p>
          <a:p>
            <a:pPr lvl="0"/>
            <a:r>
              <a:rPr lang="fr-FR" sz="2000" b="1" dirty="0">
                <a:solidFill>
                  <a:srgbClr val="FF0000"/>
                </a:solidFill>
              </a:rPr>
              <a:t>10 440 </a:t>
            </a:r>
            <a:r>
              <a:rPr lang="fr-FR" sz="2000" b="1" dirty="0">
                <a:solidFill>
                  <a:srgbClr val="0070C0"/>
                </a:solidFill>
              </a:rPr>
              <a:t>tonnes H2  </a:t>
            </a:r>
          </a:p>
          <a:p>
            <a:pPr lvl="0"/>
            <a:r>
              <a:rPr lang="fr-FR" sz="2000" b="1" dirty="0">
                <a:solidFill>
                  <a:srgbClr val="0070C0"/>
                </a:solidFill>
              </a:rPr>
              <a:t>par an.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538"/>
            <a:ext cx="2734337" cy="1313859"/>
          </a:xfrm>
          <a:prstGeom prst="rect">
            <a:avLst/>
          </a:prstGeom>
        </p:spPr>
      </p:pic>
    </p:spTree>
    <p:extLst>
      <p:ext uri="{BB962C8B-B14F-4D97-AF65-F5344CB8AC3E}">
        <p14:creationId xmlns:p14="http://schemas.microsoft.com/office/powerpoint/2010/main" val="3539735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1618" y="275129"/>
            <a:ext cx="5614075" cy="738664"/>
          </a:xfrm>
        </p:spPr>
        <p:txBody>
          <a:bodyPr/>
          <a:lstStyle/>
          <a:p>
            <a:pPr algn="ctr"/>
            <a:r>
              <a:rPr lang="fr-FR" sz="2400" b="1" dirty="0">
                <a:solidFill>
                  <a:schemeClr val="accent3"/>
                </a:solidFill>
              </a:rPr>
              <a:t>L’hydrogène  renouvelable devrait être</a:t>
            </a:r>
            <a:br>
              <a:rPr lang="fr-FR" sz="2400" b="1" dirty="0">
                <a:solidFill>
                  <a:schemeClr val="accent3"/>
                </a:solidFill>
              </a:rPr>
            </a:br>
            <a:r>
              <a:rPr lang="fr-FR" sz="2400" b="1" dirty="0">
                <a:solidFill>
                  <a:schemeClr val="accent3"/>
                </a:solidFill>
              </a:rPr>
              <a:t> bientôt compétitif</a:t>
            </a:r>
          </a:p>
        </p:txBody>
      </p:sp>
      <p:pic>
        <p:nvPicPr>
          <p:cNvPr id="4" name="Espace réservé du contenu 3"/>
          <p:cNvPicPr>
            <a:picLocks noGrp="1" noChangeAspect="1"/>
          </p:cNvPicPr>
          <p:nvPr>
            <p:ph idx="1"/>
          </p:nvPr>
        </p:nvPicPr>
        <p:blipFill>
          <a:blip r:embed="rId2"/>
          <a:stretch>
            <a:fillRect/>
          </a:stretch>
        </p:blipFill>
        <p:spPr>
          <a:xfrm>
            <a:off x="250853" y="1143949"/>
            <a:ext cx="8213697" cy="524875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849"/>
            <a:ext cx="2572871" cy="1054100"/>
          </a:xfrm>
          <a:prstGeom prst="rect">
            <a:avLst/>
          </a:prstGeom>
        </p:spPr>
      </p:pic>
      <p:sp>
        <p:nvSpPr>
          <p:cNvPr id="6" name="ZoneTexte 5"/>
          <p:cNvSpPr txBox="1"/>
          <p:nvPr/>
        </p:nvSpPr>
        <p:spPr>
          <a:xfrm>
            <a:off x="534074" y="6449352"/>
            <a:ext cx="3050698" cy="338554"/>
          </a:xfrm>
          <a:prstGeom prst="rect">
            <a:avLst/>
          </a:prstGeom>
          <a:noFill/>
        </p:spPr>
        <p:txBody>
          <a:bodyPr wrap="square" rtlCol="0">
            <a:spAutoFit/>
          </a:bodyPr>
          <a:lstStyle/>
          <a:p>
            <a:r>
              <a:rPr lang="fr-FR" dirty="0"/>
              <a:t>Source : Roland Berger</a:t>
            </a:r>
          </a:p>
        </p:txBody>
      </p:sp>
    </p:spTree>
    <p:extLst>
      <p:ext uri="{BB962C8B-B14F-4D97-AF65-F5344CB8AC3E}">
        <p14:creationId xmlns:p14="http://schemas.microsoft.com/office/powerpoint/2010/main" val="3937585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522" y="283977"/>
            <a:ext cx="8618537" cy="861774"/>
          </a:xfrm>
        </p:spPr>
        <p:txBody>
          <a:bodyPr/>
          <a:lstStyle/>
          <a:p>
            <a:pPr algn="r"/>
            <a:r>
              <a:rPr lang="fr-FR" sz="2800" b="1" dirty="0">
                <a:solidFill>
                  <a:schemeClr val="accent4">
                    <a:lumMod val="75000"/>
                    <a:lumOff val="25000"/>
                  </a:schemeClr>
                </a:solidFill>
              </a:rPr>
              <a:t>Coût de production de l’hydrogène </a:t>
            </a:r>
            <a:br>
              <a:rPr lang="fr-FR" sz="2800" b="1" dirty="0">
                <a:solidFill>
                  <a:schemeClr val="accent4">
                    <a:lumMod val="75000"/>
                    <a:lumOff val="25000"/>
                  </a:schemeClr>
                </a:solidFill>
              </a:rPr>
            </a:br>
            <a:r>
              <a:rPr lang="fr-FR" sz="2800" b="1" dirty="0">
                <a:solidFill>
                  <a:schemeClr val="accent4">
                    <a:lumMod val="75000"/>
                    <a:lumOff val="25000"/>
                  </a:schemeClr>
                </a:solidFill>
              </a:rPr>
              <a:t>en fonction du facteur de charge</a:t>
            </a:r>
          </a:p>
        </p:txBody>
      </p:sp>
      <p:pic>
        <p:nvPicPr>
          <p:cNvPr id="3" name="Image 2"/>
          <p:cNvPicPr>
            <a:picLocks noChangeAspect="1"/>
          </p:cNvPicPr>
          <p:nvPr/>
        </p:nvPicPr>
        <p:blipFill>
          <a:blip r:embed="rId2"/>
          <a:stretch>
            <a:fillRect/>
          </a:stretch>
        </p:blipFill>
        <p:spPr>
          <a:xfrm>
            <a:off x="0" y="2067488"/>
            <a:ext cx="8961438" cy="4584324"/>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934"/>
            <a:ext cx="2734337" cy="1216827"/>
          </a:xfrm>
          <a:prstGeom prst="rect">
            <a:avLst/>
          </a:prstGeom>
        </p:spPr>
      </p:pic>
      <p:sp>
        <p:nvSpPr>
          <p:cNvPr id="5" name="ZoneTexte 4"/>
          <p:cNvSpPr txBox="1"/>
          <p:nvPr/>
        </p:nvSpPr>
        <p:spPr>
          <a:xfrm>
            <a:off x="453154" y="1205714"/>
            <a:ext cx="7905919" cy="861774"/>
          </a:xfrm>
          <a:prstGeom prst="rect">
            <a:avLst/>
          </a:prstGeom>
          <a:noFill/>
        </p:spPr>
        <p:txBody>
          <a:bodyPr wrap="square" rtlCol="0">
            <a:spAutoFit/>
          </a:bodyPr>
          <a:lstStyle/>
          <a:p>
            <a:r>
              <a:rPr lang="fr-FR" dirty="0"/>
              <a:t>55 kWh </a:t>
            </a:r>
            <a:r>
              <a:rPr lang="fr-FR" dirty="0">
                <a:sym typeface="Wingdings" panose="05000000000000000000" pitchFamily="2" charset="2"/>
              </a:rPr>
              <a:t>1kg H2    </a:t>
            </a:r>
            <a:r>
              <a:rPr lang="fr-FR" dirty="0" err="1">
                <a:sym typeface="Wingdings" panose="05000000000000000000" pitchFamily="2" charset="2"/>
              </a:rPr>
              <a:t>Elec</a:t>
            </a:r>
            <a:r>
              <a:rPr lang="fr-FR" dirty="0">
                <a:sym typeface="Wingdings" panose="05000000000000000000" pitchFamily="2" charset="2"/>
              </a:rPr>
              <a:t> à 30 €/</a:t>
            </a:r>
            <a:r>
              <a:rPr lang="fr-FR" dirty="0" err="1">
                <a:sym typeface="Wingdings" panose="05000000000000000000" pitchFamily="2" charset="2"/>
              </a:rPr>
              <a:t>MWh</a:t>
            </a:r>
            <a:r>
              <a:rPr lang="fr-FR" dirty="0">
                <a:sym typeface="Wingdings" panose="05000000000000000000" pitchFamily="2" charset="2"/>
              </a:rPr>
              <a:t>  </a:t>
            </a:r>
            <a:r>
              <a:rPr lang="fr-FR" dirty="0">
                <a:solidFill>
                  <a:srgbClr val="FF0000"/>
                </a:solidFill>
                <a:sym typeface="Wingdings" panose="05000000000000000000" pitchFamily="2" charset="2"/>
              </a:rPr>
              <a:t>1,65</a:t>
            </a:r>
            <a:r>
              <a:rPr lang="fr-FR" dirty="0">
                <a:sym typeface="Wingdings" panose="05000000000000000000" pitchFamily="2" charset="2"/>
              </a:rPr>
              <a:t> €/kg</a:t>
            </a:r>
          </a:p>
          <a:p>
            <a:r>
              <a:rPr lang="fr-FR" dirty="0" err="1">
                <a:sym typeface="Wingdings" panose="05000000000000000000" pitchFamily="2" charset="2"/>
              </a:rPr>
              <a:t>Electolyseur</a:t>
            </a:r>
            <a:r>
              <a:rPr lang="fr-FR" dirty="0">
                <a:sym typeface="Wingdings" panose="05000000000000000000" pitchFamily="2" charset="2"/>
              </a:rPr>
              <a:t> à 750 €/kW – 5 000 </a:t>
            </a:r>
            <a:r>
              <a:rPr lang="fr-FR" dirty="0" err="1">
                <a:sym typeface="Wingdings" panose="05000000000000000000" pitchFamily="2" charset="2"/>
              </a:rPr>
              <a:t>hr</a:t>
            </a:r>
            <a:r>
              <a:rPr lang="fr-FR" dirty="0">
                <a:sym typeface="Wingdings" panose="05000000000000000000" pitchFamily="2" charset="2"/>
              </a:rPr>
              <a:t> - Taux = 5% - 20 ans – </a:t>
            </a:r>
            <a:r>
              <a:rPr lang="fr-FR" dirty="0" err="1">
                <a:sym typeface="Wingdings" panose="05000000000000000000" pitchFamily="2" charset="2"/>
              </a:rPr>
              <a:t>Opex</a:t>
            </a:r>
            <a:r>
              <a:rPr lang="fr-FR" dirty="0">
                <a:sym typeface="Wingdings" panose="05000000000000000000" pitchFamily="2" charset="2"/>
              </a:rPr>
              <a:t>=2%    </a:t>
            </a:r>
            <a:r>
              <a:rPr lang="fr-FR" sz="1800" dirty="0">
                <a:solidFill>
                  <a:srgbClr val="FF0000"/>
                </a:solidFill>
                <a:sym typeface="Wingdings" panose="05000000000000000000" pitchFamily="2" charset="2"/>
              </a:rPr>
              <a:t>0,8</a:t>
            </a:r>
            <a:r>
              <a:rPr lang="fr-FR" dirty="0">
                <a:sym typeface="Wingdings" panose="05000000000000000000" pitchFamily="2" charset="2"/>
              </a:rPr>
              <a:t> €/kg</a:t>
            </a:r>
          </a:p>
          <a:p>
            <a:r>
              <a:rPr lang="fr-FR" dirty="0">
                <a:sym typeface="Wingdings" panose="05000000000000000000" pitchFamily="2" charset="2"/>
              </a:rPr>
              <a:t>COUT TOTAL = </a:t>
            </a:r>
            <a:r>
              <a:rPr lang="fr-FR" b="1" dirty="0">
                <a:solidFill>
                  <a:srgbClr val="FF0000"/>
                </a:solidFill>
                <a:sym typeface="Wingdings" panose="05000000000000000000" pitchFamily="2" charset="2"/>
              </a:rPr>
              <a:t>2,45</a:t>
            </a:r>
            <a:r>
              <a:rPr lang="fr-FR" dirty="0">
                <a:sym typeface="Wingdings" panose="05000000000000000000" pitchFamily="2" charset="2"/>
              </a:rPr>
              <a:t> €/kg</a:t>
            </a:r>
            <a:endParaRPr lang="fr-FR" dirty="0"/>
          </a:p>
        </p:txBody>
      </p:sp>
    </p:spTree>
    <p:extLst>
      <p:ext uri="{BB962C8B-B14F-4D97-AF65-F5344CB8AC3E}">
        <p14:creationId xmlns:p14="http://schemas.microsoft.com/office/powerpoint/2010/main" val="2258402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063" y="0"/>
            <a:ext cx="8618537" cy="307777"/>
          </a:xfrm>
        </p:spPr>
        <p:txBody>
          <a:bodyPr/>
          <a:lstStyle/>
          <a:p>
            <a:pPr algn="ctr"/>
            <a:r>
              <a:rPr lang="fr-FR" b="1" dirty="0"/>
              <a:t>Une prise de conscience mondiale </a:t>
            </a:r>
          </a:p>
        </p:txBody>
      </p:sp>
      <p:sp>
        <p:nvSpPr>
          <p:cNvPr id="3" name="Rectangle 2"/>
          <p:cNvSpPr/>
          <p:nvPr/>
        </p:nvSpPr>
        <p:spPr>
          <a:xfrm>
            <a:off x="52388" y="393502"/>
            <a:ext cx="8961437" cy="6370975"/>
          </a:xfrm>
          <a:prstGeom prst="rect">
            <a:avLst/>
          </a:prstGeom>
        </p:spPr>
        <p:txBody>
          <a:bodyPr wrap="square">
            <a:spAutoFit/>
          </a:bodyPr>
          <a:lstStyle/>
          <a:p>
            <a:pPr>
              <a:tabLst>
                <a:tab pos="914400" algn="l"/>
              </a:tabLst>
            </a:pPr>
            <a:r>
              <a:rPr lang="en-US" sz="2400" b="1" dirty="0">
                <a:solidFill>
                  <a:srgbClr val="0070C0"/>
                </a:solidFill>
              </a:rPr>
              <a:t>2015           </a:t>
            </a:r>
            <a:r>
              <a:rPr lang="en-US" sz="2000" b="1" dirty="0">
                <a:solidFill>
                  <a:srgbClr val="FF0000"/>
                </a:solidFill>
              </a:rPr>
              <a:t>COP21</a:t>
            </a:r>
            <a:r>
              <a:rPr lang="en-US" sz="2000" b="1" dirty="0"/>
              <a:t> : Accord de Paris</a:t>
            </a:r>
          </a:p>
          <a:p>
            <a:pPr>
              <a:tabLst>
                <a:tab pos="914400" algn="l"/>
              </a:tabLst>
            </a:pPr>
            <a:endParaRPr lang="en-US" sz="1800" dirty="0"/>
          </a:p>
          <a:p>
            <a:pPr>
              <a:tabLst>
                <a:tab pos="914400" algn="l"/>
              </a:tabLst>
            </a:pPr>
            <a:r>
              <a:rPr lang="en-US" sz="2400" b="1" dirty="0">
                <a:solidFill>
                  <a:srgbClr val="0070C0"/>
                </a:solidFill>
              </a:rPr>
              <a:t>2017</a:t>
            </a:r>
          </a:p>
          <a:p>
            <a:pPr>
              <a:tabLst>
                <a:tab pos="914400" algn="l"/>
              </a:tabLst>
            </a:pPr>
            <a:r>
              <a:rPr lang="en-US" sz="2000" b="1" dirty="0" err="1">
                <a:solidFill>
                  <a:srgbClr val="00B0F0"/>
                </a:solidFill>
              </a:rPr>
              <a:t>Janvier</a:t>
            </a:r>
            <a:r>
              <a:rPr lang="en-US" sz="2000" b="1" dirty="0">
                <a:solidFill>
                  <a:srgbClr val="00B0F0"/>
                </a:solidFill>
              </a:rPr>
              <a:t>     </a:t>
            </a:r>
            <a:r>
              <a:rPr lang="en-US" sz="2000" b="1" dirty="0"/>
              <a:t> : </a:t>
            </a:r>
            <a:r>
              <a:rPr lang="en-US" sz="2000" b="1" dirty="0" err="1"/>
              <a:t>Création</a:t>
            </a:r>
            <a:r>
              <a:rPr lang="en-US" sz="2000" b="1" dirty="0"/>
              <a:t> à Davos du Conseil de </a:t>
            </a:r>
            <a:r>
              <a:rPr lang="en-US" sz="2000" b="1" dirty="0" err="1"/>
              <a:t>l’Hydrogène</a:t>
            </a:r>
            <a:endParaRPr lang="en-US" sz="2000" b="1" dirty="0"/>
          </a:p>
          <a:p>
            <a:pPr>
              <a:tabLst>
                <a:tab pos="914400" algn="l"/>
              </a:tabLst>
            </a:pPr>
            <a:r>
              <a:rPr lang="en-US" sz="2000" b="1" dirty="0"/>
              <a:t>                      (</a:t>
            </a:r>
            <a:r>
              <a:rPr lang="en-US" sz="2000" b="1" dirty="0">
                <a:solidFill>
                  <a:srgbClr val="FF0000"/>
                </a:solidFill>
              </a:rPr>
              <a:t>Hydrogen Council</a:t>
            </a:r>
            <a:r>
              <a:rPr lang="en-US" sz="2000" b="1" dirty="0"/>
              <a:t>)</a:t>
            </a:r>
          </a:p>
          <a:p>
            <a:pPr>
              <a:tabLst>
                <a:tab pos="914400" algn="l"/>
              </a:tabLst>
            </a:pPr>
            <a:endParaRPr lang="en-US" sz="2000" b="1" dirty="0"/>
          </a:p>
          <a:p>
            <a:pPr>
              <a:tabLst>
                <a:tab pos="914400" algn="l"/>
              </a:tabLst>
            </a:pPr>
            <a:r>
              <a:rPr lang="en-US" sz="2000" b="1" dirty="0" err="1">
                <a:solidFill>
                  <a:srgbClr val="00B0F0"/>
                </a:solidFill>
              </a:rPr>
              <a:t>Décembre</a:t>
            </a:r>
            <a:r>
              <a:rPr lang="en-US" sz="2000" b="1" dirty="0">
                <a:solidFill>
                  <a:srgbClr val="0070C0"/>
                </a:solidFill>
              </a:rPr>
              <a:t> </a:t>
            </a:r>
            <a:r>
              <a:rPr lang="en-US" sz="2000" b="1" dirty="0"/>
              <a:t>: Le PM </a:t>
            </a:r>
            <a:r>
              <a:rPr lang="en-US" sz="2000" b="1" dirty="0" err="1"/>
              <a:t>japonais</a:t>
            </a:r>
            <a:r>
              <a:rPr lang="en-US" sz="2000" b="1" dirty="0"/>
              <a:t>  </a:t>
            </a:r>
            <a:r>
              <a:rPr lang="en-US" sz="2000" b="1" dirty="0" err="1"/>
              <a:t>annonce</a:t>
            </a:r>
            <a:r>
              <a:rPr lang="en-US" sz="2000" b="1" dirty="0"/>
              <a:t> </a:t>
            </a:r>
            <a:r>
              <a:rPr lang="en-US" sz="2000" b="1" dirty="0" err="1"/>
              <a:t>l’intention</a:t>
            </a:r>
            <a:r>
              <a:rPr lang="en-US" sz="2000" b="1" dirty="0"/>
              <a:t> du </a:t>
            </a:r>
            <a:r>
              <a:rPr lang="en-US" sz="2000" b="1" dirty="0" err="1"/>
              <a:t>Japon</a:t>
            </a:r>
            <a:r>
              <a:rPr lang="en-US" sz="2000" b="1" dirty="0"/>
              <a:t> de </a:t>
            </a:r>
            <a:r>
              <a:rPr lang="en-US" sz="2000" b="1" dirty="0" err="1"/>
              <a:t>devenir</a:t>
            </a:r>
            <a:r>
              <a:rPr lang="en-US" sz="2000" b="1" dirty="0"/>
              <a:t> la première </a:t>
            </a:r>
            <a:r>
              <a:rPr lang="en-US" sz="2000" b="1" dirty="0">
                <a:solidFill>
                  <a:srgbClr val="0070C0"/>
                </a:solidFill>
              </a:rPr>
              <a:t>“</a:t>
            </a:r>
            <a:r>
              <a:rPr lang="en-US" sz="2000" b="1" dirty="0" err="1">
                <a:solidFill>
                  <a:srgbClr val="0070C0"/>
                </a:solidFill>
              </a:rPr>
              <a:t>société</a:t>
            </a:r>
            <a:r>
              <a:rPr lang="en-US" sz="2000" b="1" dirty="0">
                <a:solidFill>
                  <a:srgbClr val="0070C0"/>
                </a:solidFill>
              </a:rPr>
              <a:t> de </a:t>
            </a:r>
            <a:r>
              <a:rPr lang="en-US" sz="2000" b="1" dirty="0" err="1">
                <a:solidFill>
                  <a:srgbClr val="0070C0"/>
                </a:solidFill>
              </a:rPr>
              <a:t>l’hydrogène</a:t>
            </a:r>
            <a:r>
              <a:rPr lang="en-US" sz="2000" b="1" dirty="0">
                <a:solidFill>
                  <a:srgbClr val="0070C0"/>
                </a:solidFill>
              </a:rPr>
              <a:t>”</a:t>
            </a:r>
            <a:r>
              <a:rPr lang="en-US" sz="2000" b="1" dirty="0"/>
              <a:t>  du monde</a:t>
            </a:r>
          </a:p>
          <a:p>
            <a:pPr>
              <a:tabLst>
                <a:tab pos="914400" algn="l"/>
              </a:tabLst>
            </a:pPr>
            <a:endParaRPr lang="en-US" sz="1800" dirty="0"/>
          </a:p>
          <a:p>
            <a:pPr>
              <a:tabLst>
                <a:tab pos="914400" algn="l"/>
              </a:tabLst>
            </a:pPr>
            <a:r>
              <a:rPr lang="en-US" sz="2400" b="1" dirty="0">
                <a:solidFill>
                  <a:srgbClr val="0070C0"/>
                </a:solidFill>
              </a:rPr>
              <a:t>2018</a:t>
            </a:r>
          </a:p>
          <a:p>
            <a:pPr>
              <a:tabLst>
                <a:tab pos="914400" algn="l"/>
              </a:tabLst>
            </a:pPr>
            <a:r>
              <a:rPr lang="en-US" sz="2000" b="1" dirty="0" err="1">
                <a:solidFill>
                  <a:srgbClr val="00B0F0"/>
                </a:solidFill>
              </a:rPr>
              <a:t>Septembre</a:t>
            </a:r>
            <a:r>
              <a:rPr lang="en-US" sz="2000" b="1" dirty="0"/>
              <a:t> : A Linz (</a:t>
            </a:r>
            <a:r>
              <a:rPr lang="en-US" sz="2000" b="1" dirty="0" err="1"/>
              <a:t>Autriche</a:t>
            </a:r>
            <a:r>
              <a:rPr lang="en-US" sz="2000" b="1" dirty="0"/>
              <a:t>), </a:t>
            </a:r>
            <a:r>
              <a:rPr lang="en-US" sz="2000" b="1" dirty="0" err="1"/>
              <a:t>déclaration</a:t>
            </a:r>
            <a:r>
              <a:rPr lang="en-US" sz="2000" b="1" dirty="0"/>
              <a:t> des </a:t>
            </a:r>
            <a:r>
              <a:rPr lang="en-US" sz="2000" b="1" dirty="0" err="1"/>
              <a:t>ministres</a:t>
            </a:r>
            <a:r>
              <a:rPr lang="en-US" sz="2000" b="1" dirty="0"/>
              <a:t> </a:t>
            </a:r>
            <a:r>
              <a:rPr lang="en-US" sz="2000" b="1" dirty="0" err="1"/>
              <a:t>européens</a:t>
            </a:r>
            <a:r>
              <a:rPr lang="en-US" sz="2000" b="1" dirty="0"/>
              <a:t> </a:t>
            </a:r>
            <a:r>
              <a:rPr lang="en-US" sz="2000" b="1" dirty="0" err="1"/>
              <a:t>en</a:t>
            </a:r>
            <a:r>
              <a:rPr lang="en-US" sz="2000" b="1" dirty="0"/>
              <a:t> </a:t>
            </a:r>
            <a:r>
              <a:rPr lang="en-US" sz="2000" b="1" dirty="0" err="1"/>
              <a:t>faveur</a:t>
            </a:r>
            <a:r>
              <a:rPr lang="en-US" sz="2000" b="1" dirty="0"/>
              <a:t> de l’H2</a:t>
            </a:r>
          </a:p>
          <a:p>
            <a:pPr>
              <a:tabLst>
                <a:tab pos="914400" algn="l"/>
              </a:tabLst>
            </a:pPr>
            <a:endParaRPr lang="en-US" sz="2000" b="1" dirty="0"/>
          </a:p>
          <a:p>
            <a:pPr>
              <a:tabLst>
                <a:tab pos="914400" algn="l"/>
              </a:tabLst>
            </a:pPr>
            <a:r>
              <a:rPr lang="en-US" sz="2400" b="1" dirty="0">
                <a:solidFill>
                  <a:srgbClr val="0070C0"/>
                </a:solidFill>
              </a:rPr>
              <a:t>2019  </a:t>
            </a:r>
            <a:r>
              <a:rPr lang="en-US" sz="1800" b="1" dirty="0">
                <a:solidFill>
                  <a:srgbClr val="0070C0"/>
                </a:solidFill>
              </a:rPr>
              <a:t> </a:t>
            </a:r>
          </a:p>
          <a:p>
            <a:pPr>
              <a:tabLst>
                <a:tab pos="914400" algn="l"/>
              </a:tabLst>
            </a:pPr>
            <a:r>
              <a:rPr lang="en-US" sz="2000" b="1" dirty="0" err="1">
                <a:solidFill>
                  <a:srgbClr val="00B0F0"/>
                </a:solidFill>
              </a:rPr>
              <a:t>Février</a:t>
            </a:r>
            <a:r>
              <a:rPr lang="en-US" sz="2000" b="1" dirty="0"/>
              <a:t> : Hydrogen Europe </a:t>
            </a:r>
            <a:r>
              <a:rPr lang="en-US" sz="2000" b="1" dirty="0" err="1"/>
              <a:t>publie</a:t>
            </a:r>
            <a:r>
              <a:rPr lang="en-US" sz="2000" b="1" dirty="0"/>
              <a:t> </a:t>
            </a:r>
            <a:r>
              <a:rPr lang="en-US" sz="2000" b="1" dirty="0" err="1"/>
              <a:t>sa</a:t>
            </a:r>
            <a:r>
              <a:rPr lang="en-US" sz="2000" b="1" dirty="0"/>
              <a:t> </a:t>
            </a:r>
            <a:r>
              <a:rPr lang="en-US" sz="2000" b="1" dirty="0" err="1"/>
              <a:t>feuille</a:t>
            </a:r>
            <a:r>
              <a:rPr lang="en-US" sz="2000" b="1" dirty="0"/>
              <a:t> de route </a:t>
            </a:r>
            <a:r>
              <a:rPr lang="en-US" sz="2000" b="1" dirty="0" err="1"/>
              <a:t>Hydrogène</a:t>
            </a:r>
            <a:r>
              <a:rPr lang="en-US" sz="2000" b="1" dirty="0"/>
              <a:t> pour </a:t>
            </a:r>
            <a:r>
              <a:rPr lang="en-US" sz="2000" b="1" dirty="0" err="1"/>
              <a:t>l’Europe</a:t>
            </a:r>
            <a:r>
              <a:rPr lang="en-US" sz="2000" b="1" dirty="0"/>
              <a:t> </a:t>
            </a:r>
          </a:p>
          <a:p>
            <a:pPr>
              <a:tabLst>
                <a:tab pos="914400" algn="l"/>
              </a:tabLst>
            </a:pPr>
            <a:endParaRPr lang="en-US" sz="2000" b="1" dirty="0"/>
          </a:p>
          <a:p>
            <a:pPr>
              <a:tabLst>
                <a:tab pos="914400" algn="l"/>
              </a:tabLst>
            </a:pPr>
            <a:r>
              <a:rPr lang="en-US" sz="2000" b="1" dirty="0">
                <a:solidFill>
                  <a:srgbClr val="00B0F0"/>
                </a:solidFill>
              </a:rPr>
              <a:t>15 </a:t>
            </a:r>
            <a:r>
              <a:rPr lang="en-US" sz="2000" b="1" dirty="0" err="1">
                <a:solidFill>
                  <a:srgbClr val="00B0F0"/>
                </a:solidFill>
              </a:rPr>
              <a:t>Juin</a:t>
            </a:r>
            <a:r>
              <a:rPr lang="en-US" sz="2000" b="1" dirty="0">
                <a:solidFill>
                  <a:srgbClr val="00B0F0"/>
                </a:solidFill>
              </a:rPr>
              <a:t> : </a:t>
            </a:r>
            <a:r>
              <a:rPr lang="en-US" sz="2000" b="1" dirty="0"/>
              <a:t>Rapport sur </a:t>
            </a:r>
            <a:r>
              <a:rPr lang="en-US" sz="2000" b="1" dirty="0" err="1"/>
              <a:t>l’hydrogène</a:t>
            </a:r>
            <a:r>
              <a:rPr lang="en-US" sz="2000" b="1" dirty="0"/>
              <a:t> </a:t>
            </a:r>
            <a:r>
              <a:rPr lang="en-US" sz="2000" b="1" dirty="0" err="1"/>
              <a:t>préparé</a:t>
            </a:r>
            <a:r>
              <a:rPr lang="en-US" sz="2000" b="1" dirty="0"/>
              <a:t> par </a:t>
            </a:r>
            <a:r>
              <a:rPr lang="en-US" sz="2000" b="1" dirty="0" err="1"/>
              <a:t>l’AIE</a:t>
            </a:r>
            <a:r>
              <a:rPr lang="en-US" sz="2000" b="1" dirty="0"/>
              <a:t> pour le G20</a:t>
            </a:r>
          </a:p>
          <a:p>
            <a:pPr>
              <a:tabLst>
                <a:tab pos="914400" algn="l"/>
              </a:tabLst>
            </a:pPr>
            <a:endParaRPr lang="en-US" sz="2000" b="1" dirty="0"/>
          </a:p>
          <a:p>
            <a:pPr>
              <a:tabLst>
                <a:tab pos="914400" algn="l"/>
              </a:tabLst>
            </a:pPr>
            <a:r>
              <a:rPr lang="en-US" sz="2000" b="1" dirty="0" err="1">
                <a:solidFill>
                  <a:srgbClr val="00B0F0"/>
                </a:solidFill>
              </a:rPr>
              <a:t>Automne</a:t>
            </a:r>
            <a:r>
              <a:rPr lang="en-US" sz="2000" b="1" dirty="0"/>
              <a:t> : Rapport de </a:t>
            </a:r>
            <a:r>
              <a:rPr lang="en-US" sz="2000" b="1" dirty="0" err="1"/>
              <a:t>l’IRENA</a:t>
            </a:r>
            <a:r>
              <a:rPr lang="en-US" sz="2000" b="1" dirty="0"/>
              <a:t> pour le 2</a:t>
            </a:r>
            <a:r>
              <a:rPr lang="en-US" sz="2000" b="1" baseline="30000" dirty="0"/>
              <a:t>nd</a:t>
            </a:r>
            <a:r>
              <a:rPr lang="en-US" sz="2000" b="1" dirty="0"/>
              <a:t> “ Ministerial Meeting “ </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9051" y="0"/>
            <a:ext cx="2372387" cy="1139941"/>
          </a:xfrm>
          <a:prstGeom prst="rect">
            <a:avLst/>
          </a:prstGeom>
        </p:spPr>
      </p:pic>
    </p:spTree>
    <p:extLst>
      <p:ext uri="{BB962C8B-B14F-4D97-AF65-F5344CB8AC3E}">
        <p14:creationId xmlns:p14="http://schemas.microsoft.com/office/powerpoint/2010/main" val="1430252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52674" y="771526"/>
            <a:ext cx="5488583" cy="457200"/>
          </a:xfrm>
        </p:spPr>
        <p:txBody>
          <a:bodyPr>
            <a:normAutofit fontScale="90000"/>
          </a:bodyPr>
          <a:lstStyle/>
          <a:p>
            <a:r>
              <a:rPr lang="fr-FR" dirty="0"/>
              <a:t>The Future of Hydrogen </a:t>
            </a:r>
          </a:p>
        </p:txBody>
      </p:sp>
      <p:pic>
        <p:nvPicPr>
          <p:cNvPr id="4" name="Image 3"/>
          <p:cNvPicPr>
            <a:picLocks noChangeAspect="1"/>
          </p:cNvPicPr>
          <p:nvPr/>
        </p:nvPicPr>
        <p:blipFill>
          <a:blip r:embed="rId2"/>
          <a:stretch>
            <a:fillRect/>
          </a:stretch>
        </p:blipFill>
        <p:spPr>
          <a:xfrm>
            <a:off x="43785" y="1448767"/>
            <a:ext cx="8917654" cy="4923457"/>
          </a:xfrm>
          <a:prstGeom prst="rect">
            <a:avLst/>
          </a:prstGeom>
        </p:spPr>
      </p:pic>
      <p:sp>
        <p:nvSpPr>
          <p:cNvPr id="3" name="Sous-titre 2"/>
          <p:cNvSpPr>
            <a:spLocks noGrp="1"/>
          </p:cNvSpPr>
          <p:nvPr>
            <p:ph type="subTitle" idx="1"/>
          </p:nvPr>
        </p:nvSpPr>
        <p:spPr>
          <a:xfrm>
            <a:off x="1120180" y="1597339"/>
            <a:ext cx="6721078" cy="271485"/>
          </a:xfrm>
        </p:spPr>
        <p:txBody>
          <a:bodyPr/>
          <a:lstStyle/>
          <a:p>
            <a:endParaRPr lang="fr-FR"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238375" cy="1054100"/>
          </a:xfrm>
          <a:prstGeom prst="rect">
            <a:avLst/>
          </a:prstGeom>
        </p:spPr>
      </p:pic>
    </p:spTree>
    <p:extLst>
      <p:ext uri="{BB962C8B-B14F-4D97-AF65-F5344CB8AC3E}">
        <p14:creationId xmlns:p14="http://schemas.microsoft.com/office/powerpoint/2010/main" val="3097970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61438" cy="984885"/>
          </a:xfrm>
        </p:spPr>
        <p:txBody>
          <a:bodyPr/>
          <a:lstStyle/>
          <a:p>
            <a:pPr algn="ctr"/>
            <a:r>
              <a:rPr lang="fr-FR" sz="3200" b="1" dirty="0">
                <a:solidFill>
                  <a:srgbClr val="0070C0"/>
                </a:solidFill>
              </a:rPr>
              <a:t>Chaines de valeur de l’hydrogène</a:t>
            </a:r>
            <a:br>
              <a:rPr lang="fr-FR" sz="3200" b="1" dirty="0">
                <a:solidFill>
                  <a:srgbClr val="0070C0"/>
                </a:solidFill>
              </a:rPr>
            </a:br>
            <a:r>
              <a:rPr lang="fr-FR" sz="3200" b="1" dirty="0">
                <a:solidFill>
                  <a:srgbClr val="0070C0"/>
                </a:solidFill>
              </a:rPr>
              <a:t> bas carbone</a:t>
            </a:r>
          </a:p>
        </p:txBody>
      </p:sp>
      <p:pic>
        <p:nvPicPr>
          <p:cNvPr id="3" name="Image 2"/>
          <p:cNvPicPr>
            <a:picLocks noChangeAspect="1"/>
          </p:cNvPicPr>
          <p:nvPr/>
        </p:nvPicPr>
        <p:blipFill>
          <a:blip r:embed="rId2"/>
          <a:stretch>
            <a:fillRect/>
          </a:stretch>
        </p:blipFill>
        <p:spPr>
          <a:xfrm>
            <a:off x="0" y="894868"/>
            <a:ext cx="8961438" cy="5826607"/>
          </a:xfrm>
          <a:prstGeom prst="rect">
            <a:avLst/>
          </a:prstGeom>
        </p:spPr>
      </p:pic>
    </p:spTree>
    <p:extLst>
      <p:ext uri="{BB962C8B-B14F-4D97-AF65-F5344CB8AC3E}">
        <p14:creationId xmlns:p14="http://schemas.microsoft.com/office/powerpoint/2010/main" val="2394487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668"/>
          <p:cNvCxnSpPr/>
          <p:nvPr>
            <p:custDataLst>
              <p:tags r:id="rId1"/>
            </p:custDataLst>
          </p:nvPr>
        </p:nvCxnSpPr>
        <p:spPr bwMode="gray">
          <a:xfrm flipV="1">
            <a:off x="6103891" y="3685482"/>
            <a:ext cx="493938" cy="735"/>
          </a:xfrm>
          <a:prstGeom prst="line">
            <a:avLst/>
          </a:prstGeom>
          <a:noFill/>
          <a:ln w="19050" cap="flat" cmpd="sng" algn="ctr">
            <a:solidFill>
              <a:srgbClr val="97BF0D"/>
            </a:solidFill>
            <a:prstDash val="solid"/>
            <a:headEnd type="none" w="med" len="med"/>
            <a:tailEnd type="triangle" w="med" len="med"/>
          </a:ln>
          <a:effectLst/>
        </p:spPr>
      </p:cxnSp>
      <p:cxnSp>
        <p:nvCxnSpPr>
          <p:cNvPr id="4" name="Connecteur droit avec flèche 3"/>
          <p:cNvCxnSpPr/>
          <p:nvPr/>
        </p:nvCxnSpPr>
        <p:spPr>
          <a:xfrm>
            <a:off x="6103891" y="3572448"/>
            <a:ext cx="493938" cy="0"/>
          </a:xfrm>
          <a:prstGeom prst="straightConnector1">
            <a:avLst/>
          </a:prstGeom>
          <a:noFill/>
          <a:ln w="19050" cap="flat" cmpd="sng" algn="ctr">
            <a:solidFill>
              <a:srgbClr val="399906"/>
            </a:solidFill>
            <a:prstDash val="solid"/>
            <a:tailEnd type="arrow"/>
          </a:ln>
          <a:effectLst/>
        </p:spPr>
      </p:cxnSp>
      <p:cxnSp>
        <p:nvCxnSpPr>
          <p:cNvPr id="5" name="Gerade Verbindung 667"/>
          <p:cNvCxnSpPr/>
          <p:nvPr>
            <p:custDataLst>
              <p:tags r:id="rId2"/>
            </p:custDataLst>
          </p:nvPr>
        </p:nvCxnSpPr>
        <p:spPr bwMode="gray">
          <a:xfrm>
            <a:off x="6103891" y="4940865"/>
            <a:ext cx="493938" cy="0"/>
          </a:xfrm>
          <a:prstGeom prst="line">
            <a:avLst/>
          </a:prstGeom>
          <a:noFill/>
          <a:ln w="19050" cap="flat" cmpd="sng" algn="ctr">
            <a:solidFill>
              <a:srgbClr val="97BF0D"/>
            </a:solidFill>
            <a:prstDash val="solid"/>
            <a:headEnd type="none" w="med" len="med"/>
            <a:tailEnd type="triangle" w="med" len="med"/>
          </a:ln>
          <a:effectLst/>
        </p:spPr>
      </p:cxnSp>
      <p:sp>
        <p:nvSpPr>
          <p:cNvPr id="6" name="Rectangle 1387"/>
          <p:cNvSpPr>
            <a:spLocks noChangeArrowheads="1"/>
          </p:cNvSpPr>
          <p:nvPr/>
        </p:nvSpPr>
        <p:spPr bwMode="auto">
          <a:xfrm>
            <a:off x="182030" y="1427334"/>
            <a:ext cx="2222719" cy="310286"/>
          </a:xfrm>
          <a:prstGeom prst="homePlate">
            <a:avLst/>
          </a:prstGeom>
          <a:solidFill>
            <a:srgbClr val="8E8E8E">
              <a:lumMod val="20000"/>
              <a:lumOff val="80000"/>
            </a:srgbClr>
          </a:solidFill>
          <a:ln w="9525" algn="ctr">
            <a:noFill/>
            <a:miter lim="800000"/>
            <a:headEnd/>
            <a:tailEnd/>
          </a:ln>
          <a:effectLst/>
        </p:spPr>
        <p:txBody>
          <a:bodyPr wrap="square" lIns="0" tIns="0" rIns="0" bIns="0" anchor="ctr">
            <a:noAutofit/>
          </a:bodyPr>
          <a:lstStyle/>
          <a:p>
            <a:pPr algn="ctr" defTabSz="896112" fontAlgn="auto">
              <a:spcBef>
                <a:spcPts val="0"/>
              </a:spcBef>
              <a:spcAft>
                <a:spcPts val="0"/>
              </a:spcAft>
              <a:defRPr/>
            </a:pPr>
            <a:r>
              <a:rPr lang="fr-FR" sz="1176" kern="0" dirty="0">
                <a:solidFill>
                  <a:srgbClr val="8E8E8E"/>
                </a:solidFill>
                <a:latin typeface="Verdana"/>
                <a:cs typeface="Verdana" pitchFamily="34" charset="0"/>
              </a:rPr>
              <a:t>Production de l’énergie</a:t>
            </a:r>
          </a:p>
        </p:txBody>
      </p:sp>
      <p:sp>
        <p:nvSpPr>
          <p:cNvPr id="7" name="Rectangle 1387"/>
          <p:cNvSpPr>
            <a:spLocks noChangeArrowheads="1"/>
          </p:cNvSpPr>
          <p:nvPr/>
        </p:nvSpPr>
        <p:spPr bwMode="auto">
          <a:xfrm>
            <a:off x="4342981" y="1427333"/>
            <a:ext cx="2222719" cy="310286"/>
          </a:xfrm>
          <a:prstGeom prst="chevron">
            <a:avLst/>
          </a:prstGeom>
          <a:solidFill>
            <a:srgbClr val="8E8E8E">
              <a:lumMod val="60000"/>
              <a:lumOff val="40000"/>
            </a:srgbClr>
          </a:solidFill>
          <a:ln w="9525" algn="ctr">
            <a:noFill/>
            <a:miter lim="800000"/>
            <a:headEnd/>
            <a:tailEnd/>
          </a:ln>
          <a:effectLst/>
        </p:spPr>
        <p:txBody>
          <a:bodyPr wrap="square" lIns="0" tIns="0" rIns="0" bIns="0" anchor="ctr">
            <a:noAutofit/>
          </a:bodyPr>
          <a:lstStyle/>
          <a:p>
            <a:pPr algn="ctr" defTabSz="896112" fontAlgn="auto">
              <a:spcBef>
                <a:spcPts val="0"/>
              </a:spcBef>
              <a:spcAft>
                <a:spcPts val="0"/>
              </a:spcAft>
              <a:defRPr/>
            </a:pPr>
            <a:r>
              <a:rPr lang="fr-FR" sz="1176" kern="0" dirty="0">
                <a:solidFill>
                  <a:prstClr val="white"/>
                </a:solidFill>
                <a:latin typeface="Verdana"/>
                <a:cs typeface="Verdana" pitchFamily="34" charset="0"/>
              </a:rPr>
              <a:t>Stockage de l’énergie</a:t>
            </a:r>
          </a:p>
        </p:txBody>
      </p:sp>
      <p:sp>
        <p:nvSpPr>
          <p:cNvPr id="8" name="Rectangle 1387"/>
          <p:cNvSpPr>
            <a:spLocks noChangeArrowheads="1"/>
          </p:cNvSpPr>
          <p:nvPr/>
        </p:nvSpPr>
        <p:spPr bwMode="auto">
          <a:xfrm>
            <a:off x="6423457" y="1427333"/>
            <a:ext cx="2222719" cy="310286"/>
          </a:xfrm>
          <a:prstGeom prst="chevron">
            <a:avLst/>
          </a:prstGeom>
          <a:solidFill>
            <a:srgbClr val="97BF0D"/>
          </a:solidFill>
          <a:ln w="9525" algn="ctr">
            <a:noFill/>
            <a:miter lim="800000"/>
            <a:headEnd/>
            <a:tailEnd/>
          </a:ln>
          <a:effectLst/>
        </p:spPr>
        <p:txBody>
          <a:bodyPr wrap="square" lIns="0" tIns="0" rIns="0" bIns="0" anchor="ctr">
            <a:noAutofit/>
          </a:bodyPr>
          <a:lstStyle/>
          <a:p>
            <a:pPr algn="ctr" defTabSz="896112" fontAlgn="auto">
              <a:spcBef>
                <a:spcPts val="0"/>
              </a:spcBef>
              <a:spcAft>
                <a:spcPts val="0"/>
              </a:spcAft>
              <a:defRPr/>
            </a:pPr>
            <a:r>
              <a:rPr lang="fr-FR" sz="1176" kern="0" dirty="0">
                <a:solidFill>
                  <a:prstClr val="white"/>
                </a:solidFill>
                <a:latin typeface="Verdana"/>
                <a:cs typeface="Verdana" pitchFamily="34" charset="0"/>
              </a:rPr>
              <a:t>Application</a:t>
            </a:r>
          </a:p>
        </p:txBody>
      </p:sp>
      <p:sp>
        <p:nvSpPr>
          <p:cNvPr id="9" name="Rectangle 1387"/>
          <p:cNvSpPr>
            <a:spLocks noChangeArrowheads="1"/>
          </p:cNvSpPr>
          <p:nvPr/>
        </p:nvSpPr>
        <p:spPr bwMode="auto">
          <a:xfrm>
            <a:off x="2262505" y="1427333"/>
            <a:ext cx="2222719" cy="310286"/>
          </a:xfrm>
          <a:prstGeom prst="chevron">
            <a:avLst/>
          </a:prstGeom>
          <a:solidFill>
            <a:srgbClr val="8E8E8E">
              <a:lumMod val="40000"/>
              <a:lumOff val="60000"/>
            </a:srgbClr>
          </a:solidFill>
          <a:ln w="9525" algn="ctr">
            <a:noFill/>
            <a:miter lim="800000"/>
            <a:headEnd/>
            <a:tailEnd/>
          </a:ln>
          <a:effectLst/>
        </p:spPr>
        <p:txBody>
          <a:bodyPr wrap="square" lIns="0" tIns="0" rIns="0" bIns="0" anchor="ctr">
            <a:noAutofit/>
          </a:bodyPr>
          <a:lstStyle/>
          <a:p>
            <a:pPr algn="ctr" defTabSz="896112" fontAlgn="auto">
              <a:spcBef>
                <a:spcPts val="0"/>
              </a:spcBef>
              <a:spcAft>
                <a:spcPts val="0"/>
              </a:spcAft>
              <a:defRPr/>
            </a:pPr>
            <a:r>
              <a:rPr lang="fr-FR" sz="1176" kern="0" dirty="0">
                <a:solidFill>
                  <a:srgbClr val="8E8E8E"/>
                </a:solidFill>
                <a:latin typeface="Verdana"/>
                <a:cs typeface="Verdana" pitchFamily="34" charset="0"/>
              </a:rPr>
              <a:t>Conversion</a:t>
            </a:r>
          </a:p>
        </p:txBody>
      </p:sp>
      <p:cxnSp>
        <p:nvCxnSpPr>
          <p:cNvPr id="10" name="Gewinkelte Verbindung 639"/>
          <p:cNvCxnSpPr>
            <a:cxnSpLocks noChangeShapeType="1"/>
          </p:cNvCxnSpPr>
          <p:nvPr>
            <p:custDataLst>
              <p:tags r:id="rId3"/>
            </p:custDataLst>
          </p:nvPr>
        </p:nvCxnSpPr>
        <p:spPr bwMode="gray">
          <a:xfrm flipV="1">
            <a:off x="1587335" y="5266136"/>
            <a:ext cx="3156316" cy="211711"/>
          </a:xfrm>
          <a:prstGeom prst="bentConnector3">
            <a:avLst>
              <a:gd name="adj1" fmla="val 89986"/>
            </a:avLst>
          </a:prstGeom>
          <a:noFill/>
          <a:ln w="19050" algn="ctr">
            <a:solidFill>
              <a:srgbClr val="949EAA"/>
            </a:solidFill>
            <a:miter lim="800000"/>
            <a:headEnd/>
            <a:tailEnd type="triangle" w="med" len="med"/>
          </a:ln>
        </p:spPr>
      </p:cxnSp>
      <p:pic>
        <p:nvPicPr>
          <p:cNvPr id="11" name="Picture 4" descr="http://www.bullesdair.fr/images/bullesbleue.jpg"/>
          <p:cNvPicPr>
            <a:picLocks noChangeAspect="1" noChangeArrowheads="1"/>
          </p:cNvPicPr>
          <p:nvPr/>
        </p:nvPicPr>
        <p:blipFill>
          <a:blip r:embed="rId53" cstate="print">
            <a:duotone>
              <a:srgbClr val="F2EEE9">
                <a:shade val="45000"/>
                <a:satMod val="135000"/>
              </a:srgbClr>
              <a:prstClr val="white"/>
            </a:duotone>
          </a:blip>
          <a:srcRect l="21732" t="27555" r="22383" b="32473"/>
          <a:stretch>
            <a:fillRect/>
          </a:stretch>
        </p:blipFill>
        <p:spPr bwMode="auto">
          <a:xfrm>
            <a:off x="4087699" y="5148788"/>
            <a:ext cx="323607" cy="318048"/>
          </a:xfrm>
          <a:prstGeom prst="ellipse">
            <a:avLst/>
          </a:prstGeom>
          <a:noFill/>
        </p:spPr>
      </p:pic>
      <p:pic>
        <p:nvPicPr>
          <p:cNvPr id="12" name="Picture 4" descr="http://www.bullesdair.fr/images/bullesbleue.jpg"/>
          <p:cNvPicPr>
            <a:picLocks noChangeAspect="1" noChangeArrowheads="1"/>
          </p:cNvPicPr>
          <p:nvPr/>
        </p:nvPicPr>
        <p:blipFill>
          <a:blip r:embed="rId53" cstate="print">
            <a:duotone>
              <a:srgbClr val="399906">
                <a:shade val="45000"/>
                <a:satMod val="135000"/>
              </a:srgbClr>
              <a:prstClr val="white"/>
            </a:duotone>
          </a:blip>
          <a:srcRect l="21732" t="27555" r="22383" b="32473"/>
          <a:stretch>
            <a:fillRect/>
          </a:stretch>
        </p:blipFill>
        <p:spPr bwMode="auto">
          <a:xfrm>
            <a:off x="6209806" y="3219597"/>
            <a:ext cx="323607" cy="318048"/>
          </a:xfrm>
          <a:prstGeom prst="ellipse">
            <a:avLst/>
          </a:prstGeom>
          <a:noFill/>
        </p:spPr>
      </p:pic>
      <p:pic>
        <p:nvPicPr>
          <p:cNvPr id="13" name="Bild 699" descr="TECHNOLOGIE_electrolyse_fig1_en.gif"/>
          <p:cNvPicPr>
            <a:picLocks noChangeAspect="1"/>
          </p:cNvPicPr>
          <p:nvPr/>
        </p:nvPicPr>
        <p:blipFill>
          <a:blip r:embed="rId54" cstate="print">
            <a:extLst>
              <a:ext uri="{28A0092B-C50C-407E-A947-70E740481C1C}">
                <a14:useLocalDpi xmlns:a14="http://schemas.microsoft.com/office/drawing/2010/main" val="0"/>
              </a:ext>
            </a:extLst>
          </a:blip>
          <a:srcRect l="6446"/>
          <a:stretch>
            <a:fillRect/>
          </a:stretch>
        </p:blipFill>
        <p:spPr>
          <a:xfrm>
            <a:off x="2812612" y="2513893"/>
            <a:ext cx="1143197" cy="928579"/>
          </a:xfrm>
          <a:prstGeom prst="rect">
            <a:avLst/>
          </a:prstGeom>
        </p:spPr>
      </p:pic>
      <p:pic>
        <p:nvPicPr>
          <p:cNvPr id="14" name="Picture 4" descr="http://www.bullesdair.fr/images/bullesbleue.jpg"/>
          <p:cNvPicPr>
            <a:picLocks noChangeAspect="1" noChangeArrowheads="1"/>
          </p:cNvPicPr>
          <p:nvPr/>
        </p:nvPicPr>
        <p:blipFill>
          <a:blip r:embed="rId53" cstate="print"/>
          <a:srcRect l="21732" t="27555" r="22383" b="32473"/>
          <a:stretch>
            <a:fillRect/>
          </a:stretch>
        </p:blipFill>
        <p:spPr bwMode="auto">
          <a:xfrm>
            <a:off x="4087699" y="4744164"/>
            <a:ext cx="323607" cy="318048"/>
          </a:xfrm>
          <a:prstGeom prst="ellipse">
            <a:avLst/>
          </a:prstGeom>
          <a:noFill/>
        </p:spPr>
      </p:pic>
      <p:pic>
        <p:nvPicPr>
          <p:cNvPr id="15" name="Picture 4" descr="http://www.bullesdair.fr/images/bullesbleue.jpg"/>
          <p:cNvPicPr>
            <a:picLocks noChangeAspect="1" noChangeArrowheads="1"/>
          </p:cNvPicPr>
          <p:nvPr/>
        </p:nvPicPr>
        <p:blipFill>
          <a:blip r:embed="rId53" cstate="print"/>
          <a:srcRect l="21732" t="27555" r="22383" b="32473"/>
          <a:stretch>
            <a:fillRect/>
          </a:stretch>
        </p:blipFill>
        <p:spPr bwMode="auto">
          <a:xfrm>
            <a:off x="4087699" y="2285992"/>
            <a:ext cx="323607" cy="318048"/>
          </a:xfrm>
          <a:prstGeom prst="ellipse">
            <a:avLst/>
          </a:prstGeom>
          <a:noFill/>
        </p:spPr>
      </p:pic>
      <p:sp>
        <p:nvSpPr>
          <p:cNvPr id="16" name="Rechteck 25"/>
          <p:cNvSpPr>
            <a:spLocks noChangeArrowheads="1"/>
          </p:cNvSpPr>
          <p:nvPr/>
        </p:nvSpPr>
        <p:spPr bwMode="gray">
          <a:xfrm>
            <a:off x="1977888" y="4736701"/>
            <a:ext cx="529227" cy="529227"/>
          </a:xfrm>
          <a:prstGeom prst="ellipse">
            <a:avLst/>
          </a:prstGeom>
          <a:gradFill rotWithShape="1">
            <a:gsLst>
              <a:gs pos="0">
                <a:srgbClr val="8E8E8E">
                  <a:tint val="50000"/>
                  <a:satMod val="300000"/>
                </a:srgbClr>
              </a:gs>
              <a:gs pos="35000">
                <a:srgbClr val="8E8E8E">
                  <a:tint val="37000"/>
                  <a:satMod val="300000"/>
                </a:srgbClr>
              </a:gs>
              <a:gs pos="100000">
                <a:srgbClr val="8E8E8E">
                  <a:tint val="15000"/>
                  <a:satMod val="350000"/>
                </a:srgbClr>
              </a:gs>
            </a:gsLst>
            <a:lin ang="16200000" scaled="1"/>
          </a:gradFill>
          <a:ln w="9525" cap="flat" cmpd="sng" algn="ctr">
            <a:solidFill>
              <a:srgbClr val="8E8E8E">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algn="ctr" defTabSz="896112" fontAlgn="auto">
              <a:spcBef>
                <a:spcPts val="0"/>
              </a:spcBef>
              <a:spcAft>
                <a:spcPts val="0"/>
              </a:spcAft>
              <a:defRPr/>
            </a:pPr>
            <a:endParaRPr lang="fr-FR" sz="1960" kern="0">
              <a:solidFill>
                <a:prstClr val="black"/>
              </a:solidFill>
              <a:latin typeface="Verdana"/>
            </a:endParaRPr>
          </a:p>
        </p:txBody>
      </p:sp>
      <p:sp>
        <p:nvSpPr>
          <p:cNvPr id="17" name="Abgerundetes Rechteck 656"/>
          <p:cNvSpPr>
            <a:spLocks noChangeArrowheads="1"/>
          </p:cNvSpPr>
          <p:nvPr>
            <p:custDataLst>
              <p:tags r:id="rId4"/>
            </p:custDataLst>
          </p:nvPr>
        </p:nvSpPr>
        <p:spPr bwMode="gray">
          <a:xfrm>
            <a:off x="6597829" y="4501580"/>
            <a:ext cx="1992144" cy="922153"/>
          </a:xfrm>
          <a:prstGeom prst="roundRect">
            <a:avLst>
              <a:gd name="adj" fmla="val 0"/>
            </a:avLst>
          </a:prstGeom>
          <a:solidFill>
            <a:srgbClr val="97BF0D"/>
          </a:solidFill>
          <a:ln w="25400" algn="ctr">
            <a:noFill/>
            <a:round/>
            <a:headEnd/>
            <a:tailEnd/>
          </a:ln>
        </p:spPr>
        <p:txBody>
          <a:bodyPr bIns="0" anchor="b"/>
          <a:lstStyle/>
          <a:p>
            <a:pPr algn="r" defTabSz="896112" fontAlgn="auto">
              <a:spcBef>
                <a:spcPts val="0"/>
              </a:spcBef>
              <a:spcAft>
                <a:spcPts val="0"/>
              </a:spcAft>
              <a:defRPr/>
            </a:pPr>
            <a:r>
              <a:rPr lang="fr-FR" sz="980" kern="0" dirty="0">
                <a:solidFill>
                  <a:prstClr val="white"/>
                </a:solidFill>
                <a:latin typeface="Verdana"/>
                <a:cs typeface="Verdana" pitchFamily="34" charset="0"/>
              </a:rPr>
              <a:t>Industrie</a:t>
            </a:r>
          </a:p>
        </p:txBody>
      </p:sp>
      <p:cxnSp>
        <p:nvCxnSpPr>
          <p:cNvPr id="18" name="Gerade Verbindung 672"/>
          <p:cNvCxnSpPr/>
          <p:nvPr>
            <p:custDataLst>
              <p:tags r:id="rId5"/>
            </p:custDataLst>
          </p:nvPr>
        </p:nvCxnSpPr>
        <p:spPr bwMode="gray">
          <a:xfrm flipH="1" flipV="1">
            <a:off x="6335160" y="1878760"/>
            <a:ext cx="0" cy="3049233"/>
          </a:xfrm>
          <a:prstGeom prst="line">
            <a:avLst/>
          </a:prstGeom>
          <a:noFill/>
          <a:ln w="19050" cap="flat" cmpd="sng" algn="ctr">
            <a:solidFill>
              <a:srgbClr val="97BF0D"/>
            </a:solidFill>
            <a:prstDash val="solid"/>
            <a:headEnd type="none" w="med" len="med"/>
            <a:tailEnd type="none" w="med" len="med"/>
          </a:ln>
          <a:effectLst/>
        </p:spPr>
      </p:cxnSp>
      <p:sp>
        <p:nvSpPr>
          <p:cNvPr id="19" name="Abgerundetes Rechteck 680"/>
          <p:cNvSpPr>
            <a:spLocks noChangeArrowheads="1"/>
          </p:cNvSpPr>
          <p:nvPr>
            <p:custDataLst>
              <p:tags r:id="rId6"/>
            </p:custDataLst>
          </p:nvPr>
        </p:nvSpPr>
        <p:spPr bwMode="gray">
          <a:xfrm>
            <a:off x="4821736" y="3250082"/>
            <a:ext cx="1265210" cy="857334"/>
          </a:xfrm>
          <a:prstGeom prst="roundRect">
            <a:avLst>
              <a:gd name="adj" fmla="val 0"/>
            </a:avLst>
          </a:prstGeom>
          <a:noFill/>
          <a:ln w="9525" cap="flat" cmpd="sng" algn="ctr">
            <a:solidFill>
              <a:srgbClr val="8E8E8E"/>
            </a:solidFill>
            <a:prstDash val="solid"/>
            <a:headEnd/>
            <a:tailEnd/>
          </a:ln>
          <a:effectLst/>
        </p:spPr>
        <p:txBody>
          <a:bodyPr bIns="0" anchor="b"/>
          <a:lstStyle/>
          <a:p>
            <a:pPr algn="ctr" defTabSz="896112" fontAlgn="auto">
              <a:spcBef>
                <a:spcPts val="0"/>
              </a:spcBef>
              <a:spcAft>
                <a:spcPts val="0"/>
              </a:spcAft>
              <a:defRPr/>
            </a:pPr>
            <a:r>
              <a:rPr lang="fr-FR" sz="1029" kern="0" dirty="0">
                <a:solidFill>
                  <a:srgbClr val="8E8E8E">
                    <a:lumMod val="50000"/>
                  </a:srgbClr>
                </a:solidFill>
                <a:latin typeface="Verdana"/>
                <a:cs typeface="Verdana" pitchFamily="34" charset="0"/>
              </a:rPr>
              <a:t>Stockage de gaz réseau</a:t>
            </a:r>
          </a:p>
        </p:txBody>
      </p:sp>
      <p:sp>
        <p:nvSpPr>
          <p:cNvPr id="20" name="Abgerundetes Rechteck 656"/>
          <p:cNvSpPr>
            <a:spLocks noChangeArrowheads="1"/>
          </p:cNvSpPr>
          <p:nvPr>
            <p:custDataLst>
              <p:tags r:id="rId7"/>
            </p:custDataLst>
          </p:nvPr>
        </p:nvSpPr>
        <p:spPr bwMode="gray">
          <a:xfrm>
            <a:off x="6597829" y="3219597"/>
            <a:ext cx="1992144" cy="922153"/>
          </a:xfrm>
          <a:prstGeom prst="roundRect">
            <a:avLst>
              <a:gd name="adj" fmla="val 0"/>
            </a:avLst>
          </a:prstGeom>
          <a:solidFill>
            <a:srgbClr val="97BF0D"/>
          </a:solidFill>
          <a:ln w="25400" algn="ctr">
            <a:noFill/>
            <a:round/>
            <a:headEnd/>
            <a:tailEnd/>
          </a:ln>
        </p:spPr>
        <p:txBody>
          <a:bodyPr bIns="0" anchor="b"/>
          <a:lstStyle/>
          <a:p>
            <a:pPr algn="r" defTabSz="896112" fontAlgn="auto">
              <a:spcBef>
                <a:spcPts val="0"/>
              </a:spcBef>
              <a:spcAft>
                <a:spcPts val="0"/>
              </a:spcAft>
              <a:defRPr/>
            </a:pPr>
            <a:endParaRPr lang="fr-FR" sz="980" kern="0" dirty="0">
              <a:solidFill>
                <a:prstClr val="white"/>
              </a:solidFill>
              <a:latin typeface="Verdana"/>
              <a:cs typeface="Verdana" pitchFamily="34" charset="0"/>
            </a:endParaRPr>
          </a:p>
        </p:txBody>
      </p:sp>
      <p:sp>
        <p:nvSpPr>
          <p:cNvPr id="21" name="Rechteck 25"/>
          <p:cNvSpPr>
            <a:spLocks noChangeArrowheads="1"/>
          </p:cNvSpPr>
          <p:nvPr/>
        </p:nvSpPr>
        <p:spPr bwMode="gray">
          <a:xfrm>
            <a:off x="1978006" y="2664368"/>
            <a:ext cx="529227" cy="529227"/>
          </a:xfrm>
          <a:prstGeom prst="ellipse">
            <a:avLst/>
          </a:prstGeom>
          <a:gradFill rotWithShape="1">
            <a:gsLst>
              <a:gs pos="0">
                <a:srgbClr val="8E8E8E">
                  <a:tint val="50000"/>
                  <a:satMod val="300000"/>
                </a:srgbClr>
              </a:gs>
              <a:gs pos="35000">
                <a:srgbClr val="8E8E8E">
                  <a:tint val="37000"/>
                  <a:satMod val="300000"/>
                </a:srgbClr>
              </a:gs>
              <a:gs pos="100000">
                <a:srgbClr val="8E8E8E">
                  <a:tint val="15000"/>
                  <a:satMod val="350000"/>
                </a:srgbClr>
              </a:gs>
            </a:gsLst>
            <a:lin ang="16200000" scaled="1"/>
          </a:gradFill>
          <a:ln w="9525" cap="flat" cmpd="sng" algn="ctr">
            <a:solidFill>
              <a:srgbClr val="8E8E8E">
                <a:shade val="95000"/>
                <a:satMod val="105000"/>
              </a:srgbClr>
            </a:solidFill>
            <a:prstDash val="solid"/>
            <a:headEnd/>
            <a:tailEnd/>
          </a:ln>
          <a:effectLst>
            <a:outerShdw blurRad="40000" dist="20000" dir="5400000" rotWithShape="0">
              <a:srgbClr val="000000">
                <a:alpha val="38000"/>
              </a:srgbClr>
            </a:outerShdw>
          </a:effectLst>
        </p:spPr>
        <p:txBody>
          <a:bodyPr anchor="ctr"/>
          <a:lstStyle/>
          <a:p>
            <a:pPr algn="ctr" defTabSz="896112" fontAlgn="auto">
              <a:spcBef>
                <a:spcPts val="0"/>
              </a:spcBef>
              <a:spcAft>
                <a:spcPts val="0"/>
              </a:spcAft>
              <a:defRPr/>
            </a:pPr>
            <a:endParaRPr lang="fr-FR" sz="1960" kern="0">
              <a:solidFill>
                <a:prstClr val="black"/>
              </a:solidFill>
              <a:latin typeface="Verdana"/>
            </a:endParaRPr>
          </a:p>
        </p:txBody>
      </p:sp>
      <p:sp>
        <p:nvSpPr>
          <p:cNvPr id="22" name="Freihandform 26"/>
          <p:cNvSpPr/>
          <p:nvPr/>
        </p:nvSpPr>
        <p:spPr bwMode="gray">
          <a:xfrm>
            <a:off x="2018585" y="2725378"/>
            <a:ext cx="448071" cy="314273"/>
          </a:xfrm>
          <a:custGeom>
            <a:avLst/>
            <a:gdLst>
              <a:gd name="connsiteX0" fmla="*/ 0 w 487680"/>
              <a:gd name="connsiteY0" fmla="*/ 342900 h 342900"/>
              <a:gd name="connsiteX1" fmla="*/ 99060 w 487680"/>
              <a:gd name="connsiteY1" fmla="*/ 0 h 342900"/>
              <a:gd name="connsiteX2" fmla="*/ 137160 w 487680"/>
              <a:gd name="connsiteY2" fmla="*/ 335280 h 342900"/>
              <a:gd name="connsiteX3" fmla="*/ 198120 w 487680"/>
              <a:gd name="connsiteY3" fmla="*/ 83820 h 342900"/>
              <a:gd name="connsiteX4" fmla="*/ 274320 w 487680"/>
              <a:gd name="connsiteY4" fmla="*/ 327660 h 342900"/>
              <a:gd name="connsiteX5" fmla="*/ 312420 w 487680"/>
              <a:gd name="connsiteY5" fmla="*/ 160020 h 342900"/>
              <a:gd name="connsiteX6" fmla="*/ 381000 w 487680"/>
              <a:gd name="connsiteY6" fmla="*/ 327660 h 342900"/>
              <a:gd name="connsiteX7" fmla="*/ 434340 w 487680"/>
              <a:gd name="connsiteY7" fmla="*/ 236220 h 342900"/>
              <a:gd name="connsiteX8" fmla="*/ 487680 w 487680"/>
              <a:gd name="connsiteY8" fmla="*/ 32766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80" h="342900">
                <a:moveTo>
                  <a:pt x="0" y="342900"/>
                </a:moveTo>
                <a:lnTo>
                  <a:pt x="99060" y="0"/>
                </a:lnTo>
                <a:lnTo>
                  <a:pt x="137160" y="335280"/>
                </a:lnTo>
                <a:lnTo>
                  <a:pt x="198120" y="83820"/>
                </a:lnTo>
                <a:lnTo>
                  <a:pt x="274320" y="327660"/>
                </a:lnTo>
                <a:lnTo>
                  <a:pt x="312420" y="160020"/>
                </a:lnTo>
                <a:lnTo>
                  <a:pt x="381000" y="327660"/>
                </a:lnTo>
                <a:lnTo>
                  <a:pt x="434340" y="236220"/>
                </a:lnTo>
                <a:lnTo>
                  <a:pt x="487680" y="327660"/>
                </a:lnTo>
              </a:path>
            </a:pathLst>
          </a:custGeom>
          <a:noFill/>
          <a:ln w="25400" cap="flat" cmpd="sng" algn="ctr">
            <a:solidFill>
              <a:srgbClr val="8E8E8E">
                <a:lumMod val="50000"/>
              </a:srgbClr>
            </a:solidFill>
            <a:prstDash val="solid"/>
          </a:ln>
          <a:effectLst/>
        </p:spPr>
        <p:txBody>
          <a:bodyPr anchor="ctr"/>
          <a:lstStyle/>
          <a:p>
            <a:pPr algn="ctr" defTabSz="896112" fontAlgn="auto">
              <a:spcBef>
                <a:spcPts val="0"/>
              </a:spcBef>
              <a:spcAft>
                <a:spcPts val="0"/>
              </a:spcAft>
              <a:defRPr/>
            </a:pPr>
            <a:endParaRPr lang="fr-FR" sz="1960" kern="0">
              <a:solidFill>
                <a:prstClr val="black"/>
              </a:solidFill>
              <a:latin typeface="Verdana"/>
            </a:endParaRPr>
          </a:p>
        </p:txBody>
      </p:sp>
      <p:sp>
        <p:nvSpPr>
          <p:cNvPr id="23" name="Textfeld 53"/>
          <p:cNvSpPr txBox="1">
            <a:spLocks noChangeArrowheads="1"/>
          </p:cNvSpPr>
          <p:nvPr/>
        </p:nvSpPr>
        <p:spPr bwMode="gray">
          <a:xfrm>
            <a:off x="1780590" y="3048986"/>
            <a:ext cx="924062" cy="361958"/>
          </a:xfrm>
          <a:prstGeom prst="rect">
            <a:avLst/>
          </a:prstGeom>
          <a:noFill/>
          <a:ln w="9525">
            <a:noFill/>
            <a:miter lim="800000"/>
            <a:headEnd/>
            <a:tailEnd/>
          </a:ln>
        </p:spPr>
        <p:txBody>
          <a:bodyPr wrap="none">
            <a:spAutoFit/>
          </a:bodyPr>
          <a:lstStyle/>
          <a:p>
            <a:pPr algn="ctr">
              <a:lnSpc>
                <a:spcPct val="90000"/>
              </a:lnSpc>
            </a:pPr>
            <a:r>
              <a:rPr lang="fr-FR" sz="980" dirty="0">
                <a:solidFill>
                  <a:srgbClr val="8E8E8E">
                    <a:lumMod val="50000"/>
                  </a:srgbClr>
                </a:solidFill>
                <a:latin typeface="Verdana"/>
                <a:cs typeface="Verdana" pitchFamily="34" charset="0"/>
              </a:rPr>
              <a:t>Production</a:t>
            </a:r>
            <a:br>
              <a:rPr lang="fr-FR" sz="980" dirty="0">
                <a:solidFill>
                  <a:srgbClr val="8E8E8E">
                    <a:lumMod val="50000"/>
                  </a:srgbClr>
                </a:solidFill>
                <a:latin typeface="Verdana"/>
                <a:cs typeface="Verdana" pitchFamily="34" charset="0"/>
              </a:rPr>
            </a:br>
            <a:r>
              <a:rPr lang="fr-FR" sz="980" b="1" dirty="0">
                <a:solidFill>
                  <a:srgbClr val="8E8E8E">
                    <a:lumMod val="50000"/>
                  </a:srgbClr>
                </a:solidFill>
                <a:latin typeface="Verdana"/>
                <a:cs typeface="Verdana" pitchFamily="34" charset="0"/>
              </a:rPr>
              <a:t>irrégulière</a:t>
            </a:r>
          </a:p>
        </p:txBody>
      </p:sp>
      <p:cxnSp>
        <p:nvCxnSpPr>
          <p:cNvPr id="24" name="Gewinkelte Verbindung 167"/>
          <p:cNvCxnSpPr/>
          <p:nvPr>
            <p:custDataLst>
              <p:tags r:id="rId8"/>
            </p:custDataLst>
          </p:nvPr>
        </p:nvCxnSpPr>
        <p:spPr bwMode="gray">
          <a:xfrm rot="16200000" flipH="1">
            <a:off x="1975836" y="3678499"/>
            <a:ext cx="1269540" cy="70569"/>
          </a:xfrm>
          <a:prstGeom prst="bentConnector3">
            <a:avLst>
              <a:gd name="adj1" fmla="val 0"/>
            </a:avLst>
          </a:prstGeom>
          <a:noFill/>
          <a:ln w="19050" cap="flat" cmpd="sng" algn="ctr">
            <a:solidFill>
              <a:srgbClr val="97BF0D"/>
            </a:solidFill>
            <a:prstDash val="solid"/>
          </a:ln>
          <a:effectLst/>
        </p:spPr>
      </p:cxnSp>
      <p:sp>
        <p:nvSpPr>
          <p:cNvPr id="25" name="Textfeld 61"/>
          <p:cNvSpPr txBox="1">
            <a:spLocks noChangeArrowheads="1"/>
          </p:cNvSpPr>
          <p:nvPr>
            <p:custDataLst>
              <p:tags r:id="rId9"/>
            </p:custDataLst>
          </p:nvPr>
        </p:nvSpPr>
        <p:spPr bwMode="gray">
          <a:xfrm>
            <a:off x="1805608" y="5115889"/>
            <a:ext cx="873790" cy="361958"/>
          </a:xfrm>
          <a:prstGeom prst="rect">
            <a:avLst/>
          </a:prstGeom>
          <a:noFill/>
          <a:ln w="9525">
            <a:noFill/>
            <a:miter lim="800000"/>
            <a:headEnd/>
            <a:tailEnd/>
          </a:ln>
        </p:spPr>
        <p:txBody>
          <a:bodyPr wrap="none">
            <a:spAutoFit/>
          </a:bodyPr>
          <a:lstStyle/>
          <a:p>
            <a:pPr algn="ctr">
              <a:lnSpc>
                <a:spcPct val="90000"/>
              </a:lnSpc>
            </a:pPr>
            <a:r>
              <a:rPr lang="fr-FR" sz="980" dirty="0">
                <a:solidFill>
                  <a:srgbClr val="8E8E8E">
                    <a:lumMod val="50000"/>
                  </a:srgbClr>
                </a:solidFill>
                <a:latin typeface="Verdana"/>
                <a:cs typeface="Verdana" pitchFamily="34" charset="0"/>
              </a:rPr>
              <a:t>Production</a:t>
            </a:r>
            <a:br>
              <a:rPr lang="fr-FR" sz="980" dirty="0">
                <a:solidFill>
                  <a:srgbClr val="8E8E8E">
                    <a:lumMod val="50000"/>
                  </a:srgbClr>
                </a:solidFill>
                <a:latin typeface="Verdana"/>
                <a:cs typeface="Verdana" pitchFamily="34" charset="0"/>
              </a:rPr>
            </a:br>
            <a:r>
              <a:rPr lang="fr-FR" sz="980" b="1" dirty="0">
                <a:solidFill>
                  <a:srgbClr val="8E8E8E">
                    <a:lumMod val="50000"/>
                  </a:srgbClr>
                </a:solidFill>
                <a:latin typeface="Verdana"/>
                <a:cs typeface="Verdana" pitchFamily="34" charset="0"/>
              </a:rPr>
              <a:t>constante</a:t>
            </a:r>
          </a:p>
        </p:txBody>
      </p:sp>
      <p:grpSp>
        <p:nvGrpSpPr>
          <p:cNvPr id="2" name="Group 4892"/>
          <p:cNvGrpSpPr>
            <a:grpSpLocks/>
          </p:cNvGrpSpPr>
          <p:nvPr>
            <p:custDataLst>
              <p:tags r:id="rId10"/>
            </p:custDataLst>
          </p:nvPr>
        </p:nvGrpSpPr>
        <p:grpSpPr bwMode="auto">
          <a:xfrm>
            <a:off x="2857601" y="4348723"/>
            <a:ext cx="1058555" cy="776274"/>
            <a:chOff x="4615" y="1535"/>
            <a:chExt cx="1292" cy="1451"/>
          </a:xfrm>
        </p:grpSpPr>
        <p:grpSp>
          <p:nvGrpSpPr>
            <p:cNvPr id="26" name="Group 4893"/>
            <p:cNvGrpSpPr>
              <a:grpSpLocks/>
            </p:cNvGrpSpPr>
            <p:nvPr/>
          </p:nvGrpSpPr>
          <p:grpSpPr bwMode="auto">
            <a:xfrm>
              <a:off x="4615" y="1564"/>
              <a:ext cx="1268" cy="818"/>
              <a:chOff x="4615" y="1564"/>
              <a:chExt cx="1268" cy="818"/>
            </a:xfrm>
          </p:grpSpPr>
          <p:sp>
            <p:nvSpPr>
              <p:cNvPr id="407" name="Freeform 4894"/>
              <p:cNvSpPr>
                <a:spLocks/>
              </p:cNvSpPr>
              <p:nvPr/>
            </p:nvSpPr>
            <p:spPr bwMode="gray">
              <a:xfrm>
                <a:off x="4974" y="1875"/>
                <a:ext cx="234" cy="50"/>
              </a:xfrm>
              <a:custGeom>
                <a:avLst/>
                <a:gdLst>
                  <a:gd name="T0" fmla="*/ 117 w 469"/>
                  <a:gd name="T1" fmla="*/ 25 h 100"/>
                  <a:gd name="T2" fmla="*/ 109 w 469"/>
                  <a:gd name="T3" fmla="*/ 25 h 100"/>
                  <a:gd name="T4" fmla="*/ 100 w 469"/>
                  <a:gd name="T5" fmla="*/ 25 h 100"/>
                  <a:gd name="T6" fmla="*/ 92 w 469"/>
                  <a:gd name="T7" fmla="*/ 25 h 100"/>
                  <a:gd name="T8" fmla="*/ 85 w 469"/>
                  <a:gd name="T9" fmla="*/ 25 h 100"/>
                  <a:gd name="T10" fmla="*/ 77 w 469"/>
                  <a:gd name="T11" fmla="*/ 24 h 100"/>
                  <a:gd name="T12" fmla="*/ 70 w 469"/>
                  <a:gd name="T13" fmla="*/ 24 h 100"/>
                  <a:gd name="T14" fmla="*/ 63 w 469"/>
                  <a:gd name="T15" fmla="*/ 23 h 100"/>
                  <a:gd name="T16" fmla="*/ 56 w 469"/>
                  <a:gd name="T17" fmla="*/ 22 h 100"/>
                  <a:gd name="T18" fmla="*/ 48 w 469"/>
                  <a:gd name="T19" fmla="*/ 20 h 100"/>
                  <a:gd name="T20" fmla="*/ 40 w 469"/>
                  <a:gd name="T21" fmla="*/ 17 h 100"/>
                  <a:gd name="T22" fmla="*/ 33 w 469"/>
                  <a:gd name="T23" fmla="*/ 14 h 100"/>
                  <a:gd name="T24" fmla="*/ 26 w 469"/>
                  <a:gd name="T25" fmla="*/ 13 h 100"/>
                  <a:gd name="T26" fmla="*/ 19 w 469"/>
                  <a:gd name="T27" fmla="*/ 10 h 100"/>
                  <a:gd name="T28" fmla="*/ 13 w 469"/>
                  <a:gd name="T29" fmla="*/ 6 h 100"/>
                  <a:gd name="T30" fmla="*/ 5 w 469"/>
                  <a:gd name="T31" fmla="*/ 3 h 100"/>
                  <a:gd name="T32" fmla="*/ 0 w 469"/>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100"/>
                  <a:gd name="T53" fmla="*/ 469 w 469"/>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100">
                    <a:moveTo>
                      <a:pt x="469" y="100"/>
                    </a:moveTo>
                    <a:lnTo>
                      <a:pt x="436" y="100"/>
                    </a:lnTo>
                    <a:lnTo>
                      <a:pt x="401" y="100"/>
                    </a:lnTo>
                    <a:lnTo>
                      <a:pt x="369" y="100"/>
                    </a:lnTo>
                    <a:lnTo>
                      <a:pt x="340" y="100"/>
                    </a:lnTo>
                    <a:lnTo>
                      <a:pt x="311" y="96"/>
                    </a:lnTo>
                    <a:lnTo>
                      <a:pt x="282" y="96"/>
                    </a:lnTo>
                    <a:lnTo>
                      <a:pt x="254" y="91"/>
                    </a:lnTo>
                    <a:lnTo>
                      <a:pt x="225" y="87"/>
                    </a:lnTo>
                    <a:lnTo>
                      <a:pt x="192" y="77"/>
                    </a:lnTo>
                    <a:lnTo>
                      <a:pt x="163" y="68"/>
                    </a:lnTo>
                    <a:lnTo>
                      <a:pt x="134" y="58"/>
                    </a:lnTo>
                    <a:lnTo>
                      <a:pt x="106" y="52"/>
                    </a:lnTo>
                    <a:lnTo>
                      <a:pt x="77" y="39"/>
                    </a:lnTo>
                    <a:lnTo>
                      <a:pt x="52" y="24"/>
                    </a:lnTo>
                    <a:lnTo>
                      <a:pt x="23" y="10"/>
                    </a:lnTo>
                    <a:lnTo>
                      <a:pt x="0" y="0"/>
                    </a:lnTo>
                  </a:path>
                </a:pathLst>
              </a:custGeom>
              <a:noFill/>
              <a:ln w="3175">
                <a:solidFill>
                  <a:srgbClr val="CFCFC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08" name="Freeform 4895"/>
              <p:cNvSpPr>
                <a:spLocks/>
              </p:cNvSpPr>
              <p:nvPr/>
            </p:nvSpPr>
            <p:spPr bwMode="gray">
              <a:xfrm>
                <a:off x="4844" y="1678"/>
                <a:ext cx="238" cy="99"/>
              </a:xfrm>
              <a:custGeom>
                <a:avLst/>
                <a:gdLst>
                  <a:gd name="T0" fmla="*/ 120 w 474"/>
                  <a:gd name="T1" fmla="*/ 48 h 198"/>
                  <a:gd name="T2" fmla="*/ 111 w 474"/>
                  <a:gd name="T3" fmla="*/ 48 h 198"/>
                  <a:gd name="T4" fmla="*/ 102 w 474"/>
                  <a:gd name="T5" fmla="*/ 50 h 198"/>
                  <a:gd name="T6" fmla="*/ 94 w 474"/>
                  <a:gd name="T7" fmla="*/ 50 h 198"/>
                  <a:gd name="T8" fmla="*/ 87 w 474"/>
                  <a:gd name="T9" fmla="*/ 50 h 198"/>
                  <a:gd name="T10" fmla="*/ 78 w 474"/>
                  <a:gd name="T11" fmla="*/ 48 h 198"/>
                  <a:gd name="T12" fmla="*/ 71 w 474"/>
                  <a:gd name="T13" fmla="*/ 47 h 198"/>
                  <a:gd name="T14" fmla="*/ 64 w 474"/>
                  <a:gd name="T15" fmla="*/ 45 h 198"/>
                  <a:gd name="T16" fmla="*/ 56 w 474"/>
                  <a:gd name="T17" fmla="*/ 44 h 198"/>
                  <a:gd name="T18" fmla="*/ 48 w 474"/>
                  <a:gd name="T19" fmla="*/ 39 h 198"/>
                  <a:gd name="T20" fmla="*/ 41 w 474"/>
                  <a:gd name="T21" fmla="*/ 35 h 198"/>
                  <a:gd name="T22" fmla="*/ 34 w 474"/>
                  <a:gd name="T23" fmla="*/ 30 h 198"/>
                  <a:gd name="T24" fmla="*/ 27 w 474"/>
                  <a:gd name="T25" fmla="*/ 25 h 198"/>
                  <a:gd name="T26" fmla="*/ 20 w 474"/>
                  <a:gd name="T27" fmla="*/ 20 h 198"/>
                  <a:gd name="T28" fmla="*/ 14 w 474"/>
                  <a:gd name="T29" fmla="*/ 13 h 198"/>
                  <a:gd name="T30" fmla="*/ 7 w 474"/>
                  <a:gd name="T31" fmla="*/ 6 h 198"/>
                  <a:gd name="T32" fmla="*/ 0 w 474"/>
                  <a:gd name="T33" fmla="*/ 0 h 1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4"/>
                  <a:gd name="T52" fmla="*/ 0 h 198"/>
                  <a:gd name="T53" fmla="*/ 474 w 474"/>
                  <a:gd name="T54" fmla="*/ 198 h 1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4" h="198">
                    <a:moveTo>
                      <a:pt x="474" y="192"/>
                    </a:moveTo>
                    <a:lnTo>
                      <a:pt x="441" y="192"/>
                    </a:lnTo>
                    <a:lnTo>
                      <a:pt x="407" y="198"/>
                    </a:lnTo>
                    <a:lnTo>
                      <a:pt x="374" y="198"/>
                    </a:lnTo>
                    <a:lnTo>
                      <a:pt x="345" y="198"/>
                    </a:lnTo>
                    <a:lnTo>
                      <a:pt x="311" y="192"/>
                    </a:lnTo>
                    <a:lnTo>
                      <a:pt x="282" y="188"/>
                    </a:lnTo>
                    <a:lnTo>
                      <a:pt x="253" y="178"/>
                    </a:lnTo>
                    <a:lnTo>
                      <a:pt x="224" y="173"/>
                    </a:lnTo>
                    <a:lnTo>
                      <a:pt x="192" y="153"/>
                    </a:lnTo>
                    <a:lnTo>
                      <a:pt x="163" y="140"/>
                    </a:lnTo>
                    <a:lnTo>
                      <a:pt x="134" y="121"/>
                    </a:lnTo>
                    <a:lnTo>
                      <a:pt x="105" y="102"/>
                    </a:lnTo>
                    <a:lnTo>
                      <a:pt x="77" y="77"/>
                    </a:lnTo>
                    <a:lnTo>
                      <a:pt x="54" y="54"/>
                    </a:lnTo>
                    <a:lnTo>
                      <a:pt x="25" y="25"/>
                    </a:lnTo>
                    <a:lnTo>
                      <a:pt x="0" y="0"/>
                    </a:lnTo>
                  </a:path>
                </a:pathLst>
              </a:custGeom>
              <a:noFill/>
              <a:ln w="3175">
                <a:solidFill>
                  <a:srgbClr val="CFCFC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09" name="Freeform 4896"/>
              <p:cNvSpPr>
                <a:spLocks/>
              </p:cNvSpPr>
              <p:nvPr/>
            </p:nvSpPr>
            <p:spPr bwMode="gray">
              <a:xfrm>
                <a:off x="4668" y="1695"/>
                <a:ext cx="146" cy="79"/>
              </a:xfrm>
              <a:custGeom>
                <a:avLst/>
                <a:gdLst>
                  <a:gd name="T0" fmla="*/ 73 w 292"/>
                  <a:gd name="T1" fmla="*/ 40 h 158"/>
                  <a:gd name="T2" fmla="*/ 62 w 292"/>
                  <a:gd name="T3" fmla="*/ 39 h 158"/>
                  <a:gd name="T4" fmla="*/ 51 w 292"/>
                  <a:gd name="T5" fmla="*/ 36 h 158"/>
                  <a:gd name="T6" fmla="*/ 42 w 292"/>
                  <a:gd name="T7" fmla="*/ 33 h 158"/>
                  <a:gd name="T8" fmla="*/ 34 w 292"/>
                  <a:gd name="T9" fmla="*/ 29 h 158"/>
                  <a:gd name="T10" fmla="*/ 24 w 292"/>
                  <a:gd name="T11" fmla="*/ 22 h 158"/>
                  <a:gd name="T12" fmla="*/ 15 w 292"/>
                  <a:gd name="T13" fmla="*/ 17 h 158"/>
                  <a:gd name="T14" fmla="*/ 7 w 292"/>
                  <a:gd name="T15" fmla="*/ 9 h 158"/>
                  <a:gd name="T16" fmla="*/ 0 w 292"/>
                  <a:gd name="T17" fmla="*/ 0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2"/>
                  <a:gd name="T28" fmla="*/ 0 h 158"/>
                  <a:gd name="T29" fmla="*/ 292 w 292"/>
                  <a:gd name="T30" fmla="*/ 158 h 1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2" h="158">
                    <a:moveTo>
                      <a:pt x="292" y="158"/>
                    </a:moveTo>
                    <a:lnTo>
                      <a:pt x="248" y="154"/>
                    </a:lnTo>
                    <a:lnTo>
                      <a:pt x="206" y="144"/>
                    </a:lnTo>
                    <a:lnTo>
                      <a:pt x="168" y="129"/>
                    </a:lnTo>
                    <a:lnTo>
                      <a:pt x="135" y="119"/>
                    </a:lnTo>
                    <a:lnTo>
                      <a:pt x="96" y="91"/>
                    </a:lnTo>
                    <a:lnTo>
                      <a:pt x="62" y="68"/>
                    </a:lnTo>
                    <a:lnTo>
                      <a:pt x="29" y="33"/>
                    </a:lnTo>
                    <a:lnTo>
                      <a:pt x="0" y="0"/>
                    </a:lnTo>
                  </a:path>
                </a:pathLst>
              </a:custGeom>
              <a:noFill/>
              <a:ln w="3175">
                <a:solidFill>
                  <a:srgbClr val="CFCFC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10" name="Freeform 4897"/>
              <p:cNvSpPr>
                <a:spLocks/>
              </p:cNvSpPr>
              <p:nvPr/>
            </p:nvSpPr>
            <p:spPr bwMode="gray">
              <a:xfrm>
                <a:off x="4615" y="1836"/>
                <a:ext cx="74" cy="93"/>
              </a:xfrm>
              <a:custGeom>
                <a:avLst/>
                <a:gdLst>
                  <a:gd name="T0" fmla="*/ 37 w 148"/>
                  <a:gd name="T1" fmla="*/ 41 h 186"/>
                  <a:gd name="T2" fmla="*/ 26 w 148"/>
                  <a:gd name="T3" fmla="*/ 47 h 186"/>
                  <a:gd name="T4" fmla="*/ 18 w 148"/>
                  <a:gd name="T5" fmla="*/ 43 h 186"/>
                  <a:gd name="T6" fmla="*/ 13 w 148"/>
                  <a:gd name="T7" fmla="*/ 36 h 186"/>
                  <a:gd name="T8" fmla="*/ 8 w 148"/>
                  <a:gd name="T9" fmla="*/ 26 h 186"/>
                  <a:gd name="T10" fmla="*/ 5 w 148"/>
                  <a:gd name="T11" fmla="*/ 20 h 186"/>
                  <a:gd name="T12" fmla="*/ 3 w 148"/>
                  <a:gd name="T13" fmla="*/ 14 h 186"/>
                  <a:gd name="T14" fmla="*/ 1 w 148"/>
                  <a:gd name="T15" fmla="*/ 7 h 186"/>
                  <a:gd name="T16" fmla="*/ 0 w 148"/>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86"/>
                  <a:gd name="T29" fmla="*/ 148 w 148"/>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86">
                    <a:moveTo>
                      <a:pt x="148" y="163"/>
                    </a:moveTo>
                    <a:lnTo>
                      <a:pt x="105" y="186"/>
                    </a:lnTo>
                    <a:lnTo>
                      <a:pt x="71" y="172"/>
                    </a:lnTo>
                    <a:lnTo>
                      <a:pt x="52" y="144"/>
                    </a:lnTo>
                    <a:lnTo>
                      <a:pt x="32" y="105"/>
                    </a:lnTo>
                    <a:lnTo>
                      <a:pt x="23" y="80"/>
                    </a:lnTo>
                    <a:lnTo>
                      <a:pt x="13" y="57"/>
                    </a:lnTo>
                    <a:lnTo>
                      <a:pt x="6" y="28"/>
                    </a:lnTo>
                    <a:lnTo>
                      <a:pt x="0" y="0"/>
                    </a:lnTo>
                  </a:path>
                </a:pathLst>
              </a:custGeom>
              <a:noFill/>
              <a:ln w="3175">
                <a:solidFill>
                  <a:srgbClr val="CFCFC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11" name="Freeform 4898"/>
              <p:cNvSpPr>
                <a:spLocks/>
              </p:cNvSpPr>
              <p:nvPr/>
            </p:nvSpPr>
            <p:spPr bwMode="gray">
              <a:xfrm>
                <a:off x="4639" y="1963"/>
                <a:ext cx="125" cy="93"/>
              </a:xfrm>
              <a:custGeom>
                <a:avLst/>
                <a:gdLst>
                  <a:gd name="T0" fmla="*/ 63 w 250"/>
                  <a:gd name="T1" fmla="*/ 41 h 186"/>
                  <a:gd name="T2" fmla="*/ 53 w 250"/>
                  <a:gd name="T3" fmla="*/ 45 h 186"/>
                  <a:gd name="T4" fmla="*/ 45 w 250"/>
                  <a:gd name="T5" fmla="*/ 47 h 186"/>
                  <a:gd name="T6" fmla="*/ 36 w 250"/>
                  <a:gd name="T7" fmla="*/ 47 h 186"/>
                  <a:gd name="T8" fmla="*/ 29 w 250"/>
                  <a:gd name="T9" fmla="*/ 44 h 186"/>
                  <a:gd name="T10" fmla="*/ 22 w 250"/>
                  <a:gd name="T11" fmla="*/ 36 h 186"/>
                  <a:gd name="T12" fmla="*/ 15 w 250"/>
                  <a:gd name="T13" fmla="*/ 26 h 186"/>
                  <a:gd name="T14" fmla="*/ 11 w 250"/>
                  <a:gd name="T15" fmla="*/ 21 h 186"/>
                  <a:gd name="T16" fmla="*/ 8 w 250"/>
                  <a:gd name="T17" fmla="*/ 14 h 186"/>
                  <a:gd name="T18" fmla="*/ 4 w 250"/>
                  <a:gd name="T19" fmla="*/ 7 h 186"/>
                  <a:gd name="T20" fmla="*/ 0 w 250"/>
                  <a:gd name="T21" fmla="*/ 0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0"/>
                  <a:gd name="T34" fmla="*/ 0 h 186"/>
                  <a:gd name="T35" fmla="*/ 250 w 250"/>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0" h="186">
                    <a:moveTo>
                      <a:pt x="250" y="163"/>
                    </a:moveTo>
                    <a:lnTo>
                      <a:pt x="211" y="177"/>
                    </a:lnTo>
                    <a:lnTo>
                      <a:pt x="177" y="186"/>
                    </a:lnTo>
                    <a:lnTo>
                      <a:pt x="144" y="186"/>
                    </a:lnTo>
                    <a:lnTo>
                      <a:pt x="115" y="173"/>
                    </a:lnTo>
                    <a:lnTo>
                      <a:pt x="86" y="144"/>
                    </a:lnTo>
                    <a:lnTo>
                      <a:pt x="57" y="106"/>
                    </a:lnTo>
                    <a:lnTo>
                      <a:pt x="42" y="81"/>
                    </a:lnTo>
                    <a:lnTo>
                      <a:pt x="29" y="58"/>
                    </a:lnTo>
                    <a:lnTo>
                      <a:pt x="13" y="29"/>
                    </a:lnTo>
                    <a:lnTo>
                      <a:pt x="0" y="0"/>
                    </a:lnTo>
                  </a:path>
                </a:pathLst>
              </a:custGeom>
              <a:noFill/>
              <a:ln w="3175">
                <a:solidFill>
                  <a:srgbClr val="CFCFC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12" name="Freeform 4899"/>
              <p:cNvSpPr>
                <a:spLocks/>
              </p:cNvSpPr>
              <p:nvPr/>
            </p:nvSpPr>
            <p:spPr bwMode="gray">
              <a:xfrm>
                <a:off x="5084" y="1774"/>
                <a:ext cx="591" cy="139"/>
              </a:xfrm>
              <a:custGeom>
                <a:avLst/>
                <a:gdLst>
                  <a:gd name="T0" fmla="*/ 296 w 1181"/>
                  <a:gd name="T1" fmla="*/ 57 h 278"/>
                  <a:gd name="T2" fmla="*/ 285 w 1181"/>
                  <a:gd name="T3" fmla="*/ 58 h 278"/>
                  <a:gd name="T4" fmla="*/ 274 w 1181"/>
                  <a:gd name="T5" fmla="*/ 61 h 278"/>
                  <a:gd name="T6" fmla="*/ 264 w 1181"/>
                  <a:gd name="T7" fmla="*/ 62 h 278"/>
                  <a:gd name="T8" fmla="*/ 255 w 1181"/>
                  <a:gd name="T9" fmla="*/ 65 h 278"/>
                  <a:gd name="T10" fmla="*/ 244 w 1181"/>
                  <a:gd name="T11" fmla="*/ 66 h 278"/>
                  <a:gd name="T12" fmla="*/ 235 w 1181"/>
                  <a:gd name="T13" fmla="*/ 68 h 278"/>
                  <a:gd name="T14" fmla="*/ 225 w 1181"/>
                  <a:gd name="T15" fmla="*/ 68 h 278"/>
                  <a:gd name="T16" fmla="*/ 215 w 1181"/>
                  <a:gd name="T17" fmla="*/ 70 h 278"/>
                  <a:gd name="T18" fmla="*/ 205 w 1181"/>
                  <a:gd name="T19" fmla="*/ 68 h 278"/>
                  <a:gd name="T20" fmla="*/ 196 w 1181"/>
                  <a:gd name="T21" fmla="*/ 68 h 278"/>
                  <a:gd name="T22" fmla="*/ 186 w 1181"/>
                  <a:gd name="T23" fmla="*/ 68 h 278"/>
                  <a:gd name="T24" fmla="*/ 177 w 1181"/>
                  <a:gd name="T25" fmla="*/ 68 h 278"/>
                  <a:gd name="T26" fmla="*/ 168 w 1181"/>
                  <a:gd name="T27" fmla="*/ 68 h 278"/>
                  <a:gd name="T28" fmla="*/ 158 w 1181"/>
                  <a:gd name="T29" fmla="*/ 68 h 278"/>
                  <a:gd name="T30" fmla="*/ 149 w 1181"/>
                  <a:gd name="T31" fmla="*/ 66 h 278"/>
                  <a:gd name="T32" fmla="*/ 140 w 1181"/>
                  <a:gd name="T33" fmla="*/ 65 h 278"/>
                  <a:gd name="T34" fmla="*/ 129 w 1181"/>
                  <a:gd name="T35" fmla="*/ 62 h 278"/>
                  <a:gd name="T36" fmla="*/ 121 w 1181"/>
                  <a:gd name="T37" fmla="*/ 60 h 278"/>
                  <a:gd name="T38" fmla="*/ 111 w 1181"/>
                  <a:gd name="T39" fmla="*/ 56 h 278"/>
                  <a:gd name="T40" fmla="*/ 103 w 1181"/>
                  <a:gd name="T41" fmla="*/ 53 h 278"/>
                  <a:gd name="T42" fmla="*/ 93 w 1181"/>
                  <a:gd name="T43" fmla="*/ 50 h 278"/>
                  <a:gd name="T44" fmla="*/ 85 w 1181"/>
                  <a:gd name="T45" fmla="*/ 46 h 278"/>
                  <a:gd name="T46" fmla="*/ 76 w 1181"/>
                  <a:gd name="T47" fmla="*/ 43 h 278"/>
                  <a:gd name="T48" fmla="*/ 69 w 1181"/>
                  <a:gd name="T49" fmla="*/ 40 h 278"/>
                  <a:gd name="T50" fmla="*/ 59 w 1181"/>
                  <a:gd name="T51" fmla="*/ 36 h 278"/>
                  <a:gd name="T52" fmla="*/ 50 w 1181"/>
                  <a:gd name="T53" fmla="*/ 31 h 278"/>
                  <a:gd name="T54" fmla="*/ 41 w 1181"/>
                  <a:gd name="T55" fmla="*/ 26 h 278"/>
                  <a:gd name="T56" fmla="*/ 33 w 1181"/>
                  <a:gd name="T57" fmla="*/ 21 h 278"/>
                  <a:gd name="T58" fmla="*/ 24 w 1181"/>
                  <a:gd name="T59" fmla="*/ 15 h 278"/>
                  <a:gd name="T60" fmla="*/ 16 w 1181"/>
                  <a:gd name="T61" fmla="*/ 11 h 278"/>
                  <a:gd name="T62" fmla="*/ 8 w 1181"/>
                  <a:gd name="T63" fmla="*/ 4 h 278"/>
                  <a:gd name="T64" fmla="*/ 0 w 1181"/>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1"/>
                  <a:gd name="T100" fmla="*/ 0 h 278"/>
                  <a:gd name="T101" fmla="*/ 1181 w 1181"/>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1" h="278">
                    <a:moveTo>
                      <a:pt x="1181" y="230"/>
                    </a:moveTo>
                    <a:lnTo>
                      <a:pt x="1139" y="234"/>
                    </a:lnTo>
                    <a:lnTo>
                      <a:pt x="1094" y="244"/>
                    </a:lnTo>
                    <a:lnTo>
                      <a:pt x="1056" y="249"/>
                    </a:lnTo>
                    <a:lnTo>
                      <a:pt x="1018" y="259"/>
                    </a:lnTo>
                    <a:lnTo>
                      <a:pt x="975" y="263"/>
                    </a:lnTo>
                    <a:lnTo>
                      <a:pt x="937" y="269"/>
                    </a:lnTo>
                    <a:lnTo>
                      <a:pt x="899" y="272"/>
                    </a:lnTo>
                    <a:lnTo>
                      <a:pt x="860" y="278"/>
                    </a:lnTo>
                    <a:lnTo>
                      <a:pt x="818" y="272"/>
                    </a:lnTo>
                    <a:lnTo>
                      <a:pt x="783" y="272"/>
                    </a:lnTo>
                    <a:lnTo>
                      <a:pt x="741" y="272"/>
                    </a:lnTo>
                    <a:lnTo>
                      <a:pt x="707" y="272"/>
                    </a:lnTo>
                    <a:lnTo>
                      <a:pt x="670" y="269"/>
                    </a:lnTo>
                    <a:lnTo>
                      <a:pt x="632" y="269"/>
                    </a:lnTo>
                    <a:lnTo>
                      <a:pt x="593" y="263"/>
                    </a:lnTo>
                    <a:lnTo>
                      <a:pt x="559" y="259"/>
                    </a:lnTo>
                    <a:lnTo>
                      <a:pt x="516" y="249"/>
                    </a:lnTo>
                    <a:lnTo>
                      <a:pt x="482" y="240"/>
                    </a:lnTo>
                    <a:lnTo>
                      <a:pt x="443" y="225"/>
                    </a:lnTo>
                    <a:lnTo>
                      <a:pt x="411" y="215"/>
                    </a:lnTo>
                    <a:lnTo>
                      <a:pt x="372" y="201"/>
                    </a:lnTo>
                    <a:lnTo>
                      <a:pt x="340" y="186"/>
                    </a:lnTo>
                    <a:lnTo>
                      <a:pt x="301" y="173"/>
                    </a:lnTo>
                    <a:lnTo>
                      <a:pt x="273" y="163"/>
                    </a:lnTo>
                    <a:lnTo>
                      <a:pt x="234" y="144"/>
                    </a:lnTo>
                    <a:lnTo>
                      <a:pt x="200" y="125"/>
                    </a:lnTo>
                    <a:lnTo>
                      <a:pt x="161" y="105"/>
                    </a:lnTo>
                    <a:lnTo>
                      <a:pt x="129" y="86"/>
                    </a:lnTo>
                    <a:lnTo>
                      <a:pt x="94" y="61"/>
                    </a:lnTo>
                    <a:lnTo>
                      <a:pt x="61" y="44"/>
                    </a:lnTo>
                    <a:lnTo>
                      <a:pt x="29" y="19"/>
                    </a:lnTo>
                    <a:lnTo>
                      <a:pt x="0" y="0"/>
                    </a:lnTo>
                  </a:path>
                </a:pathLst>
              </a:custGeom>
              <a:noFill/>
              <a:ln w="3175">
                <a:solidFill>
                  <a:srgbClr val="4F4F4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13" name="Freeform 4900"/>
              <p:cNvSpPr>
                <a:spLocks/>
              </p:cNvSpPr>
              <p:nvPr/>
            </p:nvSpPr>
            <p:spPr bwMode="gray">
              <a:xfrm>
                <a:off x="5218" y="1925"/>
                <a:ext cx="665" cy="229"/>
              </a:xfrm>
              <a:custGeom>
                <a:avLst/>
                <a:gdLst>
                  <a:gd name="T0" fmla="*/ 332 w 1331"/>
                  <a:gd name="T1" fmla="*/ 114 h 459"/>
                  <a:gd name="T2" fmla="*/ 320 w 1331"/>
                  <a:gd name="T3" fmla="*/ 113 h 459"/>
                  <a:gd name="T4" fmla="*/ 308 w 1331"/>
                  <a:gd name="T5" fmla="*/ 113 h 459"/>
                  <a:gd name="T6" fmla="*/ 296 w 1331"/>
                  <a:gd name="T7" fmla="*/ 112 h 459"/>
                  <a:gd name="T8" fmla="*/ 286 w 1331"/>
                  <a:gd name="T9" fmla="*/ 112 h 459"/>
                  <a:gd name="T10" fmla="*/ 275 w 1331"/>
                  <a:gd name="T11" fmla="*/ 111 h 459"/>
                  <a:gd name="T12" fmla="*/ 264 w 1331"/>
                  <a:gd name="T13" fmla="*/ 110 h 459"/>
                  <a:gd name="T14" fmla="*/ 254 w 1331"/>
                  <a:gd name="T15" fmla="*/ 109 h 459"/>
                  <a:gd name="T16" fmla="*/ 243 w 1331"/>
                  <a:gd name="T17" fmla="*/ 107 h 459"/>
                  <a:gd name="T18" fmla="*/ 231 w 1331"/>
                  <a:gd name="T19" fmla="*/ 105 h 459"/>
                  <a:gd name="T20" fmla="*/ 220 w 1331"/>
                  <a:gd name="T21" fmla="*/ 102 h 459"/>
                  <a:gd name="T22" fmla="*/ 209 w 1331"/>
                  <a:gd name="T23" fmla="*/ 100 h 459"/>
                  <a:gd name="T24" fmla="*/ 198 w 1331"/>
                  <a:gd name="T25" fmla="*/ 98 h 459"/>
                  <a:gd name="T26" fmla="*/ 187 w 1331"/>
                  <a:gd name="T27" fmla="*/ 94 h 459"/>
                  <a:gd name="T28" fmla="*/ 177 w 1331"/>
                  <a:gd name="T29" fmla="*/ 92 h 459"/>
                  <a:gd name="T30" fmla="*/ 166 w 1331"/>
                  <a:gd name="T31" fmla="*/ 88 h 459"/>
                  <a:gd name="T32" fmla="*/ 157 w 1331"/>
                  <a:gd name="T33" fmla="*/ 86 h 459"/>
                  <a:gd name="T34" fmla="*/ 146 w 1331"/>
                  <a:gd name="T35" fmla="*/ 81 h 459"/>
                  <a:gd name="T36" fmla="*/ 135 w 1331"/>
                  <a:gd name="T37" fmla="*/ 77 h 459"/>
                  <a:gd name="T38" fmla="*/ 124 w 1331"/>
                  <a:gd name="T39" fmla="*/ 73 h 459"/>
                  <a:gd name="T40" fmla="*/ 114 w 1331"/>
                  <a:gd name="T41" fmla="*/ 69 h 459"/>
                  <a:gd name="T42" fmla="*/ 104 w 1331"/>
                  <a:gd name="T43" fmla="*/ 64 h 459"/>
                  <a:gd name="T44" fmla="*/ 94 w 1331"/>
                  <a:gd name="T45" fmla="*/ 60 h 459"/>
                  <a:gd name="T46" fmla="*/ 85 w 1331"/>
                  <a:gd name="T47" fmla="*/ 55 h 459"/>
                  <a:gd name="T48" fmla="*/ 75 w 1331"/>
                  <a:gd name="T49" fmla="*/ 50 h 459"/>
                  <a:gd name="T50" fmla="*/ 64 w 1331"/>
                  <a:gd name="T51" fmla="*/ 44 h 459"/>
                  <a:gd name="T52" fmla="*/ 55 w 1331"/>
                  <a:gd name="T53" fmla="*/ 38 h 459"/>
                  <a:gd name="T54" fmla="*/ 45 w 1331"/>
                  <a:gd name="T55" fmla="*/ 32 h 459"/>
                  <a:gd name="T56" fmla="*/ 36 w 1331"/>
                  <a:gd name="T57" fmla="*/ 26 h 459"/>
                  <a:gd name="T58" fmla="*/ 26 w 1331"/>
                  <a:gd name="T59" fmla="*/ 19 h 459"/>
                  <a:gd name="T60" fmla="*/ 18 w 1331"/>
                  <a:gd name="T61" fmla="*/ 13 h 459"/>
                  <a:gd name="T62" fmla="*/ 8 w 1331"/>
                  <a:gd name="T63" fmla="*/ 5 h 459"/>
                  <a:gd name="T64" fmla="*/ 0 w 1331"/>
                  <a:gd name="T65" fmla="*/ 0 h 4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1"/>
                  <a:gd name="T100" fmla="*/ 0 h 459"/>
                  <a:gd name="T101" fmla="*/ 1331 w 1331"/>
                  <a:gd name="T102" fmla="*/ 459 h 4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1" h="459">
                    <a:moveTo>
                      <a:pt x="1331" y="459"/>
                    </a:moveTo>
                    <a:lnTo>
                      <a:pt x="1283" y="455"/>
                    </a:lnTo>
                    <a:lnTo>
                      <a:pt x="1235" y="455"/>
                    </a:lnTo>
                    <a:lnTo>
                      <a:pt x="1187" y="450"/>
                    </a:lnTo>
                    <a:lnTo>
                      <a:pt x="1144" y="450"/>
                    </a:lnTo>
                    <a:lnTo>
                      <a:pt x="1100" y="446"/>
                    </a:lnTo>
                    <a:lnTo>
                      <a:pt x="1058" y="440"/>
                    </a:lnTo>
                    <a:lnTo>
                      <a:pt x="1016" y="436"/>
                    </a:lnTo>
                    <a:lnTo>
                      <a:pt x="972" y="430"/>
                    </a:lnTo>
                    <a:lnTo>
                      <a:pt x="924" y="421"/>
                    </a:lnTo>
                    <a:lnTo>
                      <a:pt x="881" y="411"/>
                    </a:lnTo>
                    <a:lnTo>
                      <a:pt x="837" y="402"/>
                    </a:lnTo>
                    <a:lnTo>
                      <a:pt x="795" y="392"/>
                    </a:lnTo>
                    <a:lnTo>
                      <a:pt x="751" y="379"/>
                    </a:lnTo>
                    <a:lnTo>
                      <a:pt x="708" y="369"/>
                    </a:lnTo>
                    <a:lnTo>
                      <a:pt x="666" y="354"/>
                    </a:lnTo>
                    <a:lnTo>
                      <a:pt x="628" y="344"/>
                    </a:lnTo>
                    <a:lnTo>
                      <a:pt x="584" y="325"/>
                    </a:lnTo>
                    <a:lnTo>
                      <a:pt x="541" y="311"/>
                    </a:lnTo>
                    <a:lnTo>
                      <a:pt x="497" y="292"/>
                    </a:lnTo>
                    <a:lnTo>
                      <a:pt x="459" y="279"/>
                    </a:lnTo>
                    <a:lnTo>
                      <a:pt x="417" y="259"/>
                    </a:lnTo>
                    <a:lnTo>
                      <a:pt x="378" y="240"/>
                    </a:lnTo>
                    <a:lnTo>
                      <a:pt x="340" y="221"/>
                    </a:lnTo>
                    <a:lnTo>
                      <a:pt x="301" y="202"/>
                    </a:lnTo>
                    <a:lnTo>
                      <a:pt x="259" y="177"/>
                    </a:lnTo>
                    <a:lnTo>
                      <a:pt x="221" y="154"/>
                    </a:lnTo>
                    <a:lnTo>
                      <a:pt x="182" y="129"/>
                    </a:lnTo>
                    <a:lnTo>
                      <a:pt x="144" y="106"/>
                    </a:lnTo>
                    <a:lnTo>
                      <a:pt x="105" y="77"/>
                    </a:lnTo>
                    <a:lnTo>
                      <a:pt x="73" y="52"/>
                    </a:lnTo>
                    <a:lnTo>
                      <a:pt x="34" y="23"/>
                    </a:lnTo>
                    <a:lnTo>
                      <a:pt x="0" y="0"/>
                    </a:lnTo>
                  </a:path>
                </a:pathLst>
              </a:custGeom>
              <a:noFill/>
              <a:ln w="3175">
                <a:solidFill>
                  <a:srgbClr val="4F4F4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14" name="Freeform 4901"/>
              <p:cNvSpPr>
                <a:spLocks/>
              </p:cNvSpPr>
              <p:nvPr/>
            </p:nvSpPr>
            <p:spPr bwMode="gray">
              <a:xfrm>
                <a:off x="5144" y="2051"/>
                <a:ext cx="610" cy="331"/>
              </a:xfrm>
              <a:custGeom>
                <a:avLst/>
                <a:gdLst>
                  <a:gd name="T0" fmla="*/ 305 w 1219"/>
                  <a:gd name="T1" fmla="*/ 166 h 660"/>
                  <a:gd name="T2" fmla="*/ 295 w 1219"/>
                  <a:gd name="T3" fmla="*/ 163 h 660"/>
                  <a:gd name="T4" fmla="*/ 284 w 1219"/>
                  <a:gd name="T5" fmla="*/ 162 h 660"/>
                  <a:gd name="T6" fmla="*/ 273 w 1219"/>
                  <a:gd name="T7" fmla="*/ 159 h 660"/>
                  <a:gd name="T8" fmla="*/ 262 w 1219"/>
                  <a:gd name="T9" fmla="*/ 158 h 660"/>
                  <a:gd name="T10" fmla="*/ 251 w 1219"/>
                  <a:gd name="T11" fmla="*/ 156 h 660"/>
                  <a:gd name="T12" fmla="*/ 242 w 1219"/>
                  <a:gd name="T13" fmla="*/ 154 h 660"/>
                  <a:gd name="T14" fmla="*/ 232 w 1219"/>
                  <a:gd name="T15" fmla="*/ 151 h 660"/>
                  <a:gd name="T16" fmla="*/ 223 w 1219"/>
                  <a:gd name="T17" fmla="*/ 149 h 660"/>
                  <a:gd name="T18" fmla="*/ 212 w 1219"/>
                  <a:gd name="T19" fmla="*/ 145 h 660"/>
                  <a:gd name="T20" fmla="*/ 202 w 1219"/>
                  <a:gd name="T21" fmla="*/ 142 h 660"/>
                  <a:gd name="T22" fmla="*/ 193 w 1219"/>
                  <a:gd name="T23" fmla="*/ 138 h 660"/>
                  <a:gd name="T24" fmla="*/ 183 w 1219"/>
                  <a:gd name="T25" fmla="*/ 134 h 660"/>
                  <a:gd name="T26" fmla="*/ 173 w 1219"/>
                  <a:gd name="T27" fmla="*/ 130 h 660"/>
                  <a:gd name="T28" fmla="*/ 163 w 1219"/>
                  <a:gd name="T29" fmla="*/ 125 h 660"/>
                  <a:gd name="T30" fmla="*/ 154 w 1219"/>
                  <a:gd name="T31" fmla="*/ 120 h 660"/>
                  <a:gd name="T32" fmla="*/ 145 w 1219"/>
                  <a:gd name="T33" fmla="*/ 117 h 660"/>
                  <a:gd name="T34" fmla="*/ 134 w 1219"/>
                  <a:gd name="T35" fmla="*/ 110 h 660"/>
                  <a:gd name="T36" fmla="*/ 126 w 1219"/>
                  <a:gd name="T37" fmla="*/ 105 h 660"/>
                  <a:gd name="T38" fmla="*/ 115 w 1219"/>
                  <a:gd name="T39" fmla="*/ 98 h 660"/>
                  <a:gd name="T40" fmla="*/ 107 w 1219"/>
                  <a:gd name="T41" fmla="*/ 93 h 660"/>
                  <a:gd name="T42" fmla="*/ 97 w 1219"/>
                  <a:gd name="T43" fmla="*/ 86 h 660"/>
                  <a:gd name="T44" fmla="*/ 89 w 1219"/>
                  <a:gd name="T45" fmla="*/ 79 h 660"/>
                  <a:gd name="T46" fmla="*/ 79 w 1219"/>
                  <a:gd name="T47" fmla="*/ 72 h 660"/>
                  <a:gd name="T48" fmla="*/ 71 w 1219"/>
                  <a:gd name="T49" fmla="*/ 66 h 660"/>
                  <a:gd name="T50" fmla="*/ 60 w 1219"/>
                  <a:gd name="T51" fmla="*/ 58 h 660"/>
                  <a:gd name="T52" fmla="*/ 52 w 1219"/>
                  <a:gd name="T53" fmla="*/ 51 h 660"/>
                  <a:gd name="T54" fmla="*/ 42 w 1219"/>
                  <a:gd name="T55" fmla="*/ 42 h 660"/>
                  <a:gd name="T56" fmla="*/ 34 w 1219"/>
                  <a:gd name="T57" fmla="*/ 35 h 660"/>
                  <a:gd name="T58" fmla="*/ 24 w 1219"/>
                  <a:gd name="T59" fmla="*/ 25 h 660"/>
                  <a:gd name="T60" fmla="*/ 17 w 1219"/>
                  <a:gd name="T61" fmla="*/ 17 h 660"/>
                  <a:gd name="T62" fmla="*/ 8 w 1219"/>
                  <a:gd name="T63" fmla="*/ 8 h 660"/>
                  <a:gd name="T64" fmla="*/ 0 w 1219"/>
                  <a:gd name="T65" fmla="*/ 0 h 6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9"/>
                  <a:gd name="T100" fmla="*/ 0 h 660"/>
                  <a:gd name="T101" fmla="*/ 1219 w 1219"/>
                  <a:gd name="T102" fmla="*/ 660 h 6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9" h="660">
                    <a:moveTo>
                      <a:pt x="1219" y="660"/>
                    </a:moveTo>
                    <a:lnTo>
                      <a:pt x="1177" y="651"/>
                    </a:lnTo>
                    <a:lnTo>
                      <a:pt x="1135" y="645"/>
                    </a:lnTo>
                    <a:lnTo>
                      <a:pt x="1091" y="635"/>
                    </a:lnTo>
                    <a:lnTo>
                      <a:pt x="1048" y="631"/>
                    </a:lnTo>
                    <a:lnTo>
                      <a:pt x="1004" y="622"/>
                    </a:lnTo>
                    <a:lnTo>
                      <a:pt x="966" y="612"/>
                    </a:lnTo>
                    <a:lnTo>
                      <a:pt x="927" y="603"/>
                    </a:lnTo>
                    <a:lnTo>
                      <a:pt x="889" y="593"/>
                    </a:lnTo>
                    <a:lnTo>
                      <a:pt x="847" y="578"/>
                    </a:lnTo>
                    <a:lnTo>
                      <a:pt x="808" y="564"/>
                    </a:lnTo>
                    <a:lnTo>
                      <a:pt x="770" y="551"/>
                    </a:lnTo>
                    <a:lnTo>
                      <a:pt x="732" y="535"/>
                    </a:lnTo>
                    <a:lnTo>
                      <a:pt x="689" y="516"/>
                    </a:lnTo>
                    <a:lnTo>
                      <a:pt x="651" y="497"/>
                    </a:lnTo>
                    <a:lnTo>
                      <a:pt x="613" y="478"/>
                    </a:lnTo>
                    <a:lnTo>
                      <a:pt x="578" y="464"/>
                    </a:lnTo>
                    <a:lnTo>
                      <a:pt x="536" y="439"/>
                    </a:lnTo>
                    <a:lnTo>
                      <a:pt x="503" y="416"/>
                    </a:lnTo>
                    <a:lnTo>
                      <a:pt x="459" y="391"/>
                    </a:lnTo>
                    <a:lnTo>
                      <a:pt x="426" y="368"/>
                    </a:lnTo>
                    <a:lnTo>
                      <a:pt x="388" y="340"/>
                    </a:lnTo>
                    <a:lnTo>
                      <a:pt x="353" y="315"/>
                    </a:lnTo>
                    <a:lnTo>
                      <a:pt x="315" y="288"/>
                    </a:lnTo>
                    <a:lnTo>
                      <a:pt x="282" y="263"/>
                    </a:lnTo>
                    <a:lnTo>
                      <a:pt x="240" y="230"/>
                    </a:lnTo>
                    <a:lnTo>
                      <a:pt x="205" y="201"/>
                    </a:lnTo>
                    <a:lnTo>
                      <a:pt x="167" y="167"/>
                    </a:lnTo>
                    <a:lnTo>
                      <a:pt x="134" y="138"/>
                    </a:lnTo>
                    <a:lnTo>
                      <a:pt x="96" y="100"/>
                    </a:lnTo>
                    <a:lnTo>
                      <a:pt x="67" y="67"/>
                    </a:lnTo>
                    <a:lnTo>
                      <a:pt x="29" y="32"/>
                    </a:lnTo>
                    <a:lnTo>
                      <a:pt x="0" y="0"/>
                    </a:lnTo>
                  </a:path>
                </a:pathLst>
              </a:custGeom>
              <a:noFill/>
              <a:ln w="3175">
                <a:solidFill>
                  <a:srgbClr val="4F4F4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15" name="Freeform 4902"/>
              <p:cNvSpPr>
                <a:spLocks/>
              </p:cNvSpPr>
              <p:nvPr/>
            </p:nvSpPr>
            <p:spPr bwMode="gray">
              <a:xfrm>
                <a:off x="4801" y="1719"/>
                <a:ext cx="22" cy="12"/>
              </a:xfrm>
              <a:custGeom>
                <a:avLst/>
                <a:gdLst>
                  <a:gd name="T0" fmla="*/ 2 w 45"/>
                  <a:gd name="T1" fmla="*/ 0 h 23"/>
                  <a:gd name="T2" fmla="*/ 0 w 45"/>
                  <a:gd name="T3" fmla="*/ 6 h 23"/>
                  <a:gd name="T4" fmla="*/ 11 w 45"/>
                  <a:gd name="T5" fmla="*/ 6 h 23"/>
                  <a:gd name="T6" fmla="*/ 8 w 45"/>
                  <a:gd name="T7" fmla="*/ 0 h 23"/>
                  <a:gd name="T8" fmla="*/ 2 w 45"/>
                  <a:gd name="T9" fmla="*/ 0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10" y="0"/>
                    </a:moveTo>
                    <a:lnTo>
                      <a:pt x="0" y="23"/>
                    </a:lnTo>
                    <a:lnTo>
                      <a:pt x="45" y="23"/>
                    </a:lnTo>
                    <a:lnTo>
                      <a:pt x="35" y="0"/>
                    </a:lnTo>
                    <a:lnTo>
                      <a:pt x="1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16" name="Freeform 4903"/>
              <p:cNvSpPr>
                <a:spLocks/>
              </p:cNvSpPr>
              <p:nvPr/>
            </p:nvSpPr>
            <p:spPr bwMode="gray">
              <a:xfrm>
                <a:off x="4804" y="1721"/>
                <a:ext cx="16" cy="5"/>
              </a:xfrm>
              <a:custGeom>
                <a:avLst/>
                <a:gdLst>
                  <a:gd name="T0" fmla="*/ 2 w 33"/>
                  <a:gd name="T1" fmla="*/ 0 h 10"/>
                  <a:gd name="T2" fmla="*/ 0 w 33"/>
                  <a:gd name="T3" fmla="*/ 3 h 10"/>
                  <a:gd name="T4" fmla="*/ 8 w 33"/>
                  <a:gd name="T5" fmla="*/ 3 h 10"/>
                  <a:gd name="T6" fmla="*/ 5 w 33"/>
                  <a:gd name="T7" fmla="*/ 0 h 10"/>
                  <a:gd name="T8" fmla="*/ 2 w 33"/>
                  <a:gd name="T9" fmla="*/ 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10" y="0"/>
                    </a:moveTo>
                    <a:lnTo>
                      <a:pt x="0" y="10"/>
                    </a:lnTo>
                    <a:lnTo>
                      <a:pt x="33" y="10"/>
                    </a:lnTo>
                    <a:lnTo>
                      <a:pt x="23"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17" name="Freeform 4904"/>
              <p:cNvSpPr>
                <a:spLocks/>
              </p:cNvSpPr>
              <p:nvPr/>
            </p:nvSpPr>
            <p:spPr bwMode="gray">
              <a:xfrm>
                <a:off x="4801" y="1729"/>
                <a:ext cx="22" cy="14"/>
              </a:xfrm>
              <a:custGeom>
                <a:avLst/>
                <a:gdLst>
                  <a:gd name="T0" fmla="*/ 2 w 45"/>
                  <a:gd name="T1" fmla="*/ 0 h 28"/>
                  <a:gd name="T2" fmla="*/ 0 w 45"/>
                  <a:gd name="T3" fmla="*/ 7 h 28"/>
                  <a:gd name="T4" fmla="*/ 11 w 45"/>
                  <a:gd name="T5" fmla="*/ 7 h 28"/>
                  <a:gd name="T6" fmla="*/ 8 w 45"/>
                  <a:gd name="T7" fmla="*/ 0 h 28"/>
                  <a:gd name="T8" fmla="*/ 2 w 45"/>
                  <a:gd name="T9" fmla="*/ 0 h 28"/>
                  <a:gd name="T10" fmla="*/ 0 60000 65536"/>
                  <a:gd name="T11" fmla="*/ 0 60000 65536"/>
                  <a:gd name="T12" fmla="*/ 0 60000 65536"/>
                  <a:gd name="T13" fmla="*/ 0 60000 65536"/>
                  <a:gd name="T14" fmla="*/ 0 60000 65536"/>
                  <a:gd name="T15" fmla="*/ 0 w 45"/>
                  <a:gd name="T16" fmla="*/ 0 h 28"/>
                  <a:gd name="T17" fmla="*/ 45 w 45"/>
                  <a:gd name="T18" fmla="*/ 28 h 28"/>
                </a:gdLst>
                <a:ahLst/>
                <a:cxnLst>
                  <a:cxn ang="T10">
                    <a:pos x="T0" y="T1"/>
                  </a:cxn>
                  <a:cxn ang="T11">
                    <a:pos x="T2" y="T3"/>
                  </a:cxn>
                  <a:cxn ang="T12">
                    <a:pos x="T4" y="T5"/>
                  </a:cxn>
                  <a:cxn ang="T13">
                    <a:pos x="T6" y="T7"/>
                  </a:cxn>
                  <a:cxn ang="T14">
                    <a:pos x="T8" y="T9"/>
                  </a:cxn>
                </a:cxnLst>
                <a:rect l="T15" t="T16" r="T17" b="T18"/>
                <a:pathLst>
                  <a:path w="45" h="28">
                    <a:moveTo>
                      <a:pt x="10" y="0"/>
                    </a:moveTo>
                    <a:lnTo>
                      <a:pt x="0" y="28"/>
                    </a:lnTo>
                    <a:lnTo>
                      <a:pt x="45" y="28"/>
                    </a:lnTo>
                    <a:lnTo>
                      <a:pt x="35" y="0"/>
                    </a:lnTo>
                    <a:lnTo>
                      <a:pt x="1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18" name="Freeform 4905"/>
              <p:cNvSpPr>
                <a:spLocks/>
              </p:cNvSpPr>
              <p:nvPr/>
            </p:nvSpPr>
            <p:spPr bwMode="gray">
              <a:xfrm>
                <a:off x="4804" y="1731"/>
                <a:ext cx="16" cy="7"/>
              </a:xfrm>
              <a:custGeom>
                <a:avLst/>
                <a:gdLst>
                  <a:gd name="T0" fmla="*/ 2 w 33"/>
                  <a:gd name="T1" fmla="*/ 0 h 16"/>
                  <a:gd name="T2" fmla="*/ 0 w 33"/>
                  <a:gd name="T3" fmla="*/ 3 h 16"/>
                  <a:gd name="T4" fmla="*/ 8 w 33"/>
                  <a:gd name="T5" fmla="*/ 3 h 16"/>
                  <a:gd name="T6" fmla="*/ 5 w 33"/>
                  <a:gd name="T7" fmla="*/ 0 h 16"/>
                  <a:gd name="T8" fmla="*/ 2 w 33"/>
                  <a:gd name="T9" fmla="*/ 0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10" y="0"/>
                    </a:moveTo>
                    <a:lnTo>
                      <a:pt x="0" y="16"/>
                    </a:lnTo>
                    <a:lnTo>
                      <a:pt x="33" y="16"/>
                    </a:lnTo>
                    <a:lnTo>
                      <a:pt x="23"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19" name="Freeform 4906"/>
              <p:cNvSpPr>
                <a:spLocks/>
              </p:cNvSpPr>
              <p:nvPr/>
            </p:nvSpPr>
            <p:spPr bwMode="gray">
              <a:xfrm>
                <a:off x="4801" y="1740"/>
                <a:ext cx="22" cy="15"/>
              </a:xfrm>
              <a:custGeom>
                <a:avLst/>
                <a:gdLst>
                  <a:gd name="T0" fmla="*/ 2 w 45"/>
                  <a:gd name="T1" fmla="*/ 0 h 28"/>
                  <a:gd name="T2" fmla="*/ 0 w 45"/>
                  <a:gd name="T3" fmla="*/ 8 h 28"/>
                  <a:gd name="T4" fmla="*/ 11 w 45"/>
                  <a:gd name="T5" fmla="*/ 8 h 28"/>
                  <a:gd name="T6" fmla="*/ 8 w 45"/>
                  <a:gd name="T7" fmla="*/ 0 h 28"/>
                  <a:gd name="T8" fmla="*/ 2 w 45"/>
                  <a:gd name="T9" fmla="*/ 0 h 28"/>
                  <a:gd name="T10" fmla="*/ 0 60000 65536"/>
                  <a:gd name="T11" fmla="*/ 0 60000 65536"/>
                  <a:gd name="T12" fmla="*/ 0 60000 65536"/>
                  <a:gd name="T13" fmla="*/ 0 60000 65536"/>
                  <a:gd name="T14" fmla="*/ 0 60000 65536"/>
                  <a:gd name="T15" fmla="*/ 0 w 45"/>
                  <a:gd name="T16" fmla="*/ 0 h 28"/>
                  <a:gd name="T17" fmla="*/ 45 w 45"/>
                  <a:gd name="T18" fmla="*/ 28 h 28"/>
                </a:gdLst>
                <a:ahLst/>
                <a:cxnLst>
                  <a:cxn ang="T10">
                    <a:pos x="T0" y="T1"/>
                  </a:cxn>
                  <a:cxn ang="T11">
                    <a:pos x="T2" y="T3"/>
                  </a:cxn>
                  <a:cxn ang="T12">
                    <a:pos x="T4" y="T5"/>
                  </a:cxn>
                  <a:cxn ang="T13">
                    <a:pos x="T6" y="T7"/>
                  </a:cxn>
                  <a:cxn ang="T14">
                    <a:pos x="T8" y="T9"/>
                  </a:cxn>
                </a:cxnLst>
                <a:rect l="T15" t="T16" r="T17" b="T18"/>
                <a:pathLst>
                  <a:path w="45" h="28">
                    <a:moveTo>
                      <a:pt x="10" y="0"/>
                    </a:moveTo>
                    <a:lnTo>
                      <a:pt x="0" y="28"/>
                    </a:lnTo>
                    <a:lnTo>
                      <a:pt x="45" y="28"/>
                    </a:lnTo>
                    <a:lnTo>
                      <a:pt x="35" y="0"/>
                    </a:lnTo>
                    <a:lnTo>
                      <a:pt x="1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0" name="Freeform 4907"/>
              <p:cNvSpPr>
                <a:spLocks/>
              </p:cNvSpPr>
              <p:nvPr/>
            </p:nvSpPr>
            <p:spPr bwMode="gray">
              <a:xfrm>
                <a:off x="4804" y="1743"/>
                <a:ext cx="16" cy="7"/>
              </a:xfrm>
              <a:custGeom>
                <a:avLst/>
                <a:gdLst>
                  <a:gd name="T0" fmla="*/ 2 w 33"/>
                  <a:gd name="T1" fmla="*/ 0 h 14"/>
                  <a:gd name="T2" fmla="*/ 0 w 33"/>
                  <a:gd name="T3" fmla="*/ 4 h 14"/>
                  <a:gd name="T4" fmla="*/ 8 w 33"/>
                  <a:gd name="T5" fmla="*/ 4 h 14"/>
                  <a:gd name="T6" fmla="*/ 5 w 33"/>
                  <a:gd name="T7" fmla="*/ 0 h 14"/>
                  <a:gd name="T8" fmla="*/ 2 w 33"/>
                  <a:gd name="T9" fmla="*/ 0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10" y="0"/>
                    </a:moveTo>
                    <a:lnTo>
                      <a:pt x="0" y="14"/>
                    </a:lnTo>
                    <a:lnTo>
                      <a:pt x="33" y="14"/>
                    </a:lnTo>
                    <a:lnTo>
                      <a:pt x="23"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1" name="Freeform 4908"/>
              <p:cNvSpPr>
                <a:spLocks/>
              </p:cNvSpPr>
              <p:nvPr/>
            </p:nvSpPr>
            <p:spPr bwMode="gray">
              <a:xfrm>
                <a:off x="4801" y="1753"/>
                <a:ext cx="22" cy="14"/>
              </a:xfrm>
              <a:custGeom>
                <a:avLst/>
                <a:gdLst>
                  <a:gd name="T0" fmla="*/ 2 w 45"/>
                  <a:gd name="T1" fmla="*/ 0 h 28"/>
                  <a:gd name="T2" fmla="*/ 0 w 45"/>
                  <a:gd name="T3" fmla="*/ 7 h 28"/>
                  <a:gd name="T4" fmla="*/ 11 w 45"/>
                  <a:gd name="T5" fmla="*/ 7 h 28"/>
                  <a:gd name="T6" fmla="*/ 8 w 45"/>
                  <a:gd name="T7" fmla="*/ 0 h 28"/>
                  <a:gd name="T8" fmla="*/ 2 w 45"/>
                  <a:gd name="T9" fmla="*/ 0 h 28"/>
                  <a:gd name="T10" fmla="*/ 0 60000 65536"/>
                  <a:gd name="T11" fmla="*/ 0 60000 65536"/>
                  <a:gd name="T12" fmla="*/ 0 60000 65536"/>
                  <a:gd name="T13" fmla="*/ 0 60000 65536"/>
                  <a:gd name="T14" fmla="*/ 0 60000 65536"/>
                  <a:gd name="T15" fmla="*/ 0 w 45"/>
                  <a:gd name="T16" fmla="*/ 0 h 28"/>
                  <a:gd name="T17" fmla="*/ 45 w 45"/>
                  <a:gd name="T18" fmla="*/ 28 h 28"/>
                </a:gdLst>
                <a:ahLst/>
                <a:cxnLst>
                  <a:cxn ang="T10">
                    <a:pos x="T0" y="T1"/>
                  </a:cxn>
                  <a:cxn ang="T11">
                    <a:pos x="T2" y="T3"/>
                  </a:cxn>
                  <a:cxn ang="T12">
                    <a:pos x="T4" y="T5"/>
                  </a:cxn>
                  <a:cxn ang="T13">
                    <a:pos x="T6" y="T7"/>
                  </a:cxn>
                  <a:cxn ang="T14">
                    <a:pos x="T8" y="T9"/>
                  </a:cxn>
                </a:cxnLst>
                <a:rect l="T15" t="T16" r="T17" b="T18"/>
                <a:pathLst>
                  <a:path w="45" h="28">
                    <a:moveTo>
                      <a:pt x="10" y="0"/>
                    </a:moveTo>
                    <a:lnTo>
                      <a:pt x="0" y="28"/>
                    </a:lnTo>
                    <a:lnTo>
                      <a:pt x="45" y="28"/>
                    </a:lnTo>
                    <a:lnTo>
                      <a:pt x="35" y="0"/>
                    </a:lnTo>
                    <a:lnTo>
                      <a:pt x="1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2" name="Freeform 4909"/>
              <p:cNvSpPr>
                <a:spLocks/>
              </p:cNvSpPr>
              <p:nvPr/>
            </p:nvSpPr>
            <p:spPr bwMode="gray">
              <a:xfrm>
                <a:off x="4804" y="1755"/>
                <a:ext cx="16" cy="7"/>
              </a:xfrm>
              <a:custGeom>
                <a:avLst/>
                <a:gdLst>
                  <a:gd name="T0" fmla="*/ 2 w 33"/>
                  <a:gd name="T1" fmla="*/ 0 h 16"/>
                  <a:gd name="T2" fmla="*/ 0 w 33"/>
                  <a:gd name="T3" fmla="*/ 3 h 16"/>
                  <a:gd name="T4" fmla="*/ 8 w 33"/>
                  <a:gd name="T5" fmla="*/ 3 h 16"/>
                  <a:gd name="T6" fmla="*/ 5 w 33"/>
                  <a:gd name="T7" fmla="*/ 0 h 16"/>
                  <a:gd name="T8" fmla="*/ 2 w 33"/>
                  <a:gd name="T9" fmla="*/ 0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10" y="0"/>
                    </a:moveTo>
                    <a:lnTo>
                      <a:pt x="0" y="16"/>
                    </a:lnTo>
                    <a:lnTo>
                      <a:pt x="33" y="16"/>
                    </a:lnTo>
                    <a:lnTo>
                      <a:pt x="23"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3" name="Freeform 4910"/>
              <p:cNvSpPr>
                <a:spLocks/>
              </p:cNvSpPr>
              <p:nvPr/>
            </p:nvSpPr>
            <p:spPr bwMode="gray">
              <a:xfrm>
                <a:off x="4801" y="1764"/>
                <a:ext cx="22" cy="15"/>
              </a:xfrm>
              <a:custGeom>
                <a:avLst/>
                <a:gdLst>
                  <a:gd name="T0" fmla="*/ 2 w 45"/>
                  <a:gd name="T1" fmla="*/ 0 h 28"/>
                  <a:gd name="T2" fmla="*/ 0 w 45"/>
                  <a:gd name="T3" fmla="*/ 8 h 28"/>
                  <a:gd name="T4" fmla="*/ 11 w 45"/>
                  <a:gd name="T5" fmla="*/ 8 h 28"/>
                  <a:gd name="T6" fmla="*/ 8 w 45"/>
                  <a:gd name="T7" fmla="*/ 0 h 28"/>
                  <a:gd name="T8" fmla="*/ 2 w 45"/>
                  <a:gd name="T9" fmla="*/ 0 h 28"/>
                  <a:gd name="T10" fmla="*/ 0 60000 65536"/>
                  <a:gd name="T11" fmla="*/ 0 60000 65536"/>
                  <a:gd name="T12" fmla="*/ 0 60000 65536"/>
                  <a:gd name="T13" fmla="*/ 0 60000 65536"/>
                  <a:gd name="T14" fmla="*/ 0 60000 65536"/>
                  <a:gd name="T15" fmla="*/ 0 w 45"/>
                  <a:gd name="T16" fmla="*/ 0 h 28"/>
                  <a:gd name="T17" fmla="*/ 45 w 45"/>
                  <a:gd name="T18" fmla="*/ 28 h 28"/>
                </a:gdLst>
                <a:ahLst/>
                <a:cxnLst>
                  <a:cxn ang="T10">
                    <a:pos x="T0" y="T1"/>
                  </a:cxn>
                  <a:cxn ang="T11">
                    <a:pos x="T2" y="T3"/>
                  </a:cxn>
                  <a:cxn ang="T12">
                    <a:pos x="T4" y="T5"/>
                  </a:cxn>
                  <a:cxn ang="T13">
                    <a:pos x="T6" y="T7"/>
                  </a:cxn>
                  <a:cxn ang="T14">
                    <a:pos x="T8" y="T9"/>
                  </a:cxn>
                </a:cxnLst>
                <a:rect l="T15" t="T16" r="T17" b="T18"/>
                <a:pathLst>
                  <a:path w="45" h="28">
                    <a:moveTo>
                      <a:pt x="10" y="0"/>
                    </a:moveTo>
                    <a:lnTo>
                      <a:pt x="0" y="28"/>
                    </a:lnTo>
                    <a:lnTo>
                      <a:pt x="45" y="28"/>
                    </a:lnTo>
                    <a:lnTo>
                      <a:pt x="35" y="0"/>
                    </a:lnTo>
                    <a:lnTo>
                      <a:pt x="1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4" name="Freeform 4911"/>
              <p:cNvSpPr>
                <a:spLocks/>
              </p:cNvSpPr>
              <p:nvPr/>
            </p:nvSpPr>
            <p:spPr bwMode="gray">
              <a:xfrm>
                <a:off x="4804" y="1767"/>
                <a:ext cx="16" cy="7"/>
              </a:xfrm>
              <a:custGeom>
                <a:avLst/>
                <a:gdLst>
                  <a:gd name="T0" fmla="*/ 2 w 33"/>
                  <a:gd name="T1" fmla="*/ 0 h 14"/>
                  <a:gd name="T2" fmla="*/ 0 w 33"/>
                  <a:gd name="T3" fmla="*/ 4 h 14"/>
                  <a:gd name="T4" fmla="*/ 8 w 33"/>
                  <a:gd name="T5" fmla="*/ 4 h 14"/>
                  <a:gd name="T6" fmla="*/ 5 w 33"/>
                  <a:gd name="T7" fmla="*/ 0 h 14"/>
                  <a:gd name="T8" fmla="*/ 2 w 33"/>
                  <a:gd name="T9" fmla="*/ 0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10" y="0"/>
                    </a:moveTo>
                    <a:lnTo>
                      <a:pt x="0" y="14"/>
                    </a:lnTo>
                    <a:lnTo>
                      <a:pt x="33" y="14"/>
                    </a:lnTo>
                    <a:lnTo>
                      <a:pt x="23"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5" name="Freeform 4912"/>
              <p:cNvSpPr>
                <a:spLocks/>
              </p:cNvSpPr>
              <p:nvPr/>
            </p:nvSpPr>
            <p:spPr bwMode="gray">
              <a:xfrm>
                <a:off x="5075" y="1719"/>
                <a:ext cx="24" cy="12"/>
              </a:xfrm>
              <a:custGeom>
                <a:avLst/>
                <a:gdLst>
                  <a:gd name="T0" fmla="*/ 8 w 48"/>
                  <a:gd name="T1" fmla="*/ 0 h 23"/>
                  <a:gd name="T2" fmla="*/ 12 w 48"/>
                  <a:gd name="T3" fmla="*/ 6 h 23"/>
                  <a:gd name="T4" fmla="*/ 0 w 48"/>
                  <a:gd name="T5" fmla="*/ 6 h 23"/>
                  <a:gd name="T6" fmla="*/ 3 w 48"/>
                  <a:gd name="T7" fmla="*/ 0 h 23"/>
                  <a:gd name="T8" fmla="*/ 8 w 48"/>
                  <a:gd name="T9" fmla="*/ 0 h 23"/>
                  <a:gd name="T10" fmla="*/ 0 60000 65536"/>
                  <a:gd name="T11" fmla="*/ 0 60000 65536"/>
                  <a:gd name="T12" fmla="*/ 0 60000 65536"/>
                  <a:gd name="T13" fmla="*/ 0 60000 65536"/>
                  <a:gd name="T14" fmla="*/ 0 60000 65536"/>
                  <a:gd name="T15" fmla="*/ 0 w 48"/>
                  <a:gd name="T16" fmla="*/ 0 h 23"/>
                  <a:gd name="T17" fmla="*/ 48 w 48"/>
                  <a:gd name="T18" fmla="*/ 23 h 23"/>
                </a:gdLst>
                <a:ahLst/>
                <a:cxnLst>
                  <a:cxn ang="T10">
                    <a:pos x="T0" y="T1"/>
                  </a:cxn>
                  <a:cxn ang="T11">
                    <a:pos x="T2" y="T3"/>
                  </a:cxn>
                  <a:cxn ang="T12">
                    <a:pos x="T4" y="T5"/>
                  </a:cxn>
                  <a:cxn ang="T13">
                    <a:pos x="T6" y="T7"/>
                  </a:cxn>
                  <a:cxn ang="T14">
                    <a:pos x="T8" y="T9"/>
                  </a:cxn>
                </a:cxnLst>
                <a:rect l="T15" t="T16" r="T17" b="T18"/>
                <a:pathLst>
                  <a:path w="48" h="23">
                    <a:moveTo>
                      <a:pt x="32" y="0"/>
                    </a:moveTo>
                    <a:lnTo>
                      <a:pt x="48" y="23"/>
                    </a:lnTo>
                    <a:lnTo>
                      <a:pt x="0" y="23"/>
                    </a:lnTo>
                    <a:lnTo>
                      <a:pt x="13"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6" name="Freeform 4913"/>
              <p:cNvSpPr>
                <a:spLocks/>
              </p:cNvSpPr>
              <p:nvPr/>
            </p:nvSpPr>
            <p:spPr bwMode="gray">
              <a:xfrm>
                <a:off x="5080" y="1721"/>
                <a:ext cx="16" cy="5"/>
              </a:xfrm>
              <a:custGeom>
                <a:avLst/>
                <a:gdLst>
                  <a:gd name="T0" fmla="*/ 5 w 33"/>
                  <a:gd name="T1" fmla="*/ 0 h 10"/>
                  <a:gd name="T2" fmla="*/ 8 w 33"/>
                  <a:gd name="T3" fmla="*/ 3 h 10"/>
                  <a:gd name="T4" fmla="*/ 0 w 33"/>
                  <a:gd name="T5" fmla="*/ 3 h 10"/>
                  <a:gd name="T6" fmla="*/ 2 w 33"/>
                  <a:gd name="T7" fmla="*/ 0 h 10"/>
                  <a:gd name="T8" fmla="*/ 5 w 33"/>
                  <a:gd name="T9" fmla="*/ 0 h 10"/>
                  <a:gd name="T10" fmla="*/ 0 60000 65536"/>
                  <a:gd name="T11" fmla="*/ 0 60000 65536"/>
                  <a:gd name="T12" fmla="*/ 0 60000 65536"/>
                  <a:gd name="T13" fmla="*/ 0 60000 65536"/>
                  <a:gd name="T14" fmla="*/ 0 60000 65536"/>
                  <a:gd name="T15" fmla="*/ 0 w 33"/>
                  <a:gd name="T16" fmla="*/ 0 h 10"/>
                  <a:gd name="T17" fmla="*/ 33 w 33"/>
                  <a:gd name="T18" fmla="*/ 10 h 10"/>
                </a:gdLst>
                <a:ahLst/>
                <a:cxnLst>
                  <a:cxn ang="T10">
                    <a:pos x="T0" y="T1"/>
                  </a:cxn>
                  <a:cxn ang="T11">
                    <a:pos x="T2" y="T3"/>
                  </a:cxn>
                  <a:cxn ang="T12">
                    <a:pos x="T4" y="T5"/>
                  </a:cxn>
                  <a:cxn ang="T13">
                    <a:pos x="T6" y="T7"/>
                  </a:cxn>
                  <a:cxn ang="T14">
                    <a:pos x="T8" y="T9"/>
                  </a:cxn>
                </a:cxnLst>
                <a:rect l="T15" t="T16" r="T17" b="T18"/>
                <a:pathLst>
                  <a:path w="33" h="10">
                    <a:moveTo>
                      <a:pt x="23" y="0"/>
                    </a:moveTo>
                    <a:lnTo>
                      <a:pt x="33" y="10"/>
                    </a:lnTo>
                    <a:lnTo>
                      <a:pt x="0" y="10"/>
                    </a:lnTo>
                    <a:lnTo>
                      <a:pt x="10" y="0"/>
                    </a:lnTo>
                    <a:lnTo>
                      <a:pt x="2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7" name="Freeform 4914"/>
              <p:cNvSpPr>
                <a:spLocks/>
              </p:cNvSpPr>
              <p:nvPr/>
            </p:nvSpPr>
            <p:spPr bwMode="gray">
              <a:xfrm>
                <a:off x="5075" y="1729"/>
                <a:ext cx="24" cy="14"/>
              </a:xfrm>
              <a:custGeom>
                <a:avLst/>
                <a:gdLst>
                  <a:gd name="T0" fmla="*/ 8 w 48"/>
                  <a:gd name="T1" fmla="*/ 0 h 28"/>
                  <a:gd name="T2" fmla="*/ 12 w 48"/>
                  <a:gd name="T3" fmla="*/ 7 h 28"/>
                  <a:gd name="T4" fmla="*/ 0 w 48"/>
                  <a:gd name="T5" fmla="*/ 7 h 28"/>
                  <a:gd name="T6" fmla="*/ 3 w 48"/>
                  <a:gd name="T7" fmla="*/ 0 h 28"/>
                  <a:gd name="T8" fmla="*/ 8 w 48"/>
                  <a:gd name="T9" fmla="*/ 0 h 28"/>
                  <a:gd name="T10" fmla="*/ 0 60000 65536"/>
                  <a:gd name="T11" fmla="*/ 0 60000 65536"/>
                  <a:gd name="T12" fmla="*/ 0 60000 65536"/>
                  <a:gd name="T13" fmla="*/ 0 60000 65536"/>
                  <a:gd name="T14" fmla="*/ 0 60000 65536"/>
                  <a:gd name="T15" fmla="*/ 0 w 48"/>
                  <a:gd name="T16" fmla="*/ 0 h 28"/>
                  <a:gd name="T17" fmla="*/ 48 w 48"/>
                  <a:gd name="T18" fmla="*/ 28 h 28"/>
                </a:gdLst>
                <a:ahLst/>
                <a:cxnLst>
                  <a:cxn ang="T10">
                    <a:pos x="T0" y="T1"/>
                  </a:cxn>
                  <a:cxn ang="T11">
                    <a:pos x="T2" y="T3"/>
                  </a:cxn>
                  <a:cxn ang="T12">
                    <a:pos x="T4" y="T5"/>
                  </a:cxn>
                  <a:cxn ang="T13">
                    <a:pos x="T6" y="T7"/>
                  </a:cxn>
                  <a:cxn ang="T14">
                    <a:pos x="T8" y="T9"/>
                  </a:cxn>
                </a:cxnLst>
                <a:rect l="T15" t="T16" r="T17" b="T18"/>
                <a:pathLst>
                  <a:path w="48" h="28">
                    <a:moveTo>
                      <a:pt x="32" y="0"/>
                    </a:moveTo>
                    <a:lnTo>
                      <a:pt x="48" y="28"/>
                    </a:lnTo>
                    <a:lnTo>
                      <a:pt x="0" y="28"/>
                    </a:lnTo>
                    <a:lnTo>
                      <a:pt x="13"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8" name="Freeform 4915"/>
              <p:cNvSpPr>
                <a:spLocks/>
              </p:cNvSpPr>
              <p:nvPr/>
            </p:nvSpPr>
            <p:spPr bwMode="gray">
              <a:xfrm>
                <a:off x="5080" y="1731"/>
                <a:ext cx="16" cy="7"/>
              </a:xfrm>
              <a:custGeom>
                <a:avLst/>
                <a:gdLst>
                  <a:gd name="T0" fmla="*/ 5 w 33"/>
                  <a:gd name="T1" fmla="*/ 0 h 16"/>
                  <a:gd name="T2" fmla="*/ 8 w 33"/>
                  <a:gd name="T3" fmla="*/ 3 h 16"/>
                  <a:gd name="T4" fmla="*/ 0 w 33"/>
                  <a:gd name="T5" fmla="*/ 3 h 16"/>
                  <a:gd name="T6" fmla="*/ 2 w 33"/>
                  <a:gd name="T7" fmla="*/ 0 h 16"/>
                  <a:gd name="T8" fmla="*/ 5 w 33"/>
                  <a:gd name="T9" fmla="*/ 0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23" y="0"/>
                    </a:moveTo>
                    <a:lnTo>
                      <a:pt x="33" y="16"/>
                    </a:lnTo>
                    <a:lnTo>
                      <a:pt x="0" y="16"/>
                    </a:lnTo>
                    <a:lnTo>
                      <a:pt x="10" y="0"/>
                    </a:lnTo>
                    <a:lnTo>
                      <a:pt x="2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9" name="Freeform 4916"/>
              <p:cNvSpPr>
                <a:spLocks/>
              </p:cNvSpPr>
              <p:nvPr/>
            </p:nvSpPr>
            <p:spPr bwMode="gray">
              <a:xfrm>
                <a:off x="5075" y="1740"/>
                <a:ext cx="24" cy="15"/>
              </a:xfrm>
              <a:custGeom>
                <a:avLst/>
                <a:gdLst>
                  <a:gd name="T0" fmla="*/ 8 w 48"/>
                  <a:gd name="T1" fmla="*/ 0 h 28"/>
                  <a:gd name="T2" fmla="*/ 12 w 48"/>
                  <a:gd name="T3" fmla="*/ 8 h 28"/>
                  <a:gd name="T4" fmla="*/ 0 w 48"/>
                  <a:gd name="T5" fmla="*/ 8 h 28"/>
                  <a:gd name="T6" fmla="*/ 3 w 48"/>
                  <a:gd name="T7" fmla="*/ 0 h 28"/>
                  <a:gd name="T8" fmla="*/ 8 w 48"/>
                  <a:gd name="T9" fmla="*/ 0 h 28"/>
                  <a:gd name="T10" fmla="*/ 0 60000 65536"/>
                  <a:gd name="T11" fmla="*/ 0 60000 65536"/>
                  <a:gd name="T12" fmla="*/ 0 60000 65536"/>
                  <a:gd name="T13" fmla="*/ 0 60000 65536"/>
                  <a:gd name="T14" fmla="*/ 0 60000 65536"/>
                  <a:gd name="T15" fmla="*/ 0 w 48"/>
                  <a:gd name="T16" fmla="*/ 0 h 28"/>
                  <a:gd name="T17" fmla="*/ 48 w 48"/>
                  <a:gd name="T18" fmla="*/ 28 h 28"/>
                </a:gdLst>
                <a:ahLst/>
                <a:cxnLst>
                  <a:cxn ang="T10">
                    <a:pos x="T0" y="T1"/>
                  </a:cxn>
                  <a:cxn ang="T11">
                    <a:pos x="T2" y="T3"/>
                  </a:cxn>
                  <a:cxn ang="T12">
                    <a:pos x="T4" y="T5"/>
                  </a:cxn>
                  <a:cxn ang="T13">
                    <a:pos x="T6" y="T7"/>
                  </a:cxn>
                  <a:cxn ang="T14">
                    <a:pos x="T8" y="T9"/>
                  </a:cxn>
                </a:cxnLst>
                <a:rect l="T15" t="T16" r="T17" b="T18"/>
                <a:pathLst>
                  <a:path w="48" h="28">
                    <a:moveTo>
                      <a:pt x="32" y="0"/>
                    </a:moveTo>
                    <a:lnTo>
                      <a:pt x="48" y="28"/>
                    </a:lnTo>
                    <a:lnTo>
                      <a:pt x="0" y="28"/>
                    </a:lnTo>
                    <a:lnTo>
                      <a:pt x="13"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0" name="Freeform 4917"/>
              <p:cNvSpPr>
                <a:spLocks/>
              </p:cNvSpPr>
              <p:nvPr/>
            </p:nvSpPr>
            <p:spPr bwMode="gray">
              <a:xfrm>
                <a:off x="5080" y="1743"/>
                <a:ext cx="16" cy="7"/>
              </a:xfrm>
              <a:custGeom>
                <a:avLst/>
                <a:gdLst>
                  <a:gd name="T0" fmla="*/ 5 w 33"/>
                  <a:gd name="T1" fmla="*/ 0 h 14"/>
                  <a:gd name="T2" fmla="*/ 8 w 33"/>
                  <a:gd name="T3" fmla="*/ 4 h 14"/>
                  <a:gd name="T4" fmla="*/ 0 w 33"/>
                  <a:gd name="T5" fmla="*/ 4 h 14"/>
                  <a:gd name="T6" fmla="*/ 2 w 33"/>
                  <a:gd name="T7" fmla="*/ 0 h 14"/>
                  <a:gd name="T8" fmla="*/ 5 w 33"/>
                  <a:gd name="T9" fmla="*/ 0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23" y="0"/>
                    </a:moveTo>
                    <a:lnTo>
                      <a:pt x="33" y="14"/>
                    </a:lnTo>
                    <a:lnTo>
                      <a:pt x="0" y="14"/>
                    </a:lnTo>
                    <a:lnTo>
                      <a:pt x="10" y="0"/>
                    </a:lnTo>
                    <a:lnTo>
                      <a:pt x="2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1" name="Freeform 4918"/>
              <p:cNvSpPr>
                <a:spLocks/>
              </p:cNvSpPr>
              <p:nvPr/>
            </p:nvSpPr>
            <p:spPr bwMode="gray">
              <a:xfrm>
                <a:off x="5075" y="1753"/>
                <a:ext cx="24" cy="14"/>
              </a:xfrm>
              <a:custGeom>
                <a:avLst/>
                <a:gdLst>
                  <a:gd name="T0" fmla="*/ 8 w 48"/>
                  <a:gd name="T1" fmla="*/ 0 h 28"/>
                  <a:gd name="T2" fmla="*/ 12 w 48"/>
                  <a:gd name="T3" fmla="*/ 7 h 28"/>
                  <a:gd name="T4" fmla="*/ 0 w 48"/>
                  <a:gd name="T5" fmla="*/ 7 h 28"/>
                  <a:gd name="T6" fmla="*/ 3 w 48"/>
                  <a:gd name="T7" fmla="*/ 0 h 28"/>
                  <a:gd name="T8" fmla="*/ 8 w 48"/>
                  <a:gd name="T9" fmla="*/ 0 h 28"/>
                  <a:gd name="T10" fmla="*/ 0 60000 65536"/>
                  <a:gd name="T11" fmla="*/ 0 60000 65536"/>
                  <a:gd name="T12" fmla="*/ 0 60000 65536"/>
                  <a:gd name="T13" fmla="*/ 0 60000 65536"/>
                  <a:gd name="T14" fmla="*/ 0 60000 65536"/>
                  <a:gd name="T15" fmla="*/ 0 w 48"/>
                  <a:gd name="T16" fmla="*/ 0 h 28"/>
                  <a:gd name="T17" fmla="*/ 48 w 48"/>
                  <a:gd name="T18" fmla="*/ 28 h 28"/>
                </a:gdLst>
                <a:ahLst/>
                <a:cxnLst>
                  <a:cxn ang="T10">
                    <a:pos x="T0" y="T1"/>
                  </a:cxn>
                  <a:cxn ang="T11">
                    <a:pos x="T2" y="T3"/>
                  </a:cxn>
                  <a:cxn ang="T12">
                    <a:pos x="T4" y="T5"/>
                  </a:cxn>
                  <a:cxn ang="T13">
                    <a:pos x="T6" y="T7"/>
                  </a:cxn>
                  <a:cxn ang="T14">
                    <a:pos x="T8" y="T9"/>
                  </a:cxn>
                </a:cxnLst>
                <a:rect l="T15" t="T16" r="T17" b="T18"/>
                <a:pathLst>
                  <a:path w="48" h="28">
                    <a:moveTo>
                      <a:pt x="32" y="0"/>
                    </a:moveTo>
                    <a:lnTo>
                      <a:pt x="48" y="28"/>
                    </a:lnTo>
                    <a:lnTo>
                      <a:pt x="0" y="28"/>
                    </a:lnTo>
                    <a:lnTo>
                      <a:pt x="13"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2" name="Freeform 4919"/>
              <p:cNvSpPr>
                <a:spLocks/>
              </p:cNvSpPr>
              <p:nvPr/>
            </p:nvSpPr>
            <p:spPr bwMode="gray">
              <a:xfrm>
                <a:off x="5080" y="1755"/>
                <a:ext cx="16" cy="7"/>
              </a:xfrm>
              <a:custGeom>
                <a:avLst/>
                <a:gdLst>
                  <a:gd name="T0" fmla="*/ 5 w 33"/>
                  <a:gd name="T1" fmla="*/ 0 h 16"/>
                  <a:gd name="T2" fmla="*/ 8 w 33"/>
                  <a:gd name="T3" fmla="*/ 3 h 16"/>
                  <a:gd name="T4" fmla="*/ 0 w 33"/>
                  <a:gd name="T5" fmla="*/ 3 h 16"/>
                  <a:gd name="T6" fmla="*/ 2 w 33"/>
                  <a:gd name="T7" fmla="*/ 0 h 16"/>
                  <a:gd name="T8" fmla="*/ 5 w 33"/>
                  <a:gd name="T9" fmla="*/ 0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23" y="0"/>
                    </a:moveTo>
                    <a:lnTo>
                      <a:pt x="33" y="16"/>
                    </a:lnTo>
                    <a:lnTo>
                      <a:pt x="0" y="16"/>
                    </a:lnTo>
                    <a:lnTo>
                      <a:pt x="10" y="0"/>
                    </a:lnTo>
                    <a:lnTo>
                      <a:pt x="2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3" name="Freeform 4920"/>
              <p:cNvSpPr>
                <a:spLocks/>
              </p:cNvSpPr>
              <p:nvPr/>
            </p:nvSpPr>
            <p:spPr bwMode="gray">
              <a:xfrm>
                <a:off x="5075" y="1764"/>
                <a:ext cx="24" cy="15"/>
              </a:xfrm>
              <a:custGeom>
                <a:avLst/>
                <a:gdLst>
                  <a:gd name="T0" fmla="*/ 8 w 48"/>
                  <a:gd name="T1" fmla="*/ 0 h 28"/>
                  <a:gd name="T2" fmla="*/ 12 w 48"/>
                  <a:gd name="T3" fmla="*/ 8 h 28"/>
                  <a:gd name="T4" fmla="*/ 0 w 48"/>
                  <a:gd name="T5" fmla="*/ 8 h 28"/>
                  <a:gd name="T6" fmla="*/ 3 w 48"/>
                  <a:gd name="T7" fmla="*/ 0 h 28"/>
                  <a:gd name="T8" fmla="*/ 8 w 48"/>
                  <a:gd name="T9" fmla="*/ 0 h 28"/>
                  <a:gd name="T10" fmla="*/ 0 60000 65536"/>
                  <a:gd name="T11" fmla="*/ 0 60000 65536"/>
                  <a:gd name="T12" fmla="*/ 0 60000 65536"/>
                  <a:gd name="T13" fmla="*/ 0 60000 65536"/>
                  <a:gd name="T14" fmla="*/ 0 60000 65536"/>
                  <a:gd name="T15" fmla="*/ 0 w 48"/>
                  <a:gd name="T16" fmla="*/ 0 h 28"/>
                  <a:gd name="T17" fmla="*/ 48 w 48"/>
                  <a:gd name="T18" fmla="*/ 28 h 28"/>
                </a:gdLst>
                <a:ahLst/>
                <a:cxnLst>
                  <a:cxn ang="T10">
                    <a:pos x="T0" y="T1"/>
                  </a:cxn>
                  <a:cxn ang="T11">
                    <a:pos x="T2" y="T3"/>
                  </a:cxn>
                  <a:cxn ang="T12">
                    <a:pos x="T4" y="T5"/>
                  </a:cxn>
                  <a:cxn ang="T13">
                    <a:pos x="T6" y="T7"/>
                  </a:cxn>
                  <a:cxn ang="T14">
                    <a:pos x="T8" y="T9"/>
                  </a:cxn>
                </a:cxnLst>
                <a:rect l="T15" t="T16" r="T17" b="T18"/>
                <a:pathLst>
                  <a:path w="48" h="28">
                    <a:moveTo>
                      <a:pt x="32" y="0"/>
                    </a:moveTo>
                    <a:lnTo>
                      <a:pt x="48" y="28"/>
                    </a:lnTo>
                    <a:lnTo>
                      <a:pt x="0" y="28"/>
                    </a:lnTo>
                    <a:lnTo>
                      <a:pt x="13"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4" name="Freeform 4921"/>
              <p:cNvSpPr>
                <a:spLocks/>
              </p:cNvSpPr>
              <p:nvPr/>
            </p:nvSpPr>
            <p:spPr bwMode="gray">
              <a:xfrm>
                <a:off x="5080" y="1767"/>
                <a:ext cx="16" cy="7"/>
              </a:xfrm>
              <a:custGeom>
                <a:avLst/>
                <a:gdLst>
                  <a:gd name="T0" fmla="*/ 5 w 33"/>
                  <a:gd name="T1" fmla="*/ 0 h 14"/>
                  <a:gd name="T2" fmla="*/ 8 w 33"/>
                  <a:gd name="T3" fmla="*/ 4 h 14"/>
                  <a:gd name="T4" fmla="*/ 0 w 33"/>
                  <a:gd name="T5" fmla="*/ 4 h 14"/>
                  <a:gd name="T6" fmla="*/ 2 w 33"/>
                  <a:gd name="T7" fmla="*/ 0 h 14"/>
                  <a:gd name="T8" fmla="*/ 5 w 33"/>
                  <a:gd name="T9" fmla="*/ 0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23" y="0"/>
                    </a:moveTo>
                    <a:lnTo>
                      <a:pt x="33" y="14"/>
                    </a:lnTo>
                    <a:lnTo>
                      <a:pt x="0" y="14"/>
                    </a:lnTo>
                    <a:lnTo>
                      <a:pt x="10" y="0"/>
                    </a:lnTo>
                    <a:lnTo>
                      <a:pt x="2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5" name="Freeform 4922"/>
              <p:cNvSpPr>
                <a:spLocks/>
              </p:cNvSpPr>
              <p:nvPr/>
            </p:nvSpPr>
            <p:spPr bwMode="gray">
              <a:xfrm>
                <a:off x="4674" y="1865"/>
                <a:ext cx="24" cy="15"/>
              </a:xfrm>
              <a:custGeom>
                <a:avLst/>
                <a:gdLst>
                  <a:gd name="T0" fmla="*/ 3 w 48"/>
                  <a:gd name="T1" fmla="*/ 0 h 29"/>
                  <a:gd name="T2" fmla="*/ 0 w 48"/>
                  <a:gd name="T3" fmla="*/ 8 h 29"/>
                  <a:gd name="T4" fmla="*/ 12 w 48"/>
                  <a:gd name="T5" fmla="*/ 8 h 29"/>
                  <a:gd name="T6" fmla="*/ 9 w 48"/>
                  <a:gd name="T7" fmla="*/ 0 h 29"/>
                  <a:gd name="T8" fmla="*/ 3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15" y="0"/>
                    </a:moveTo>
                    <a:lnTo>
                      <a:pt x="0" y="29"/>
                    </a:lnTo>
                    <a:lnTo>
                      <a:pt x="48" y="29"/>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6" name="Freeform 4923"/>
              <p:cNvSpPr>
                <a:spLocks/>
              </p:cNvSpPr>
              <p:nvPr/>
            </p:nvSpPr>
            <p:spPr bwMode="gray">
              <a:xfrm>
                <a:off x="4677" y="1867"/>
                <a:ext cx="20" cy="8"/>
              </a:xfrm>
              <a:custGeom>
                <a:avLst/>
                <a:gdLst>
                  <a:gd name="T0" fmla="*/ 3 w 38"/>
                  <a:gd name="T1" fmla="*/ 0 h 15"/>
                  <a:gd name="T2" fmla="*/ 0 w 38"/>
                  <a:gd name="T3" fmla="*/ 4 h 15"/>
                  <a:gd name="T4" fmla="*/ 11 w 38"/>
                  <a:gd name="T5" fmla="*/ 4 h 15"/>
                  <a:gd name="T6" fmla="*/ 8 w 38"/>
                  <a:gd name="T7" fmla="*/ 0 h 15"/>
                  <a:gd name="T8" fmla="*/ 3 w 38"/>
                  <a:gd name="T9" fmla="*/ 0 h 15"/>
                  <a:gd name="T10" fmla="*/ 0 60000 65536"/>
                  <a:gd name="T11" fmla="*/ 0 60000 65536"/>
                  <a:gd name="T12" fmla="*/ 0 60000 65536"/>
                  <a:gd name="T13" fmla="*/ 0 60000 65536"/>
                  <a:gd name="T14" fmla="*/ 0 60000 65536"/>
                  <a:gd name="T15" fmla="*/ 0 w 38"/>
                  <a:gd name="T16" fmla="*/ 0 h 15"/>
                  <a:gd name="T17" fmla="*/ 38 w 38"/>
                  <a:gd name="T18" fmla="*/ 15 h 15"/>
                </a:gdLst>
                <a:ahLst/>
                <a:cxnLst>
                  <a:cxn ang="T10">
                    <a:pos x="T0" y="T1"/>
                  </a:cxn>
                  <a:cxn ang="T11">
                    <a:pos x="T2" y="T3"/>
                  </a:cxn>
                  <a:cxn ang="T12">
                    <a:pos x="T4" y="T5"/>
                  </a:cxn>
                  <a:cxn ang="T13">
                    <a:pos x="T6" y="T7"/>
                  </a:cxn>
                  <a:cxn ang="T14">
                    <a:pos x="T8" y="T9"/>
                  </a:cxn>
                </a:cxnLst>
                <a:rect l="T15" t="T16" r="T17" b="T18"/>
                <a:pathLst>
                  <a:path w="38" h="15">
                    <a:moveTo>
                      <a:pt x="9" y="0"/>
                    </a:moveTo>
                    <a:lnTo>
                      <a:pt x="0" y="15"/>
                    </a:lnTo>
                    <a:lnTo>
                      <a:pt x="38" y="15"/>
                    </a:lnTo>
                    <a:lnTo>
                      <a:pt x="28" y="0"/>
                    </a:lnTo>
                    <a:lnTo>
                      <a:pt x="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7" name="Freeform 4924"/>
              <p:cNvSpPr>
                <a:spLocks/>
              </p:cNvSpPr>
              <p:nvPr/>
            </p:nvSpPr>
            <p:spPr bwMode="gray">
              <a:xfrm>
                <a:off x="4674" y="1877"/>
                <a:ext cx="24" cy="14"/>
              </a:xfrm>
              <a:custGeom>
                <a:avLst/>
                <a:gdLst>
                  <a:gd name="T0" fmla="*/ 3 w 48"/>
                  <a:gd name="T1" fmla="*/ 0 h 29"/>
                  <a:gd name="T2" fmla="*/ 0 w 48"/>
                  <a:gd name="T3" fmla="*/ 7 h 29"/>
                  <a:gd name="T4" fmla="*/ 12 w 48"/>
                  <a:gd name="T5" fmla="*/ 7 h 29"/>
                  <a:gd name="T6" fmla="*/ 9 w 48"/>
                  <a:gd name="T7" fmla="*/ 0 h 29"/>
                  <a:gd name="T8" fmla="*/ 3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15" y="0"/>
                    </a:moveTo>
                    <a:lnTo>
                      <a:pt x="0" y="29"/>
                    </a:lnTo>
                    <a:lnTo>
                      <a:pt x="48" y="29"/>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8" name="Freeform 4925"/>
              <p:cNvSpPr>
                <a:spLocks/>
              </p:cNvSpPr>
              <p:nvPr/>
            </p:nvSpPr>
            <p:spPr bwMode="gray">
              <a:xfrm>
                <a:off x="4677" y="1880"/>
                <a:ext cx="20" cy="6"/>
              </a:xfrm>
              <a:custGeom>
                <a:avLst/>
                <a:gdLst>
                  <a:gd name="T0" fmla="*/ 3 w 38"/>
                  <a:gd name="T1" fmla="*/ 0 h 14"/>
                  <a:gd name="T2" fmla="*/ 0 w 38"/>
                  <a:gd name="T3" fmla="*/ 3 h 14"/>
                  <a:gd name="T4" fmla="*/ 11 w 38"/>
                  <a:gd name="T5" fmla="*/ 3 h 14"/>
                  <a:gd name="T6" fmla="*/ 8 w 38"/>
                  <a:gd name="T7" fmla="*/ 0 h 14"/>
                  <a:gd name="T8" fmla="*/ 3 w 38"/>
                  <a:gd name="T9" fmla="*/ 0 h 14"/>
                  <a:gd name="T10" fmla="*/ 0 60000 65536"/>
                  <a:gd name="T11" fmla="*/ 0 60000 65536"/>
                  <a:gd name="T12" fmla="*/ 0 60000 65536"/>
                  <a:gd name="T13" fmla="*/ 0 60000 65536"/>
                  <a:gd name="T14" fmla="*/ 0 60000 65536"/>
                  <a:gd name="T15" fmla="*/ 0 w 38"/>
                  <a:gd name="T16" fmla="*/ 0 h 14"/>
                  <a:gd name="T17" fmla="*/ 38 w 38"/>
                  <a:gd name="T18" fmla="*/ 14 h 14"/>
                </a:gdLst>
                <a:ahLst/>
                <a:cxnLst>
                  <a:cxn ang="T10">
                    <a:pos x="T0" y="T1"/>
                  </a:cxn>
                  <a:cxn ang="T11">
                    <a:pos x="T2" y="T3"/>
                  </a:cxn>
                  <a:cxn ang="T12">
                    <a:pos x="T4" y="T5"/>
                  </a:cxn>
                  <a:cxn ang="T13">
                    <a:pos x="T6" y="T7"/>
                  </a:cxn>
                  <a:cxn ang="T14">
                    <a:pos x="T8" y="T9"/>
                  </a:cxn>
                </a:cxnLst>
                <a:rect l="T15" t="T16" r="T17" b="T18"/>
                <a:pathLst>
                  <a:path w="38" h="14">
                    <a:moveTo>
                      <a:pt x="9" y="0"/>
                    </a:moveTo>
                    <a:lnTo>
                      <a:pt x="0" y="14"/>
                    </a:lnTo>
                    <a:lnTo>
                      <a:pt x="38" y="14"/>
                    </a:lnTo>
                    <a:lnTo>
                      <a:pt x="28" y="0"/>
                    </a:lnTo>
                    <a:lnTo>
                      <a:pt x="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9" name="Freeform 4926"/>
              <p:cNvSpPr>
                <a:spLocks/>
              </p:cNvSpPr>
              <p:nvPr/>
            </p:nvSpPr>
            <p:spPr bwMode="gray">
              <a:xfrm>
                <a:off x="4674" y="1889"/>
                <a:ext cx="24" cy="12"/>
              </a:xfrm>
              <a:custGeom>
                <a:avLst/>
                <a:gdLst>
                  <a:gd name="T0" fmla="*/ 3 w 48"/>
                  <a:gd name="T1" fmla="*/ 0 h 23"/>
                  <a:gd name="T2" fmla="*/ 0 w 48"/>
                  <a:gd name="T3" fmla="*/ 6 h 23"/>
                  <a:gd name="T4" fmla="*/ 12 w 48"/>
                  <a:gd name="T5" fmla="*/ 6 h 23"/>
                  <a:gd name="T6" fmla="*/ 9 w 48"/>
                  <a:gd name="T7" fmla="*/ 0 h 23"/>
                  <a:gd name="T8" fmla="*/ 3 w 48"/>
                  <a:gd name="T9" fmla="*/ 0 h 23"/>
                  <a:gd name="T10" fmla="*/ 0 60000 65536"/>
                  <a:gd name="T11" fmla="*/ 0 60000 65536"/>
                  <a:gd name="T12" fmla="*/ 0 60000 65536"/>
                  <a:gd name="T13" fmla="*/ 0 60000 65536"/>
                  <a:gd name="T14" fmla="*/ 0 60000 65536"/>
                  <a:gd name="T15" fmla="*/ 0 w 48"/>
                  <a:gd name="T16" fmla="*/ 0 h 23"/>
                  <a:gd name="T17" fmla="*/ 48 w 48"/>
                  <a:gd name="T18" fmla="*/ 23 h 23"/>
                </a:gdLst>
                <a:ahLst/>
                <a:cxnLst>
                  <a:cxn ang="T10">
                    <a:pos x="T0" y="T1"/>
                  </a:cxn>
                  <a:cxn ang="T11">
                    <a:pos x="T2" y="T3"/>
                  </a:cxn>
                  <a:cxn ang="T12">
                    <a:pos x="T4" y="T5"/>
                  </a:cxn>
                  <a:cxn ang="T13">
                    <a:pos x="T6" y="T7"/>
                  </a:cxn>
                  <a:cxn ang="T14">
                    <a:pos x="T8" y="T9"/>
                  </a:cxn>
                </a:cxnLst>
                <a:rect l="T15" t="T16" r="T17" b="T18"/>
                <a:pathLst>
                  <a:path w="48" h="23">
                    <a:moveTo>
                      <a:pt x="15" y="0"/>
                    </a:moveTo>
                    <a:lnTo>
                      <a:pt x="0" y="23"/>
                    </a:lnTo>
                    <a:lnTo>
                      <a:pt x="48" y="23"/>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0" name="Freeform 4927"/>
              <p:cNvSpPr>
                <a:spLocks/>
              </p:cNvSpPr>
              <p:nvPr/>
            </p:nvSpPr>
            <p:spPr bwMode="gray">
              <a:xfrm>
                <a:off x="4677" y="1891"/>
                <a:ext cx="20" cy="8"/>
              </a:xfrm>
              <a:custGeom>
                <a:avLst/>
                <a:gdLst>
                  <a:gd name="T0" fmla="*/ 3 w 38"/>
                  <a:gd name="T1" fmla="*/ 0 h 15"/>
                  <a:gd name="T2" fmla="*/ 0 w 38"/>
                  <a:gd name="T3" fmla="*/ 4 h 15"/>
                  <a:gd name="T4" fmla="*/ 11 w 38"/>
                  <a:gd name="T5" fmla="*/ 4 h 15"/>
                  <a:gd name="T6" fmla="*/ 8 w 38"/>
                  <a:gd name="T7" fmla="*/ 0 h 15"/>
                  <a:gd name="T8" fmla="*/ 3 w 38"/>
                  <a:gd name="T9" fmla="*/ 0 h 15"/>
                  <a:gd name="T10" fmla="*/ 0 60000 65536"/>
                  <a:gd name="T11" fmla="*/ 0 60000 65536"/>
                  <a:gd name="T12" fmla="*/ 0 60000 65536"/>
                  <a:gd name="T13" fmla="*/ 0 60000 65536"/>
                  <a:gd name="T14" fmla="*/ 0 60000 65536"/>
                  <a:gd name="T15" fmla="*/ 0 w 38"/>
                  <a:gd name="T16" fmla="*/ 0 h 15"/>
                  <a:gd name="T17" fmla="*/ 38 w 38"/>
                  <a:gd name="T18" fmla="*/ 15 h 15"/>
                </a:gdLst>
                <a:ahLst/>
                <a:cxnLst>
                  <a:cxn ang="T10">
                    <a:pos x="T0" y="T1"/>
                  </a:cxn>
                  <a:cxn ang="T11">
                    <a:pos x="T2" y="T3"/>
                  </a:cxn>
                  <a:cxn ang="T12">
                    <a:pos x="T4" y="T5"/>
                  </a:cxn>
                  <a:cxn ang="T13">
                    <a:pos x="T6" y="T7"/>
                  </a:cxn>
                  <a:cxn ang="T14">
                    <a:pos x="T8" y="T9"/>
                  </a:cxn>
                </a:cxnLst>
                <a:rect l="T15" t="T16" r="T17" b="T18"/>
                <a:pathLst>
                  <a:path w="38" h="15">
                    <a:moveTo>
                      <a:pt x="9" y="0"/>
                    </a:moveTo>
                    <a:lnTo>
                      <a:pt x="0" y="15"/>
                    </a:lnTo>
                    <a:lnTo>
                      <a:pt x="38" y="15"/>
                    </a:lnTo>
                    <a:lnTo>
                      <a:pt x="28" y="0"/>
                    </a:lnTo>
                    <a:lnTo>
                      <a:pt x="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1" name="Freeform 4928"/>
              <p:cNvSpPr>
                <a:spLocks/>
              </p:cNvSpPr>
              <p:nvPr/>
            </p:nvSpPr>
            <p:spPr bwMode="gray">
              <a:xfrm>
                <a:off x="4674" y="1901"/>
                <a:ext cx="24" cy="12"/>
              </a:xfrm>
              <a:custGeom>
                <a:avLst/>
                <a:gdLst>
                  <a:gd name="T0" fmla="*/ 3 w 48"/>
                  <a:gd name="T1" fmla="*/ 0 h 25"/>
                  <a:gd name="T2" fmla="*/ 0 w 48"/>
                  <a:gd name="T3" fmla="*/ 6 h 25"/>
                  <a:gd name="T4" fmla="*/ 12 w 48"/>
                  <a:gd name="T5" fmla="*/ 6 h 25"/>
                  <a:gd name="T6" fmla="*/ 9 w 48"/>
                  <a:gd name="T7" fmla="*/ 0 h 25"/>
                  <a:gd name="T8" fmla="*/ 3 w 48"/>
                  <a:gd name="T9" fmla="*/ 0 h 25"/>
                  <a:gd name="T10" fmla="*/ 0 60000 65536"/>
                  <a:gd name="T11" fmla="*/ 0 60000 65536"/>
                  <a:gd name="T12" fmla="*/ 0 60000 65536"/>
                  <a:gd name="T13" fmla="*/ 0 60000 65536"/>
                  <a:gd name="T14" fmla="*/ 0 60000 65536"/>
                  <a:gd name="T15" fmla="*/ 0 w 48"/>
                  <a:gd name="T16" fmla="*/ 0 h 25"/>
                  <a:gd name="T17" fmla="*/ 48 w 48"/>
                  <a:gd name="T18" fmla="*/ 25 h 25"/>
                </a:gdLst>
                <a:ahLst/>
                <a:cxnLst>
                  <a:cxn ang="T10">
                    <a:pos x="T0" y="T1"/>
                  </a:cxn>
                  <a:cxn ang="T11">
                    <a:pos x="T2" y="T3"/>
                  </a:cxn>
                  <a:cxn ang="T12">
                    <a:pos x="T4" y="T5"/>
                  </a:cxn>
                  <a:cxn ang="T13">
                    <a:pos x="T6" y="T7"/>
                  </a:cxn>
                  <a:cxn ang="T14">
                    <a:pos x="T8" y="T9"/>
                  </a:cxn>
                </a:cxnLst>
                <a:rect l="T15" t="T16" r="T17" b="T18"/>
                <a:pathLst>
                  <a:path w="48" h="25">
                    <a:moveTo>
                      <a:pt x="15" y="0"/>
                    </a:moveTo>
                    <a:lnTo>
                      <a:pt x="0" y="25"/>
                    </a:lnTo>
                    <a:lnTo>
                      <a:pt x="48" y="25"/>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2" name="Freeform 4929"/>
              <p:cNvSpPr>
                <a:spLocks/>
              </p:cNvSpPr>
              <p:nvPr/>
            </p:nvSpPr>
            <p:spPr bwMode="gray">
              <a:xfrm>
                <a:off x="4677" y="1901"/>
                <a:ext cx="20" cy="9"/>
              </a:xfrm>
              <a:custGeom>
                <a:avLst/>
                <a:gdLst>
                  <a:gd name="T0" fmla="*/ 3 w 38"/>
                  <a:gd name="T1" fmla="*/ 0 h 19"/>
                  <a:gd name="T2" fmla="*/ 0 w 38"/>
                  <a:gd name="T3" fmla="*/ 4 h 19"/>
                  <a:gd name="T4" fmla="*/ 11 w 38"/>
                  <a:gd name="T5" fmla="*/ 4 h 19"/>
                  <a:gd name="T6" fmla="*/ 8 w 38"/>
                  <a:gd name="T7" fmla="*/ 0 h 19"/>
                  <a:gd name="T8" fmla="*/ 3 w 38"/>
                  <a:gd name="T9" fmla="*/ 0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9" y="0"/>
                    </a:moveTo>
                    <a:lnTo>
                      <a:pt x="0" y="19"/>
                    </a:lnTo>
                    <a:lnTo>
                      <a:pt x="38" y="19"/>
                    </a:lnTo>
                    <a:lnTo>
                      <a:pt x="28" y="0"/>
                    </a:lnTo>
                    <a:lnTo>
                      <a:pt x="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3" name="Freeform 4930"/>
              <p:cNvSpPr>
                <a:spLocks/>
              </p:cNvSpPr>
              <p:nvPr/>
            </p:nvSpPr>
            <p:spPr bwMode="gray">
              <a:xfrm>
                <a:off x="4674" y="1910"/>
                <a:ext cx="24" cy="15"/>
              </a:xfrm>
              <a:custGeom>
                <a:avLst/>
                <a:gdLst>
                  <a:gd name="T0" fmla="*/ 3 w 48"/>
                  <a:gd name="T1" fmla="*/ 0 h 29"/>
                  <a:gd name="T2" fmla="*/ 0 w 48"/>
                  <a:gd name="T3" fmla="*/ 8 h 29"/>
                  <a:gd name="T4" fmla="*/ 12 w 48"/>
                  <a:gd name="T5" fmla="*/ 8 h 29"/>
                  <a:gd name="T6" fmla="*/ 9 w 48"/>
                  <a:gd name="T7" fmla="*/ 0 h 29"/>
                  <a:gd name="T8" fmla="*/ 3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15" y="0"/>
                    </a:moveTo>
                    <a:lnTo>
                      <a:pt x="0" y="29"/>
                    </a:lnTo>
                    <a:lnTo>
                      <a:pt x="48" y="29"/>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4" name="Freeform 4931"/>
              <p:cNvSpPr>
                <a:spLocks/>
              </p:cNvSpPr>
              <p:nvPr/>
            </p:nvSpPr>
            <p:spPr bwMode="gray">
              <a:xfrm>
                <a:off x="4677" y="1913"/>
                <a:ext cx="20" cy="7"/>
              </a:xfrm>
              <a:custGeom>
                <a:avLst/>
                <a:gdLst>
                  <a:gd name="T0" fmla="*/ 3 w 38"/>
                  <a:gd name="T1" fmla="*/ 0 h 14"/>
                  <a:gd name="T2" fmla="*/ 0 w 38"/>
                  <a:gd name="T3" fmla="*/ 4 h 14"/>
                  <a:gd name="T4" fmla="*/ 11 w 38"/>
                  <a:gd name="T5" fmla="*/ 4 h 14"/>
                  <a:gd name="T6" fmla="*/ 8 w 38"/>
                  <a:gd name="T7" fmla="*/ 0 h 14"/>
                  <a:gd name="T8" fmla="*/ 3 w 38"/>
                  <a:gd name="T9" fmla="*/ 0 h 14"/>
                  <a:gd name="T10" fmla="*/ 0 60000 65536"/>
                  <a:gd name="T11" fmla="*/ 0 60000 65536"/>
                  <a:gd name="T12" fmla="*/ 0 60000 65536"/>
                  <a:gd name="T13" fmla="*/ 0 60000 65536"/>
                  <a:gd name="T14" fmla="*/ 0 60000 65536"/>
                  <a:gd name="T15" fmla="*/ 0 w 38"/>
                  <a:gd name="T16" fmla="*/ 0 h 14"/>
                  <a:gd name="T17" fmla="*/ 38 w 38"/>
                  <a:gd name="T18" fmla="*/ 14 h 14"/>
                </a:gdLst>
                <a:ahLst/>
                <a:cxnLst>
                  <a:cxn ang="T10">
                    <a:pos x="T0" y="T1"/>
                  </a:cxn>
                  <a:cxn ang="T11">
                    <a:pos x="T2" y="T3"/>
                  </a:cxn>
                  <a:cxn ang="T12">
                    <a:pos x="T4" y="T5"/>
                  </a:cxn>
                  <a:cxn ang="T13">
                    <a:pos x="T6" y="T7"/>
                  </a:cxn>
                  <a:cxn ang="T14">
                    <a:pos x="T8" y="T9"/>
                  </a:cxn>
                </a:cxnLst>
                <a:rect l="T15" t="T16" r="T17" b="T18"/>
                <a:pathLst>
                  <a:path w="38" h="14">
                    <a:moveTo>
                      <a:pt x="9" y="0"/>
                    </a:moveTo>
                    <a:lnTo>
                      <a:pt x="0" y="14"/>
                    </a:lnTo>
                    <a:lnTo>
                      <a:pt x="38" y="14"/>
                    </a:lnTo>
                    <a:lnTo>
                      <a:pt x="28" y="0"/>
                    </a:lnTo>
                    <a:lnTo>
                      <a:pt x="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5" name="Freeform 4932"/>
              <p:cNvSpPr>
                <a:spLocks/>
              </p:cNvSpPr>
              <p:nvPr/>
            </p:nvSpPr>
            <p:spPr bwMode="gray">
              <a:xfrm>
                <a:off x="5202" y="1865"/>
                <a:ext cx="24" cy="15"/>
              </a:xfrm>
              <a:custGeom>
                <a:avLst/>
                <a:gdLst>
                  <a:gd name="T0" fmla="*/ 9 w 48"/>
                  <a:gd name="T1" fmla="*/ 0 h 29"/>
                  <a:gd name="T2" fmla="*/ 12 w 48"/>
                  <a:gd name="T3" fmla="*/ 8 h 29"/>
                  <a:gd name="T4" fmla="*/ 0 w 48"/>
                  <a:gd name="T5" fmla="*/ 8 h 29"/>
                  <a:gd name="T6" fmla="*/ 3 w 48"/>
                  <a:gd name="T7" fmla="*/ 0 h 29"/>
                  <a:gd name="T8" fmla="*/ 9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33" y="0"/>
                    </a:moveTo>
                    <a:lnTo>
                      <a:pt x="48" y="29"/>
                    </a:lnTo>
                    <a:lnTo>
                      <a:pt x="0" y="29"/>
                    </a:lnTo>
                    <a:lnTo>
                      <a:pt x="10" y="0"/>
                    </a:lnTo>
                    <a:lnTo>
                      <a:pt x="33"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6" name="Freeform 4933"/>
              <p:cNvSpPr>
                <a:spLocks/>
              </p:cNvSpPr>
              <p:nvPr/>
            </p:nvSpPr>
            <p:spPr bwMode="gray">
              <a:xfrm>
                <a:off x="5204" y="1867"/>
                <a:ext cx="19" cy="8"/>
              </a:xfrm>
              <a:custGeom>
                <a:avLst/>
                <a:gdLst>
                  <a:gd name="T0" fmla="*/ 7 w 38"/>
                  <a:gd name="T1" fmla="*/ 0 h 15"/>
                  <a:gd name="T2" fmla="*/ 10 w 38"/>
                  <a:gd name="T3" fmla="*/ 4 h 15"/>
                  <a:gd name="T4" fmla="*/ 0 w 38"/>
                  <a:gd name="T5" fmla="*/ 4 h 15"/>
                  <a:gd name="T6" fmla="*/ 2 w 38"/>
                  <a:gd name="T7" fmla="*/ 0 h 15"/>
                  <a:gd name="T8" fmla="*/ 7 w 38"/>
                  <a:gd name="T9" fmla="*/ 0 h 15"/>
                  <a:gd name="T10" fmla="*/ 0 60000 65536"/>
                  <a:gd name="T11" fmla="*/ 0 60000 65536"/>
                  <a:gd name="T12" fmla="*/ 0 60000 65536"/>
                  <a:gd name="T13" fmla="*/ 0 60000 65536"/>
                  <a:gd name="T14" fmla="*/ 0 60000 65536"/>
                  <a:gd name="T15" fmla="*/ 0 w 38"/>
                  <a:gd name="T16" fmla="*/ 0 h 15"/>
                  <a:gd name="T17" fmla="*/ 38 w 38"/>
                  <a:gd name="T18" fmla="*/ 15 h 15"/>
                </a:gdLst>
                <a:ahLst/>
                <a:cxnLst>
                  <a:cxn ang="T10">
                    <a:pos x="T0" y="T1"/>
                  </a:cxn>
                  <a:cxn ang="T11">
                    <a:pos x="T2" y="T3"/>
                  </a:cxn>
                  <a:cxn ang="T12">
                    <a:pos x="T4" y="T5"/>
                  </a:cxn>
                  <a:cxn ang="T13">
                    <a:pos x="T6" y="T7"/>
                  </a:cxn>
                  <a:cxn ang="T14">
                    <a:pos x="T8" y="T9"/>
                  </a:cxn>
                </a:cxnLst>
                <a:rect l="T15" t="T16" r="T17" b="T18"/>
                <a:pathLst>
                  <a:path w="38" h="15">
                    <a:moveTo>
                      <a:pt x="29" y="0"/>
                    </a:moveTo>
                    <a:lnTo>
                      <a:pt x="38" y="15"/>
                    </a:lnTo>
                    <a:lnTo>
                      <a:pt x="0" y="15"/>
                    </a:lnTo>
                    <a:lnTo>
                      <a:pt x="10" y="0"/>
                    </a:lnTo>
                    <a:lnTo>
                      <a:pt x="2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7" name="Freeform 4934"/>
              <p:cNvSpPr>
                <a:spLocks/>
              </p:cNvSpPr>
              <p:nvPr/>
            </p:nvSpPr>
            <p:spPr bwMode="gray">
              <a:xfrm>
                <a:off x="5202" y="1877"/>
                <a:ext cx="24" cy="14"/>
              </a:xfrm>
              <a:custGeom>
                <a:avLst/>
                <a:gdLst>
                  <a:gd name="T0" fmla="*/ 9 w 48"/>
                  <a:gd name="T1" fmla="*/ 0 h 29"/>
                  <a:gd name="T2" fmla="*/ 12 w 48"/>
                  <a:gd name="T3" fmla="*/ 7 h 29"/>
                  <a:gd name="T4" fmla="*/ 0 w 48"/>
                  <a:gd name="T5" fmla="*/ 7 h 29"/>
                  <a:gd name="T6" fmla="*/ 3 w 48"/>
                  <a:gd name="T7" fmla="*/ 0 h 29"/>
                  <a:gd name="T8" fmla="*/ 9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33" y="0"/>
                    </a:moveTo>
                    <a:lnTo>
                      <a:pt x="48" y="29"/>
                    </a:lnTo>
                    <a:lnTo>
                      <a:pt x="0" y="29"/>
                    </a:lnTo>
                    <a:lnTo>
                      <a:pt x="10" y="0"/>
                    </a:lnTo>
                    <a:lnTo>
                      <a:pt x="33"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8" name="Freeform 4935"/>
              <p:cNvSpPr>
                <a:spLocks/>
              </p:cNvSpPr>
              <p:nvPr/>
            </p:nvSpPr>
            <p:spPr bwMode="gray">
              <a:xfrm>
                <a:off x="5204" y="1880"/>
                <a:ext cx="19" cy="6"/>
              </a:xfrm>
              <a:custGeom>
                <a:avLst/>
                <a:gdLst>
                  <a:gd name="T0" fmla="*/ 7 w 38"/>
                  <a:gd name="T1" fmla="*/ 0 h 14"/>
                  <a:gd name="T2" fmla="*/ 10 w 38"/>
                  <a:gd name="T3" fmla="*/ 3 h 14"/>
                  <a:gd name="T4" fmla="*/ 0 w 38"/>
                  <a:gd name="T5" fmla="*/ 3 h 14"/>
                  <a:gd name="T6" fmla="*/ 2 w 38"/>
                  <a:gd name="T7" fmla="*/ 0 h 14"/>
                  <a:gd name="T8" fmla="*/ 7 w 38"/>
                  <a:gd name="T9" fmla="*/ 0 h 14"/>
                  <a:gd name="T10" fmla="*/ 0 60000 65536"/>
                  <a:gd name="T11" fmla="*/ 0 60000 65536"/>
                  <a:gd name="T12" fmla="*/ 0 60000 65536"/>
                  <a:gd name="T13" fmla="*/ 0 60000 65536"/>
                  <a:gd name="T14" fmla="*/ 0 60000 65536"/>
                  <a:gd name="T15" fmla="*/ 0 w 38"/>
                  <a:gd name="T16" fmla="*/ 0 h 14"/>
                  <a:gd name="T17" fmla="*/ 38 w 38"/>
                  <a:gd name="T18" fmla="*/ 14 h 14"/>
                </a:gdLst>
                <a:ahLst/>
                <a:cxnLst>
                  <a:cxn ang="T10">
                    <a:pos x="T0" y="T1"/>
                  </a:cxn>
                  <a:cxn ang="T11">
                    <a:pos x="T2" y="T3"/>
                  </a:cxn>
                  <a:cxn ang="T12">
                    <a:pos x="T4" y="T5"/>
                  </a:cxn>
                  <a:cxn ang="T13">
                    <a:pos x="T6" y="T7"/>
                  </a:cxn>
                  <a:cxn ang="T14">
                    <a:pos x="T8" y="T9"/>
                  </a:cxn>
                </a:cxnLst>
                <a:rect l="T15" t="T16" r="T17" b="T18"/>
                <a:pathLst>
                  <a:path w="38" h="14">
                    <a:moveTo>
                      <a:pt x="29" y="0"/>
                    </a:moveTo>
                    <a:lnTo>
                      <a:pt x="38" y="14"/>
                    </a:lnTo>
                    <a:lnTo>
                      <a:pt x="0" y="14"/>
                    </a:lnTo>
                    <a:lnTo>
                      <a:pt x="10" y="0"/>
                    </a:lnTo>
                    <a:lnTo>
                      <a:pt x="2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9" name="Freeform 4936"/>
              <p:cNvSpPr>
                <a:spLocks/>
              </p:cNvSpPr>
              <p:nvPr/>
            </p:nvSpPr>
            <p:spPr bwMode="gray">
              <a:xfrm>
                <a:off x="5202" y="1889"/>
                <a:ext cx="24" cy="12"/>
              </a:xfrm>
              <a:custGeom>
                <a:avLst/>
                <a:gdLst>
                  <a:gd name="T0" fmla="*/ 9 w 48"/>
                  <a:gd name="T1" fmla="*/ 0 h 23"/>
                  <a:gd name="T2" fmla="*/ 12 w 48"/>
                  <a:gd name="T3" fmla="*/ 6 h 23"/>
                  <a:gd name="T4" fmla="*/ 0 w 48"/>
                  <a:gd name="T5" fmla="*/ 6 h 23"/>
                  <a:gd name="T6" fmla="*/ 3 w 48"/>
                  <a:gd name="T7" fmla="*/ 0 h 23"/>
                  <a:gd name="T8" fmla="*/ 9 w 48"/>
                  <a:gd name="T9" fmla="*/ 0 h 23"/>
                  <a:gd name="T10" fmla="*/ 0 60000 65536"/>
                  <a:gd name="T11" fmla="*/ 0 60000 65536"/>
                  <a:gd name="T12" fmla="*/ 0 60000 65536"/>
                  <a:gd name="T13" fmla="*/ 0 60000 65536"/>
                  <a:gd name="T14" fmla="*/ 0 60000 65536"/>
                  <a:gd name="T15" fmla="*/ 0 w 48"/>
                  <a:gd name="T16" fmla="*/ 0 h 23"/>
                  <a:gd name="T17" fmla="*/ 48 w 48"/>
                  <a:gd name="T18" fmla="*/ 23 h 23"/>
                </a:gdLst>
                <a:ahLst/>
                <a:cxnLst>
                  <a:cxn ang="T10">
                    <a:pos x="T0" y="T1"/>
                  </a:cxn>
                  <a:cxn ang="T11">
                    <a:pos x="T2" y="T3"/>
                  </a:cxn>
                  <a:cxn ang="T12">
                    <a:pos x="T4" y="T5"/>
                  </a:cxn>
                  <a:cxn ang="T13">
                    <a:pos x="T6" y="T7"/>
                  </a:cxn>
                  <a:cxn ang="T14">
                    <a:pos x="T8" y="T9"/>
                  </a:cxn>
                </a:cxnLst>
                <a:rect l="T15" t="T16" r="T17" b="T18"/>
                <a:pathLst>
                  <a:path w="48" h="23">
                    <a:moveTo>
                      <a:pt x="33" y="0"/>
                    </a:moveTo>
                    <a:lnTo>
                      <a:pt x="48" y="23"/>
                    </a:lnTo>
                    <a:lnTo>
                      <a:pt x="0" y="23"/>
                    </a:lnTo>
                    <a:lnTo>
                      <a:pt x="10" y="0"/>
                    </a:lnTo>
                    <a:lnTo>
                      <a:pt x="33"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0" name="Freeform 4937"/>
              <p:cNvSpPr>
                <a:spLocks/>
              </p:cNvSpPr>
              <p:nvPr/>
            </p:nvSpPr>
            <p:spPr bwMode="gray">
              <a:xfrm>
                <a:off x="5204" y="1891"/>
                <a:ext cx="19" cy="8"/>
              </a:xfrm>
              <a:custGeom>
                <a:avLst/>
                <a:gdLst>
                  <a:gd name="T0" fmla="*/ 7 w 38"/>
                  <a:gd name="T1" fmla="*/ 0 h 15"/>
                  <a:gd name="T2" fmla="*/ 10 w 38"/>
                  <a:gd name="T3" fmla="*/ 4 h 15"/>
                  <a:gd name="T4" fmla="*/ 0 w 38"/>
                  <a:gd name="T5" fmla="*/ 4 h 15"/>
                  <a:gd name="T6" fmla="*/ 2 w 38"/>
                  <a:gd name="T7" fmla="*/ 0 h 15"/>
                  <a:gd name="T8" fmla="*/ 7 w 38"/>
                  <a:gd name="T9" fmla="*/ 0 h 15"/>
                  <a:gd name="T10" fmla="*/ 0 60000 65536"/>
                  <a:gd name="T11" fmla="*/ 0 60000 65536"/>
                  <a:gd name="T12" fmla="*/ 0 60000 65536"/>
                  <a:gd name="T13" fmla="*/ 0 60000 65536"/>
                  <a:gd name="T14" fmla="*/ 0 60000 65536"/>
                  <a:gd name="T15" fmla="*/ 0 w 38"/>
                  <a:gd name="T16" fmla="*/ 0 h 15"/>
                  <a:gd name="T17" fmla="*/ 38 w 38"/>
                  <a:gd name="T18" fmla="*/ 15 h 15"/>
                </a:gdLst>
                <a:ahLst/>
                <a:cxnLst>
                  <a:cxn ang="T10">
                    <a:pos x="T0" y="T1"/>
                  </a:cxn>
                  <a:cxn ang="T11">
                    <a:pos x="T2" y="T3"/>
                  </a:cxn>
                  <a:cxn ang="T12">
                    <a:pos x="T4" y="T5"/>
                  </a:cxn>
                  <a:cxn ang="T13">
                    <a:pos x="T6" y="T7"/>
                  </a:cxn>
                  <a:cxn ang="T14">
                    <a:pos x="T8" y="T9"/>
                  </a:cxn>
                </a:cxnLst>
                <a:rect l="T15" t="T16" r="T17" b="T18"/>
                <a:pathLst>
                  <a:path w="38" h="15">
                    <a:moveTo>
                      <a:pt x="29" y="0"/>
                    </a:moveTo>
                    <a:lnTo>
                      <a:pt x="38" y="15"/>
                    </a:lnTo>
                    <a:lnTo>
                      <a:pt x="0" y="15"/>
                    </a:lnTo>
                    <a:lnTo>
                      <a:pt x="10" y="0"/>
                    </a:lnTo>
                    <a:lnTo>
                      <a:pt x="2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1" name="Freeform 4938"/>
              <p:cNvSpPr>
                <a:spLocks/>
              </p:cNvSpPr>
              <p:nvPr/>
            </p:nvSpPr>
            <p:spPr bwMode="gray">
              <a:xfrm>
                <a:off x="5202" y="1901"/>
                <a:ext cx="24" cy="12"/>
              </a:xfrm>
              <a:custGeom>
                <a:avLst/>
                <a:gdLst>
                  <a:gd name="T0" fmla="*/ 9 w 48"/>
                  <a:gd name="T1" fmla="*/ 0 h 25"/>
                  <a:gd name="T2" fmla="*/ 12 w 48"/>
                  <a:gd name="T3" fmla="*/ 6 h 25"/>
                  <a:gd name="T4" fmla="*/ 0 w 48"/>
                  <a:gd name="T5" fmla="*/ 6 h 25"/>
                  <a:gd name="T6" fmla="*/ 3 w 48"/>
                  <a:gd name="T7" fmla="*/ 0 h 25"/>
                  <a:gd name="T8" fmla="*/ 9 w 48"/>
                  <a:gd name="T9" fmla="*/ 0 h 25"/>
                  <a:gd name="T10" fmla="*/ 0 60000 65536"/>
                  <a:gd name="T11" fmla="*/ 0 60000 65536"/>
                  <a:gd name="T12" fmla="*/ 0 60000 65536"/>
                  <a:gd name="T13" fmla="*/ 0 60000 65536"/>
                  <a:gd name="T14" fmla="*/ 0 60000 65536"/>
                  <a:gd name="T15" fmla="*/ 0 w 48"/>
                  <a:gd name="T16" fmla="*/ 0 h 25"/>
                  <a:gd name="T17" fmla="*/ 48 w 48"/>
                  <a:gd name="T18" fmla="*/ 25 h 25"/>
                </a:gdLst>
                <a:ahLst/>
                <a:cxnLst>
                  <a:cxn ang="T10">
                    <a:pos x="T0" y="T1"/>
                  </a:cxn>
                  <a:cxn ang="T11">
                    <a:pos x="T2" y="T3"/>
                  </a:cxn>
                  <a:cxn ang="T12">
                    <a:pos x="T4" y="T5"/>
                  </a:cxn>
                  <a:cxn ang="T13">
                    <a:pos x="T6" y="T7"/>
                  </a:cxn>
                  <a:cxn ang="T14">
                    <a:pos x="T8" y="T9"/>
                  </a:cxn>
                </a:cxnLst>
                <a:rect l="T15" t="T16" r="T17" b="T18"/>
                <a:pathLst>
                  <a:path w="48" h="25">
                    <a:moveTo>
                      <a:pt x="33" y="0"/>
                    </a:moveTo>
                    <a:lnTo>
                      <a:pt x="48" y="25"/>
                    </a:lnTo>
                    <a:lnTo>
                      <a:pt x="0" y="25"/>
                    </a:lnTo>
                    <a:lnTo>
                      <a:pt x="10" y="0"/>
                    </a:lnTo>
                    <a:lnTo>
                      <a:pt x="33"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2" name="Freeform 4939"/>
              <p:cNvSpPr>
                <a:spLocks/>
              </p:cNvSpPr>
              <p:nvPr/>
            </p:nvSpPr>
            <p:spPr bwMode="gray">
              <a:xfrm>
                <a:off x="5204" y="1901"/>
                <a:ext cx="19" cy="9"/>
              </a:xfrm>
              <a:custGeom>
                <a:avLst/>
                <a:gdLst>
                  <a:gd name="T0" fmla="*/ 7 w 38"/>
                  <a:gd name="T1" fmla="*/ 0 h 19"/>
                  <a:gd name="T2" fmla="*/ 10 w 38"/>
                  <a:gd name="T3" fmla="*/ 4 h 19"/>
                  <a:gd name="T4" fmla="*/ 0 w 38"/>
                  <a:gd name="T5" fmla="*/ 4 h 19"/>
                  <a:gd name="T6" fmla="*/ 2 w 38"/>
                  <a:gd name="T7" fmla="*/ 0 h 19"/>
                  <a:gd name="T8" fmla="*/ 7 w 38"/>
                  <a:gd name="T9" fmla="*/ 0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29" y="0"/>
                    </a:moveTo>
                    <a:lnTo>
                      <a:pt x="38" y="19"/>
                    </a:lnTo>
                    <a:lnTo>
                      <a:pt x="0" y="19"/>
                    </a:lnTo>
                    <a:lnTo>
                      <a:pt x="10" y="0"/>
                    </a:lnTo>
                    <a:lnTo>
                      <a:pt x="2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3" name="Freeform 4940"/>
              <p:cNvSpPr>
                <a:spLocks/>
              </p:cNvSpPr>
              <p:nvPr/>
            </p:nvSpPr>
            <p:spPr bwMode="gray">
              <a:xfrm>
                <a:off x="5202" y="1910"/>
                <a:ext cx="24" cy="15"/>
              </a:xfrm>
              <a:custGeom>
                <a:avLst/>
                <a:gdLst>
                  <a:gd name="T0" fmla="*/ 9 w 48"/>
                  <a:gd name="T1" fmla="*/ 0 h 29"/>
                  <a:gd name="T2" fmla="*/ 12 w 48"/>
                  <a:gd name="T3" fmla="*/ 8 h 29"/>
                  <a:gd name="T4" fmla="*/ 0 w 48"/>
                  <a:gd name="T5" fmla="*/ 8 h 29"/>
                  <a:gd name="T6" fmla="*/ 3 w 48"/>
                  <a:gd name="T7" fmla="*/ 0 h 29"/>
                  <a:gd name="T8" fmla="*/ 9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33" y="0"/>
                    </a:moveTo>
                    <a:lnTo>
                      <a:pt x="48" y="29"/>
                    </a:lnTo>
                    <a:lnTo>
                      <a:pt x="0" y="29"/>
                    </a:lnTo>
                    <a:lnTo>
                      <a:pt x="10" y="0"/>
                    </a:lnTo>
                    <a:lnTo>
                      <a:pt x="33"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4" name="Freeform 4941"/>
              <p:cNvSpPr>
                <a:spLocks/>
              </p:cNvSpPr>
              <p:nvPr/>
            </p:nvSpPr>
            <p:spPr bwMode="gray">
              <a:xfrm>
                <a:off x="5204" y="1913"/>
                <a:ext cx="19" cy="7"/>
              </a:xfrm>
              <a:custGeom>
                <a:avLst/>
                <a:gdLst>
                  <a:gd name="T0" fmla="*/ 7 w 38"/>
                  <a:gd name="T1" fmla="*/ 0 h 14"/>
                  <a:gd name="T2" fmla="*/ 10 w 38"/>
                  <a:gd name="T3" fmla="*/ 4 h 14"/>
                  <a:gd name="T4" fmla="*/ 0 w 38"/>
                  <a:gd name="T5" fmla="*/ 4 h 14"/>
                  <a:gd name="T6" fmla="*/ 2 w 38"/>
                  <a:gd name="T7" fmla="*/ 0 h 14"/>
                  <a:gd name="T8" fmla="*/ 7 w 38"/>
                  <a:gd name="T9" fmla="*/ 0 h 14"/>
                  <a:gd name="T10" fmla="*/ 0 60000 65536"/>
                  <a:gd name="T11" fmla="*/ 0 60000 65536"/>
                  <a:gd name="T12" fmla="*/ 0 60000 65536"/>
                  <a:gd name="T13" fmla="*/ 0 60000 65536"/>
                  <a:gd name="T14" fmla="*/ 0 60000 65536"/>
                  <a:gd name="T15" fmla="*/ 0 w 38"/>
                  <a:gd name="T16" fmla="*/ 0 h 14"/>
                  <a:gd name="T17" fmla="*/ 38 w 38"/>
                  <a:gd name="T18" fmla="*/ 14 h 14"/>
                </a:gdLst>
                <a:ahLst/>
                <a:cxnLst>
                  <a:cxn ang="T10">
                    <a:pos x="T0" y="T1"/>
                  </a:cxn>
                  <a:cxn ang="T11">
                    <a:pos x="T2" y="T3"/>
                  </a:cxn>
                  <a:cxn ang="T12">
                    <a:pos x="T4" y="T5"/>
                  </a:cxn>
                  <a:cxn ang="T13">
                    <a:pos x="T6" y="T7"/>
                  </a:cxn>
                  <a:cxn ang="T14">
                    <a:pos x="T8" y="T9"/>
                  </a:cxn>
                </a:cxnLst>
                <a:rect l="T15" t="T16" r="T17" b="T18"/>
                <a:pathLst>
                  <a:path w="38" h="14">
                    <a:moveTo>
                      <a:pt x="29" y="0"/>
                    </a:moveTo>
                    <a:lnTo>
                      <a:pt x="38" y="14"/>
                    </a:lnTo>
                    <a:lnTo>
                      <a:pt x="0" y="14"/>
                    </a:lnTo>
                    <a:lnTo>
                      <a:pt x="10" y="0"/>
                    </a:lnTo>
                    <a:lnTo>
                      <a:pt x="2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5" name="Freeform 4942"/>
              <p:cNvSpPr>
                <a:spLocks/>
              </p:cNvSpPr>
              <p:nvPr/>
            </p:nvSpPr>
            <p:spPr bwMode="gray">
              <a:xfrm>
                <a:off x="4751" y="1999"/>
                <a:ext cx="24" cy="12"/>
              </a:xfrm>
              <a:custGeom>
                <a:avLst/>
                <a:gdLst>
                  <a:gd name="T0" fmla="*/ 3 w 48"/>
                  <a:gd name="T1" fmla="*/ 0 h 25"/>
                  <a:gd name="T2" fmla="*/ 0 w 48"/>
                  <a:gd name="T3" fmla="*/ 6 h 25"/>
                  <a:gd name="T4" fmla="*/ 12 w 48"/>
                  <a:gd name="T5" fmla="*/ 6 h 25"/>
                  <a:gd name="T6" fmla="*/ 9 w 48"/>
                  <a:gd name="T7" fmla="*/ 0 h 25"/>
                  <a:gd name="T8" fmla="*/ 3 w 48"/>
                  <a:gd name="T9" fmla="*/ 0 h 25"/>
                  <a:gd name="T10" fmla="*/ 0 60000 65536"/>
                  <a:gd name="T11" fmla="*/ 0 60000 65536"/>
                  <a:gd name="T12" fmla="*/ 0 60000 65536"/>
                  <a:gd name="T13" fmla="*/ 0 60000 65536"/>
                  <a:gd name="T14" fmla="*/ 0 60000 65536"/>
                  <a:gd name="T15" fmla="*/ 0 w 48"/>
                  <a:gd name="T16" fmla="*/ 0 h 25"/>
                  <a:gd name="T17" fmla="*/ 48 w 48"/>
                  <a:gd name="T18" fmla="*/ 25 h 25"/>
                </a:gdLst>
                <a:ahLst/>
                <a:cxnLst>
                  <a:cxn ang="T10">
                    <a:pos x="T0" y="T1"/>
                  </a:cxn>
                  <a:cxn ang="T11">
                    <a:pos x="T2" y="T3"/>
                  </a:cxn>
                  <a:cxn ang="T12">
                    <a:pos x="T4" y="T5"/>
                  </a:cxn>
                  <a:cxn ang="T13">
                    <a:pos x="T6" y="T7"/>
                  </a:cxn>
                  <a:cxn ang="T14">
                    <a:pos x="T8" y="T9"/>
                  </a:cxn>
                </a:cxnLst>
                <a:rect l="T15" t="T16" r="T17" b="T18"/>
                <a:pathLst>
                  <a:path w="48" h="25">
                    <a:moveTo>
                      <a:pt x="15" y="0"/>
                    </a:moveTo>
                    <a:lnTo>
                      <a:pt x="0" y="25"/>
                    </a:lnTo>
                    <a:lnTo>
                      <a:pt x="48" y="25"/>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6" name="Freeform 4943"/>
              <p:cNvSpPr>
                <a:spLocks/>
              </p:cNvSpPr>
              <p:nvPr/>
            </p:nvSpPr>
            <p:spPr bwMode="gray">
              <a:xfrm>
                <a:off x="4756" y="1999"/>
                <a:ext cx="17" cy="9"/>
              </a:xfrm>
              <a:custGeom>
                <a:avLst/>
                <a:gdLst>
                  <a:gd name="T0" fmla="*/ 2 w 35"/>
                  <a:gd name="T1" fmla="*/ 0 h 19"/>
                  <a:gd name="T2" fmla="*/ 0 w 35"/>
                  <a:gd name="T3" fmla="*/ 4 h 19"/>
                  <a:gd name="T4" fmla="*/ 8 w 35"/>
                  <a:gd name="T5" fmla="*/ 4 h 19"/>
                  <a:gd name="T6" fmla="*/ 6 w 35"/>
                  <a:gd name="T7" fmla="*/ 0 h 19"/>
                  <a:gd name="T8" fmla="*/ 2 w 35"/>
                  <a:gd name="T9" fmla="*/ 0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10" y="0"/>
                    </a:moveTo>
                    <a:lnTo>
                      <a:pt x="0" y="19"/>
                    </a:lnTo>
                    <a:lnTo>
                      <a:pt x="35" y="19"/>
                    </a:lnTo>
                    <a:lnTo>
                      <a:pt x="25"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7" name="Freeform 4944"/>
              <p:cNvSpPr>
                <a:spLocks/>
              </p:cNvSpPr>
              <p:nvPr/>
            </p:nvSpPr>
            <p:spPr bwMode="gray">
              <a:xfrm>
                <a:off x="4751" y="2008"/>
                <a:ext cx="24" cy="15"/>
              </a:xfrm>
              <a:custGeom>
                <a:avLst/>
                <a:gdLst>
                  <a:gd name="T0" fmla="*/ 3 w 48"/>
                  <a:gd name="T1" fmla="*/ 0 h 29"/>
                  <a:gd name="T2" fmla="*/ 0 w 48"/>
                  <a:gd name="T3" fmla="*/ 8 h 29"/>
                  <a:gd name="T4" fmla="*/ 12 w 48"/>
                  <a:gd name="T5" fmla="*/ 8 h 29"/>
                  <a:gd name="T6" fmla="*/ 9 w 48"/>
                  <a:gd name="T7" fmla="*/ 0 h 29"/>
                  <a:gd name="T8" fmla="*/ 3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15" y="0"/>
                    </a:moveTo>
                    <a:lnTo>
                      <a:pt x="0" y="29"/>
                    </a:lnTo>
                    <a:lnTo>
                      <a:pt x="48" y="29"/>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8" name="Freeform 4945"/>
              <p:cNvSpPr>
                <a:spLocks/>
              </p:cNvSpPr>
              <p:nvPr/>
            </p:nvSpPr>
            <p:spPr bwMode="gray">
              <a:xfrm>
                <a:off x="4756" y="2011"/>
                <a:ext cx="17" cy="7"/>
              </a:xfrm>
              <a:custGeom>
                <a:avLst/>
                <a:gdLst>
                  <a:gd name="T0" fmla="*/ 2 w 35"/>
                  <a:gd name="T1" fmla="*/ 0 h 14"/>
                  <a:gd name="T2" fmla="*/ 0 w 35"/>
                  <a:gd name="T3" fmla="*/ 4 h 14"/>
                  <a:gd name="T4" fmla="*/ 8 w 35"/>
                  <a:gd name="T5" fmla="*/ 4 h 14"/>
                  <a:gd name="T6" fmla="*/ 6 w 35"/>
                  <a:gd name="T7" fmla="*/ 0 h 14"/>
                  <a:gd name="T8" fmla="*/ 2 w 35"/>
                  <a:gd name="T9" fmla="*/ 0 h 14"/>
                  <a:gd name="T10" fmla="*/ 0 60000 65536"/>
                  <a:gd name="T11" fmla="*/ 0 60000 65536"/>
                  <a:gd name="T12" fmla="*/ 0 60000 65536"/>
                  <a:gd name="T13" fmla="*/ 0 60000 65536"/>
                  <a:gd name="T14" fmla="*/ 0 60000 65536"/>
                  <a:gd name="T15" fmla="*/ 0 w 35"/>
                  <a:gd name="T16" fmla="*/ 0 h 14"/>
                  <a:gd name="T17" fmla="*/ 35 w 35"/>
                  <a:gd name="T18" fmla="*/ 14 h 14"/>
                </a:gdLst>
                <a:ahLst/>
                <a:cxnLst>
                  <a:cxn ang="T10">
                    <a:pos x="T0" y="T1"/>
                  </a:cxn>
                  <a:cxn ang="T11">
                    <a:pos x="T2" y="T3"/>
                  </a:cxn>
                  <a:cxn ang="T12">
                    <a:pos x="T4" y="T5"/>
                  </a:cxn>
                  <a:cxn ang="T13">
                    <a:pos x="T6" y="T7"/>
                  </a:cxn>
                  <a:cxn ang="T14">
                    <a:pos x="T8" y="T9"/>
                  </a:cxn>
                </a:cxnLst>
                <a:rect l="T15" t="T16" r="T17" b="T18"/>
                <a:pathLst>
                  <a:path w="35" h="14">
                    <a:moveTo>
                      <a:pt x="10" y="0"/>
                    </a:moveTo>
                    <a:lnTo>
                      <a:pt x="0" y="14"/>
                    </a:lnTo>
                    <a:lnTo>
                      <a:pt x="35" y="14"/>
                    </a:lnTo>
                    <a:lnTo>
                      <a:pt x="25"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9" name="Freeform 4946"/>
              <p:cNvSpPr>
                <a:spLocks/>
              </p:cNvSpPr>
              <p:nvPr/>
            </p:nvSpPr>
            <p:spPr bwMode="gray">
              <a:xfrm>
                <a:off x="4751" y="2021"/>
                <a:ext cx="24" cy="14"/>
              </a:xfrm>
              <a:custGeom>
                <a:avLst/>
                <a:gdLst>
                  <a:gd name="T0" fmla="*/ 3 w 48"/>
                  <a:gd name="T1" fmla="*/ 0 h 29"/>
                  <a:gd name="T2" fmla="*/ 0 w 48"/>
                  <a:gd name="T3" fmla="*/ 7 h 29"/>
                  <a:gd name="T4" fmla="*/ 12 w 48"/>
                  <a:gd name="T5" fmla="*/ 7 h 29"/>
                  <a:gd name="T6" fmla="*/ 9 w 48"/>
                  <a:gd name="T7" fmla="*/ 0 h 29"/>
                  <a:gd name="T8" fmla="*/ 3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15" y="0"/>
                    </a:moveTo>
                    <a:lnTo>
                      <a:pt x="0" y="29"/>
                    </a:lnTo>
                    <a:lnTo>
                      <a:pt x="48" y="29"/>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0" name="Freeform 4947"/>
              <p:cNvSpPr>
                <a:spLocks/>
              </p:cNvSpPr>
              <p:nvPr/>
            </p:nvSpPr>
            <p:spPr bwMode="gray">
              <a:xfrm>
                <a:off x="4756" y="2023"/>
                <a:ext cx="17" cy="7"/>
              </a:xfrm>
              <a:custGeom>
                <a:avLst/>
                <a:gdLst>
                  <a:gd name="T0" fmla="*/ 2 w 35"/>
                  <a:gd name="T1" fmla="*/ 0 h 15"/>
                  <a:gd name="T2" fmla="*/ 0 w 35"/>
                  <a:gd name="T3" fmla="*/ 3 h 15"/>
                  <a:gd name="T4" fmla="*/ 8 w 35"/>
                  <a:gd name="T5" fmla="*/ 3 h 15"/>
                  <a:gd name="T6" fmla="*/ 6 w 35"/>
                  <a:gd name="T7" fmla="*/ 0 h 15"/>
                  <a:gd name="T8" fmla="*/ 2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10" y="0"/>
                    </a:moveTo>
                    <a:lnTo>
                      <a:pt x="0" y="15"/>
                    </a:lnTo>
                    <a:lnTo>
                      <a:pt x="35" y="15"/>
                    </a:lnTo>
                    <a:lnTo>
                      <a:pt x="25"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1" name="Freeform 4948"/>
              <p:cNvSpPr>
                <a:spLocks/>
              </p:cNvSpPr>
              <p:nvPr/>
            </p:nvSpPr>
            <p:spPr bwMode="gray">
              <a:xfrm>
                <a:off x="4751" y="2032"/>
                <a:ext cx="24" cy="15"/>
              </a:xfrm>
              <a:custGeom>
                <a:avLst/>
                <a:gdLst>
                  <a:gd name="T0" fmla="*/ 3 w 48"/>
                  <a:gd name="T1" fmla="*/ 0 h 29"/>
                  <a:gd name="T2" fmla="*/ 0 w 48"/>
                  <a:gd name="T3" fmla="*/ 8 h 29"/>
                  <a:gd name="T4" fmla="*/ 12 w 48"/>
                  <a:gd name="T5" fmla="*/ 8 h 29"/>
                  <a:gd name="T6" fmla="*/ 9 w 48"/>
                  <a:gd name="T7" fmla="*/ 0 h 29"/>
                  <a:gd name="T8" fmla="*/ 3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15" y="0"/>
                    </a:moveTo>
                    <a:lnTo>
                      <a:pt x="0" y="29"/>
                    </a:lnTo>
                    <a:lnTo>
                      <a:pt x="48" y="29"/>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2" name="Freeform 4949"/>
              <p:cNvSpPr>
                <a:spLocks/>
              </p:cNvSpPr>
              <p:nvPr/>
            </p:nvSpPr>
            <p:spPr bwMode="gray">
              <a:xfrm>
                <a:off x="4756" y="2035"/>
                <a:ext cx="17" cy="7"/>
              </a:xfrm>
              <a:custGeom>
                <a:avLst/>
                <a:gdLst>
                  <a:gd name="T0" fmla="*/ 2 w 35"/>
                  <a:gd name="T1" fmla="*/ 0 h 14"/>
                  <a:gd name="T2" fmla="*/ 0 w 35"/>
                  <a:gd name="T3" fmla="*/ 4 h 14"/>
                  <a:gd name="T4" fmla="*/ 8 w 35"/>
                  <a:gd name="T5" fmla="*/ 4 h 14"/>
                  <a:gd name="T6" fmla="*/ 6 w 35"/>
                  <a:gd name="T7" fmla="*/ 0 h 14"/>
                  <a:gd name="T8" fmla="*/ 2 w 35"/>
                  <a:gd name="T9" fmla="*/ 0 h 14"/>
                  <a:gd name="T10" fmla="*/ 0 60000 65536"/>
                  <a:gd name="T11" fmla="*/ 0 60000 65536"/>
                  <a:gd name="T12" fmla="*/ 0 60000 65536"/>
                  <a:gd name="T13" fmla="*/ 0 60000 65536"/>
                  <a:gd name="T14" fmla="*/ 0 60000 65536"/>
                  <a:gd name="T15" fmla="*/ 0 w 35"/>
                  <a:gd name="T16" fmla="*/ 0 h 14"/>
                  <a:gd name="T17" fmla="*/ 35 w 35"/>
                  <a:gd name="T18" fmla="*/ 14 h 14"/>
                </a:gdLst>
                <a:ahLst/>
                <a:cxnLst>
                  <a:cxn ang="T10">
                    <a:pos x="T0" y="T1"/>
                  </a:cxn>
                  <a:cxn ang="T11">
                    <a:pos x="T2" y="T3"/>
                  </a:cxn>
                  <a:cxn ang="T12">
                    <a:pos x="T4" y="T5"/>
                  </a:cxn>
                  <a:cxn ang="T13">
                    <a:pos x="T6" y="T7"/>
                  </a:cxn>
                  <a:cxn ang="T14">
                    <a:pos x="T8" y="T9"/>
                  </a:cxn>
                </a:cxnLst>
                <a:rect l="T15" t="T16" r="T17" b="T18"/>
                <a:pathLst>
                  <a:path w="35" h="14">
                    <a:moveTo>
                      <a:pt x="10" y="0"/>
                    </a:moveTo>
                    <a:lnTo>
                      <a:pt x="0" y="14"/>
                    </a:lnTo>
                    <a:lnTo>
                      <a:pt x="35" y="14"/>
                    </a:lnTo>
                    <a:lnTo>
                      <a:pt x="25"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3" name="Freeform 4950"/>
              <p:cNvSpPr>
                <a:spLocks/>
              </p:cNvSpPr>
              <p:nvPr/>
            </p:nvSpPr>
            <p:spPr bwMode="gray">
              <a:xfrm>
                <a:off x="4751" y="2045"/>
                <a:ext cx="24" cy="11"/>
              </a:xfrm>
              <a:custGeom>
                <a:avLst/>
                <a:gdLst>
                  <a:gd name="T0" fmla="*/ 3 w 48"/>
                  <a:gd name="T1" fmla="*/ 0 h 23"/>
                  <a:gd name="T2" fmla="*/ 0 w 48"/>
                  <a:gd name="T3" fmla="*/ 5 h 23"/>
                  <a:gd name="T4" fmla="*/ 12 w 48"/>
                  <a:gd name="T5" fmla="*/ 5 h 23"/>
                  <a:gd name="T6" fmla="*/ 9 w 48"/>
                  <a:gd name="T7" fmla="*/ 0 h 23"/>
                  <a:gd name="T8" fmla="*/ 3 w 48"/>
                  <a:gd name="T9" fmla="*/ 0 h 23"/>
                  <a:gd name="T10" fmla="*/ 0 60000 65536"/>
                  <a:gd name="T11" fmla="*/ 0 60000 65536"/>
                  <a:gd name="T12" fmla="*/ 0 60000 65536"/>
                  <a:gd name="T13" fmla="*/ 0 60000 65536"/>
                  <a:gd name="T14" fmla="*/ 0 60000 65536"/>
                  <a:gd name="T15" fmla="*/ 0 w 48"/>
                  <a:gd name="T16" fmla="*/ 0 h 23"/>
                  <a:gd name="T17" fmla="*/ 48 w 48"/>
                  <a:gd name="T18" fmla="*/ 23 h 23"/>
                </a:gdLst>
                <a:ahLst/>
                <a:cxnLst>
                  <a:cxn ang="T10">
                    <a:pos x="T0" y="T1"/>
                  </a:cxn>
                  <a:cxn ang="T11">
                    <a:pos x="T2" y="T3"/>
                  </a:cxn>
                  <a:cxn ang="T12">
                    <a:pos x="T4" y="T5"/>
                  </a:cxn>
                  <a:cxn ang="T13">
                    <a:pos x="T6" y="T7"/>
                  </a:cxn>
                  <a:cxn ang="T14">
                    <a:pos x="T8" y="T9"/>
                  </a:cxn>
                </a:cxnLst>
                <a:rect l="T15" t="T16" r="T17" b="T18"/>
                <a:pathLst>
                  <a:path w="48" h="23">
                    <a:moveTo>
                      <a:pt x="15" y="0"/>
                    </a:moveTo>
                    <a:lnTo>
                      <a:pt x="0" y="23"/>
                    </a:lnTo>
                    <a:lnTo>
                      <a:pt x="48" y="23"/>
                    </a:lnTo>
                    <a:lnTo>
                      <a:pt x="34" y="0"/>
                    </a:lnTo>
                    <a:lnTo>
                      <a:pt x="1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4" name="Freeform 4951"/>
              <p:cNvSpPr>
                <a:spLocks/>
              </p:cNvSpPr>
              <p:nvPr/>
            </p:nvSpPr>
            <p:spPr bwMode="gray">
              <a:xfrm>
                <a:off x="4756" y="2047"/>
                <a:ext cx="17" cy="7"/>
              </a:xfrm>
              <a:custGeom>
                <a:avLst/>
                <a:gdLst>
                  <a:gd name="T0" fmla="*/ 2 w 35"/>
                  <a:gd name="T1" fmla="*/ 0 h 15"/>
                  <a:gd name="T2" fmla="*/ 0 w 35"/>
                  <a:gd name="T3" fmla="*/ 3 h 15"/>
                  <a:gd name="T4" fmla="*/ 8 w 35"/>
                  <a:gd name="T5" fmla="*/ 3 h 15"/>
                  <a:gd name="T6" fmla="*/ 6 w 35"/>
                  <a:gd name="T7" fmla="*/ 0 h 15"/>
                  <a:gd name="T8" fmla="*/ 2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10" y="0"/>
                    </a:moveTo>
                    <a:lnTo>
                      <a:pt x="0" y="15"/>
                    </a:lnTo>
                    <a:lnTo>
                      <a:pt x="35" y="15"/>
                    </a:lnTo>
                    <a:lnTo>
                      <a:pt x="25" y="0"/>
                    </a:lnTo>
                    <a:lnTo>
                      <a:pt x="10"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5" name="Freeform 4952"/>
              <p:cNvSpPr>
                <a:spLocks/>
              </p:cNvSpPr>
              <p:nvPr/>
            </p:nvSpPr>
            <p:spPr bwMode="gray">
              <a:xfrm>
                <a:off x="5125" y="1999"/>
                <a:ext cx="21" cy="12"/>
              </a:xfrm>
              <a:custGeom>
                <a:avLst/>
                <a:gdLst>
                  <a:gd name="T0" fmla="*/ 8 w 42"/>
                  <a:gd name="T1" fmla="*/ 0 h 25"/>
                  <a:gd name="T2" fmla="*/ 11 w 42"/>
                  <a:gd name="T3" fmla="*/ 6 h 25"/>
                  <a:gd name="T4" fmla="*/ 0 w 42"/>
                  <a:gd name="T5" fmla="*/ 6 h 25"/>
                  <a:gd name="T6" fmla="*/ 3 w 42"/>
                  <a:gd name="T7" fmla="*/ 0 h 25"/>
                  <a:gd name="T8" fmla="*/ 8 w 42"/>
                  <a:gd name="T9" fmla="*/ 0 h 25"/>
                  <a:gd name="T10" fmla="*/ 0 60000 65536"/>
                  <a:gd name="T11" fmla="*/ 0 60000 65536"/>
                  <a:gd name="T12" fmla="*/ 0 60000 65536"/>
                  <a:gd name="T13" fmla="*/ 0 60000 65536"/>
                  <a:gd name="T14" fmla="*/ 0 60000 65536"/>
                  <a:gd name="T15" fmla="*/ 0 w 42"/>
                  <a:gd name="T16" fmla="*/ 0 h 25"/>
                  <a:gd name="T17" fmla="*/ 42 w 42"/>
                  <a:gd name="T18" fmla="*/ 25 h 25"/>
                </a:gdLst>
                <a:ahLst/>
                <a:cxnLst>
                  <a:cxn ang="T10">
                    <a:pos x="T0" y="T1"/>
                  </a:cxn>
                  <a:cxn ang="T11">
                    <a:pos x="T2" y="T3"/>
                  </a:cxn>
                  <a:cxn ang="T12">
                    <a:pos x="T4" y="T5"/>
                  </a:cxn>
                  <a:cxn ang="T13">
                    <a:pos x="T6" y="T7"/>
                  </a:cxn>
                  <a:cxn ang="T14">
                    <a:pos x="T8" y="T9"/>
                  </a:cxn>
                </a:cxnLst>
                <a:rect l="T15" t="T16" r="T17" b="T18"/>
                <a:pathLst>
                  <a:path w="42" h="25">
                    <a:moveTo>
                      <a:pt x="32" y="0"/>
                    </a:moveTo>
                    <a:lnTo>
                      <a:pt x="42" y="25"/>
                    </a:lnTo>
                    <a:lnTo>
                      <a:pt x="0" y="25"/>
                    </a:lnTo>
                    <a:lnTo>
                      <a:pt x="9"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6" name="Freeform 4953"/>
              <p:cNvSpPr>
                <a:spLocks/>
              </p:cNvSpPr>
              <p:nvPr/>
            </p:nvSpPr>
            <p:spPr bwMode="gray">
              <a:xfrm>
                <a:off x="5127" y="1999"/>
                <a:ext cx="17" cy="9"/>
              </a:xfrm>
              <a:custGeom>
                <a:avLst/>
                <a:gdLst>
                  <a:gd name="T0" fmla="*/ 6 w 35"/>
                  <a:gd name="T1" fmla="*/ 0 h 19"/>
                  <a:gd name="T2" fmla="*/ 8 w 35"/>
                  <a:gd name="T3" fmla="*/ 4 h 19"/>
                  <a:gd name="T4" fmla="*/ 0 w 35"/>
                  <a:gd name="T5" fmla="*/ 4 h 19"/>
                  <a:gd name="T6" fmla="*/ 2 w 35"/>
                  <a:gd name="T7" fmla="*/ 0 h 19"/>
                  <a:gd name="T8" fmla="*/ 6 w 35"/>
                  <a:gd name="T9" fmla="*/ 0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25" y="0"/>
                    </a:moveTo>
                    <a:lnTo>
                      <a:pt x="35" y="19"/>
                    </a:lnTo>
                    <a:lnTo>
                      <a:pt x="0" y="19"/>
                    </a:lnTo>
                    <a:lnTo>
                      <a:pt x="10" y="0"/>
                    </a:lnTo>
                    <a:lnTo>
                      <a:pt x="2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7" name="Freeform 4954"/>
              <p:cNvSpPr>
                <a:spLocks/>
              </p:cNvSpPr>
              <p:nvPr/>
            </p:nvSpPr>
            <p:spPr bwMode="gray">
              <a:xfrm>
                <a:off x="5125" y="2008"/>
                <a:ext cx="21" cy="15"/>
              </a:xfrm>
              <a:custGeom>
                <a:avLst/>
                <a:gdLst>
                  <a:gd name="T0" fmla="*/ 8 w 42"/>
                  <a:gd name="T1" fmla="*/ 0 h 29"/>
                  <a:gd name="T2" fmla="*/ 11 w 42"/>
                  <a:gd name="T3" fmla="*/ 8 h 29"/>
                  <a:gd name="T4" fmla="*/ 0 w 42"/>
                  <a:gd name="T5" fmla="*/ 8 h 29"/>
                  <a:gd name="T6" fmla="*/ 3 w 42"/>
                  <a:gd name="T7" fmla="*/ 0 h 29"/>
                  <a:gd name="T8" fmla="*/ 8 w 42"/>
                  <a:gd name="T9" fmla="*/ 0 h 29"/>
                  <a:gd name="T10" fmla="*/ 0 60000 65536"/>
                  <a:gd name="T11" fmla="*/ 0 60000 65536"/>
                  <a:gd name="T12" fmla="*/ 0 60000 65536"/>
                  <a:gd name="T13" fmla="*/ 0 60000 65536"/>
                  <a:gd name="T14" fmla="*/ 0 60000 65536"/>
                  <a:gd name="T15" fmla="*/ 0 w 42"/>
                  <a:gd name="T16" fmla="*/ 0 h 29"/>
                  <a:gd name="T17" fmla="*/ 42 w 42"/>
                  <a:gd name="T18" fmla="*/ 29 h 29"/>
                </a:gdLst>
                <a:ahLst/>
                <a:cxnLst>
                  <a:cxn ang="T10">
                    <a:pos x="T0" y="T1"/>
                  </a:cxn>
                  <a:cxn ang="T11">
                    <a:pos x="T2" y="T3"/>
                  </a:cxn>
                  <a:cxn ang="T12">
                    <a:pos x="T4" y="T5"/>
                  </a:cxn>
                  <a:cxn ang="T13">
                    <a:pos x="T6" y="T7"/>
                  </a:cxn>
                  <a:cxn ang="T14">
                    <a:pos x="T8" y="T9"/>
                  </a:cxn>
                </a:cxnLst>
                <a:rect l="T15" t="T16" r="T17" b="T18"/>
                <a:pathLst>
                  <a:path w="42" h="29">
                    <a:moveTo>
                      <a:pt x="32" y="0"/>
                    </a:moveTo>
                    <a:lnTo>
                      <a:pt x="42" y="29"/>
                    </a:lnTo>
                    <a:lnTo>
                      <a:pt x="0" y="29"/>
                    </a:lnTo>
                    <a:lnTo>
                      <a:pt x="9"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8" name="Freeform 4955"/>
              <p:cNvSpPr>
                <a:spLocks/>
              </p:cNvSpPr>
              <p:nvPr/>
            </p:nvSpPr>
            <p:spPr bwMode="gray">
              <a:xfrm>
                <a:off x="5127" y="2011"/>
                <a:ext cx="17" cy="7"/>
              </a:xfrm>
              <a:custGeom>
                <a:avLst/>
                <a:gdLst>
                  <a:gd name="T0" fmla="*/ 6 w 35"/>
                  <a:gd name="T1" fmla="*/ 0 h 14"/>
                  <a:gd name="T2" fmla="*/ 8 w 35"/>
                  <a:gd name="T3" fmla="*/ 4 h 14"/>
                  <a:gd name="T4" fmla="*/ 0 w 35"/>
                  <a:gd name="T5" fmla="*/ 4 h 14"/>
                  <a:gd name="T6" fmla="*/ 2 w 35"/>
                  <a:gd name="T7" fmla="*/ 0 h 14"/>
                  <a:gd name="T8" fmla="*/ 6 w 35"/>
                  <a:gd name="T9" fmla="*/ 0 h 14"/>
                  <a:gd name="T10" fmla="*/ 0 60000 65536"/>
                  <a:gd name="T11" fmla="*/ 0 60000 65536"/>
                  <a:gd name="T12" fmla="*/ 0 60000 65536"/>
                  <a:gd name="T13" fmla="*/ 0 60000 65536"/>
                  <a:gd name="T14" fmla="*/ 0 60000 65536"/>
                  <a:gd name="T15" fmla="*/ 0 w 35"/>
                  <a:gd name="T16" fmla="*/ 0 h 14"/>
                  <a:gd name="T17" fmla="*/ 35 w 35"/>
                  <a:gd name="T18" fmla="*/ 14 h 14"/>
                </a:gdLst>
                <a:ahLst/>
                <a:cxnLst>
                  <a:cxn ang="T10">
                    <a:pos x="T0" y="T1"/>
                  </a:cxn>
                  <a:cxn ang="T11">
                    <a:pos x="T2" y="T3"/>
                  </a:cxn>
                  <a:cxn ang="T12">
                    <a:pos x="T4" y="T5"/>
                  </a:cxn>
                  <a:cxn ang="T13">
                    <a:pos x="T6" y="T7"/>
                  </a:cxn>
                  <a:cxn ang="T14">
                    <a:pos x="T8" y="T9"/>
                  </a:cxn>
                </a:cxnLst>
                <a:rect l="T15" t="T16" r="T17" b="T18"/>
                <a:pathLst>
                  <a:path w="35" h="14">
                    <a:moveTo>
                      <a:pt x="25" y="0"/>
                    </a:moveTo>
                    <a:lnTo>
                      <a:pt x="35" y="14"/>
                    </a:lnTo>
                    <a:lnTo>
                      <a:pt x="0" y="14"/>
                    </a:lnTo>
                    <a:lnTo>
                      <a:pt x="10" y="0"/>
                    </a:lnTo>
                    <a:lnTo>
                      <a:pt x="2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9" name="Freeform 4956"/>
              <p:cNvSpPr>
                <a:spLocks/>
              </p:cNvSpPr>
              <p:nvPr/>
            </p:nvSpPr>
            <p:spPr bwMode="gray">
              <a:xfrm>
                <a:off x="5125" y="2021"/>
                <a:ext cx="21" cy="14"/>
              </a:xfrm>
              <a:custGeom>
                <a:avLst/>
                <a:gdLst>
                  <a:gd name="T0" fmla="*/ 8 w 42"/>
                  <a:gd name="T1" fmla="*/ 0 h 29"/>
                  <a:gd name="T2" fmla="*/ 11 w 42"/>
                  <a:gd name="T3" fmla="*/ 7 h 29"/>
                  <a:gd name="T4" fmla="*/ 0 w 42"/>
                  <a:gd name="T5" fmla="*/ 7 h 29"/>
                  <a:gd name="T6" fmla="*/ 3 w 42"/>
                  <a:gd name="T7" fmla="*/ 0 h 29"/>
                  <a:gd name="T8" fmla="*/ 8 w 42"/>
                  <a:gd name="T9" fmla="*/ 0 h 29"/>
                  <a:gd name="T10" fmla="*/ 0 60000 65536"/>
                  <a:gd name="T11" fmla="*/ 0 60000 65536"/>
                  <a:gd name="T12" fmla="*/ 0 60000 65536"/>
                  <a:gd name="T13" fmla="*/ 0 60000 65536"/>
                  <a:gd name="T14" fmla="*/ 0 60000 65536"/>
                  <a:gd name="T15" fmla="*/ 0 w 42"/>
                  <a:gd name="T16" fmla="*/ 0 h 29"/>
                  <a:gd name="T17" fmla="*/ 42 w 42"/>
                  <a:gd name="T18" fmla="*/ 29 h 29"/>
                </a:gdLst>
                <a:ahLst/>
                <a:cxnLst>
                  <a:cxn ang="T10">
                    <a:pos x="T0" y="T1"/>
                  </a:cxn>
                  <a:cxn ang="T11">
                    <a:pos x="T2" y="T3"/>
                  </a:cxn>
                  <a:cxn ang="T12">
                    <a:pos x="T4" y="T5"/>
                  </a:cxn>
                  <a:cxn ang="T13">
                    <a:pos x="T6" y="T7"/>
                  </a:cxn>
                  <a:cxn ang="T14">
                    <a:pos x="T8" y="T9"/>
                  </a:cxn>
                </a:cxnLst>
                <a:rect l="T15" t="T16" r="T17" b="T18"/>
                <a:pathLst>
                  <a:path w="42" h="29">
                    <a:moveTo>
                      <a:pt x="32" y="0"/>
                    </a:moveTo>
                    <a:lnTo>
                      <a:pt x="42" y="29"/>
                    </a:lnTo>
                    <a:lnTo>
                      <a:pt x="0" y="29"/>
                    </a:lnTo>
                    <a:lnTo>
                      <a:pt x="9"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0" name="Freeform 4957"/>
              <p:cNvSpPr>
                <a:spLocks/>
              </p:cNvSpPr>
              <p:nvPr/>
            </p:nvSpPr>
            <p:spPr bwMode="gray">
              <a:xfrm>
                <a:off x="5127" y="2023"/>
                <a:ext cx="17" cy="7"/>
              </a:xfrm>
              <a:custGeom>
                <a:avLst/>
                <a:gdLst>
                  <a:gd name="T0" fmla="*/ 6 w 35"/>
                  <a:gd name="T1" fmla="*/ 0 h 15"/>
                  <a:gd name="T2" fmla="*/ 8 w 35"/>
                  <a:gd name="T3" fmla="*/ 3 h 15"/>
                  <a:gd name="T4" fmla="*/ 0 w 35"/>
                  <a:gd name="T5" fmla="*/ 3 h 15"/>
                  <a:gd name="T6" fmla="*/ 2 w 35"/>
                  <a:gd name="T7" fmla="*/ 0 h 15"/>
                  <a:gd name="T8" fmla="*/ 6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25" y="0"/>
                    </a:moveTo>
                    <a:lnTo>
                      <a:pt x="35" y="15"/>
                    </a:lnTo>
                    <a:lnTo>
                      <a:pt x="0" y="15"/>
                    </a:lnTo>
                    <a:lnTo>
                      <a:pt x="10" y="0"/>
                    </a:lnTo>
                    <a:lnTo>
                      <a:pt x="2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1" name="Freeform 4958"/>
              <p:cNvSpPr>
                <a:spLocks/>
              </p:cNvSpPr>
              <p:nvPr/>
            </p:nvSpPr>
            <p:spPr bwMode="gray">
              <a:xfrm>
                <a:off x="5125" y="2032"/>
                <a:ext cx="21" cy="15"/>
              </a:xfrm>
              <a:custGeom>
                <a:avLst/>
                <a:gdLst>
                  <a:gd name="T0" fmla="*/ 8 w 42"/>
                  <a:gd name="T1" fmla="*/ 0 h 29"/>
                  <a:gd name="T2" fmla="*/ 11 w 42"/>
                  <a:gd name="T3" fmla="*/ 8 h 29"/>
                  <a:gd name="T4" fmla="*/ 0 w 42"/>
                  <a:gd name="T5" fmla="*/ 8 h 29"/>
                  <a:gd name="T6" fmla="*/ 3 w 42"/>
                  <a:gd name="T7" fmla="*/ 0 h 29"/>
                  <a:gd name="T8" fmla="*/ 8 w 42"/>
                  <a:gd name="T9" fmla="*/ 0 h 29"/>
                  <a:gd name="T10" fmla="*/ 0 60000 65536"/>
                  <a:gd name="T11" fmla="*/ 0 60000 65536"/>
                  <a:gd name="T12" fmla="*/ 0 60000 65536"/>
                  <a:gd name="T13" fmla="*/ 0 60000 65536"/>
                  <a:gd name="T14" fmla="*/ 0 60000 65536"/>
                  <a:gd name="T15" fmla="*/ 0 w 42"/>
                  <a:gd name="T16" fmla="*/ 0 h 29"/>
                  <a:gd name="T17" fmla="*/ 42 w 42"/>
                  <a:gd name="T18" fmla="*/ 29 h 29"/>
                </a:gdLst>
                <a:ahLst/>
                <a:cxnLst>
                  <a:cxn ang="T10">
                    <a:pos x="T0" y="T1"/>
                  </a:cxn>
                  <a:cxn ang="T11">
                    <a:pos x="T2" y="T3"/>
                  </a:cxn>
                  <a:cxn ang="T12">
                    <a:pos x="T4" y="T5"/>
                  </a:cxn>
                  <a:cxn ang="T13">
                    <a:pos x="T6" y="T7"/>
                  </a:cxn>
                  <a:cxn ang="T14">
                    <a:pos x="T8" y="T9"/>
                  </a:cxn>
                </a:cxnLst>
                <a:rect l="T15" t="T16" r="T17" b="T18"/>
                <a:pathLst>
                  <a:path w="42" h="29">
                    <a:moveTo>
                      <a:pt x="32" y="0"/>
                    </a:moveTo>
                    <a:lnTo>
                      <a:pt x="42" y="29"/>
                    </a:lnTo>
                    <a:lnTo>
                      <a:pt x="0" y="29"/>
                    </a:lnTo>
                    <a:lnTo>
                      <a:pt x="9"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2" name="Freeform 4959"/>
              <p:cNvSpPr>
                <a:spLocks/>
              </p:cNvSpPr>
              <p:nvPr/>
            </p:nvSpPr>
            <p:spPr bwMode="gray">
              <a:xfrm>
                <a:off x="5127" y="2035"/>
                <a:ext cx="17" cy="7"/>
              </a:xfrm>
              <a:custGeom>
                <a:avLst/>
                <a:gdLst>
                  <a:gd name="T0" fmla="*/ 6 w 35"/>
                  <a:gd name="T1" fmla="*/ 0 h 14"/>
                  <a:gd name="T2" fmla="*/ 8 w 35"/>
                  <a:gd name="T3" fmla="*/ 4 h 14"/>
                  <a:gd name="T4" fmla="*/ 0 w 35"/>
                  <a:gd name="T5" fmla="*/ 4 h 14"/>
                  <a:gd name="T6" fmla="*/ 2 w 35"/>
                  <a:gd name="T7" fmla="*/ 0 h 14"/>
                  <a:gd name="T8" fmla="*/ 6 w 35"/>
                  <a:gd name="T9" fmla="*/ 0 h 14"/>
                  <a:gd name="T10" fmla="*/ 0 60000 65536"/>
                  <a:gd name="T11" fmla="*/ 0 60000 65536"/>
                  <a:gd name="T12" fmla="*/ 0 60000 65536"/>
                  <a:gd name="T13" fmla="*/ 0 60000 65536"/>
                  <a:gd name="T14" fmla="*/ 0 60000 65536"/>
                  <a:gd name="T15" fmla="*/ 0 w 35"/>
                  <a:gd name="T16" fmla="*/ 0 h 14"/>
                  <a:gd name="T17" fmla="*/ 35 w 35"/>
                  <a:gd name="T18" fmla="*/ 14 h 14"/>
                </a:gdLst>
                <a:ahLst/>
                <a:cxnLst>
                  <a:cxn ang="T10">
                    <a:pos x="T0" y="T1"/>
                  </a:cxn>
                  <a:cxn ang="T11">
                    <a:pos x="T2" y="T3"/>
                  </a:cxn>
                  <a:cxn ang="T12">
                    <a:pos x="T4" y="T5"/>
                  </a:cxn>
                  <a:cxn ang="T13">
                    <a:pos x="T6" y="T7"/>
                  </a:cxn>
                  <a:cxn ang="T14">
                    <a:pos x="T8" y="T9"/>
                  </a:cxn>
                </a:cxnLst>
                <a:rect l="T15" t="T16" r="T17" b="T18"/>
                <a:pathLst>
                  <a:path w="35" h="14">
                    <a:moveTo>
                      <a:pt x="25" y="0"/>
                    </a:moveTo>
                    <a:lnTo>
                      <a:pt x="35" y="14"/>
                    </a:lnTo>
                    <a:lnTo>
                      <a:pt x="0" y="14"/>
                    </a:lnTo>
                    <a:lnTo>
                      <a:pt x="10" y="0"/>
                    </a:lnTo>
                    <a:lnTo>
                      <a:pt x="2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3" name="Freeform 4960"/>
              <p:cNvSpPr>
                <a:spLocks/>
              </p:cNvSpPr>
              <p:nvPr/>
            </p:nvSpPr>
            <p:spPr bwMode="gray">
              <a:xfrm>
                <a:off x="5125" y="2045"/>
                <a:ext cx="21" cy="11"/>
              </a:xfrm>
              <a:custGeom>
                <a:avLst/>
                <a:gdLst>
                  <a:gd name="T0" fmla="*/ 8 w 42"/>
                  <a:gd name="T1" fmla="*/ 0 h 23"/>
                  <a:gd name="T2" fmla="*/ 11 w 42"/>
                  <a:gd name="T3" fmla="*/ 5 h 23"/>
                  <a:gd name="T4" fmla="*/ 0 w 42"/>
                  <a:gd name="T5" fmla="*/ 5 h 23"/>
                  <a:gd name="T6" fmla="*/ 3 w 42"/>
                  <a:gd name="T7" fmla="*/ 0 h 23"/>
                  <a:gd name="T8" fmla="*/ 8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32" y="0"/>
                    </a:moveTo>
                    <a:lnTo>
                      <a:pt x="42" y="23"/>
                    </a:lnTo>
                    <a:lnTo>
                      <a:pt x="0" y="23"/>
                    </a:lnTo>
                    <a:lnTo>
                      <a:pt x="9" y="0"/>
                    </a:lnTo>
                    <a:lnTo>
                      <a:pt x="32"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4" name="Freeform 4961"/>
              <p:cNvSpPr>
                <a:spLocks/>
              </p:cNvSpPr>
              <p:nvPr/>
            </p:nvSpPr>
            <p:spPr bwMode="gray">
              <a:xfrm>
                <a:off x="5127" y="2047"/>
                <a:ext cx="17" cy="7"/>
              </a:xfrm>
              <a:custGeom>
                <a:avLst/>
                <a:gdLst>
                  <a:gd name="T0" fmla="*/ 6 w 35"/>
                  <a:gd name="T1" fmla="*/ 0 h 15"/>
                  <a:gd name="T2" fmla="*/ 8 w 35"/>
                  <a:gd name="T3" fmla="*/ 3 h 15"/>
                  <a:gd name="T4" fmla="*/ 0 w 35"/>
                  <a:gd name="T5" fmla="*/ 3 h 15"/>
                  <a:gd name="T6" fmla="*/ 2 w 35"/>
                  <a:gd name="T7" fmla="*/ 0 h 15"/>
                  <a:gd name="T8" fmla="*/ 6 w 35"/>
                  <a:gd name="T9" fmla="*/ 0 h 15"/>
                  <a:gd name="T10" fmla="*/ 0 60000 65536"/>
                  <a:gd name="T11" fmla="*/ 0 60000 65536"/>
                  <a:gd name="T12" fmla="*/ 0 60000 65536"/>
                  <a:gd name="T13" fmla="*/ 0 60000 65536"/>
                  <a:gd name="T14" fmla="*/ 0 60000 65536"/>
                  <a:gd name="T15" fmla="*/ 0 w 35"/>
                  <a:gd name="T16" fmla="*/ 0 h 15"/>
                  <a:gd name="T17" fmla="*/ 35 w 35"/>
                  <a:gd name="T18" fmla="*/ 15 h 15"/>
                </a:gdLst>
                <a:ahLst/>
                <a:cxnLst>
                  <a:cxn ang="T10">
                    <a:pos x="T0" y="T1"/>
                  </a:cxn>
                  <a:cxn ang="T11">
                    <a:pos x="T2" y="T3"/>
                  </a:cxn>
                  <a:cxn ang="T12">
                    <a:pos x="T4" y="T5"/>
                  </a:cxn>
                  <a:cxn ang="T13">
                    <a:pos x="T6" y="T7"/>
                  </a:cxn>
                  <a:cxn ang="T14">
                    <a:pos x="T8" y="T9"/>
                  </a:cxn>
                </a:cxnLst>
                <a:rect l="T15" t="T16" r="T17" b="T18"/>
                <a:pathLst>
                  <a:path w="35" h="15">
                    <a:moveTo>
                      <a:pt x="25" y="0"/>
                    </a:moveTo>
                    <a:lnTo>
                      <a:pt x="35" y="15"/>
                    </a:lnTo>
                    <a:lnTo>
                      <a:pt x="0" y="15"/>
                    </a:lnTo>
                    <a:lnTo>
                      <a:pt x="10" y="0"/>
                    </a:lnTo>
                    <a:lnTo>
                      <a:pt x="2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5" name="Freeform 4962"/>
              <p:cNvSpPr>
                <a:spLocks/>
              </p:cNvSpPr>
              <p:nvPr/>
            </p:nvSpPr>
            <p:spPr bwMode="gray">
              <a:xfrm>
                <a:off x="4809" y="2324"/>
                <a:ext cx="277" cy="45"/>
              </a:xfrm>
              <a:custGeom>
                <a:avLst/>
                <a:gdLst>
                  <a:gd name="T0" fmla="*/ 0 w 555"/>
                  <a:gd name="T1" fmla="*/ 1 h 90"/>
                  <a:gd name="T2" fmla="*/ 14 w 555"/>
                  <a:gd name="T3" fmla="*/ 23 h 90"/>
                  <a:gd name="T4" fmla="*/ 138 w 555"/>
                  <a:gd name="T5" fmla="*/ 23 h 90"/>
                  <a:gd name="T6" fmla="*/ 121 w 555"/>
                  <a:gd name="T7" fmla="*/ 0 h 90"/>
                  <a:gd name="T8" fmla="*/ 0 w 555"/>
                  <a:gd name="T9" fmla="*/ 1 h 90"/>
                  <a:gd name="T10" fmla="*/ 0 60000 65536"/>
                  <a:gd name="T11" fmla="*/ 0 60000 65536"/>
                  <a:gd name="T12" fmla="*/ 0 60000 65536"/>
                  <a:gd name="T13" fmla="*/ 0 60000 65536"/>
                  <a:gd name="T14" fmla="*/ 0 60000 65536"/>
                  <a:gd name="T15" fmla="*/ 0 w 555"/>
                  <a:gd name="T16" fmla="*/ 0 h 90"/>
                  <a:gd name="T17" fmla="*/ 555 w 555"/>
                  <a:gd name="T18" fmla="*/ 90 h 90"/>
                </a:gdLst>
                <a:ahLst/>
                <a:cxnLst>
                  <a:cxn ang="T10">
                    <a:pos x="T0" y="T1"/>
                  </a:cxn>
                  <a:cxn ang="T11">
                    <a:pos x="T2" y="T3"/>
                  </a:cxn>
                  <a:cxn ang="T12">
                    <a:pos x="T4" y="T5"/>
                  </a:cxn>
                  <a:cxn ang="T13">
                    <a:pos x="T6" y="T7"/>
                  </a:cxn>
                  <a:cxn ang="T14">
                    <a:pos x="T8" y="T9"/>
                  </a:cxn>
                </a:cxnLst>
                <a:rect l="T15" t="T16" r="T17" b="T18"/>
                <a:pathLst>
                  <a:path w="555" h="90">
                    <a:moveTo>
                      <a:pt x="0" y="6"/>
                    </a:moveTo>
                    <a:lnTo>
                      <a:pt x="57" y="90"/>
                    </a:lnTo>
                    <a:lnTo>
                      <a:pt x="555" y="90"/>
                    </a:lnTo>
                    <a:lnTo>
                      <a:pt x="484" y="0"/>
                    </a:lnTo>
                    <a:lnTo>
                      <a:pt x="0" y="6"/>
                    </a:lnTo>
                    <a:close/>
                  </a:path>
                </a:pathLst>
              </a:custGeom>
              <a:solidFill>
                <a:srgbClr val="DEDEC9"/>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6" name="Rectangle 4963"/>
              <p:cNvSpPr>
                <a:spLocks noChangeArrowheads="1"/>
              </p:cNvSpPr>
              <p:nvPr/>
            </p:nvSpPr>
            <p:spPr bwMode="gray">
              <a:xfrm>
                <a:off x="4844" y="2329"/>
                <a:ext cx="175" cy="9"/>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477" name="Rectangle 4964"/>
              <p:cNvSpPr>
                <a:spLocks noChangeArrowheads="1"/>
              </p:cNvSpPr>
              <p:nvPr/>
            </p:nvSpPr>
            <p:spPr bwMode="gray">
              <a:xfrm>
                <a:off x="4844" y="2324"/>
                <a:ext cx="175" cy="7"/>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478" name="Freeform 4965"/>
              <p:cNvSpPr>
                <a:spLocks/>
              </p:cNvSpPr>
              <p:nvPr/>
            </p:nvSpPr>
            <p:spPr bwMode="gray">
              <a:xfrm>
                <a:off x="5012" y="2327"/>
                <a:ext cx="24" cy="37"/>
              </a:xfrm>
              <a:custGeom>
                <a:avLst/>
                <a:gdLst>
                  <a:gd name="T0" fmla="*/ 11 w 48"/>
                  <a:gd name="T1" fmla="*/ 18 h 75"/>
                  <a:gd name="T2" fmla="*/ 12 w 48"/>
                  <a:gd name="T3" fmla="*/ 13 h 75"/>
                  <a:gd name="T4" fmla="*/ 1 w 48"/>
                  <a:gd name="T5" fmla="*/ 0 h 75"/>
                  <a:gd name="T6" fmla="*/ 0 w 48"/>
                  <a:gd name="T7" fmla="*/ 4 h 75"/>
                  <a:gd name="T8" fmla="*/ 11 w 48"/>
                  <a:gd name="T9" fmla="*/ 18 h 75"/>
                  <a:gd name="T10" fmla="*/ 0 60000 65536"/>
                  <a:gd name="T11" fmla="*/ 0 60000 65536"/>
                  <a:gd name="T12" fmla="*/ 0 60000 65536"/>
                  <a:gd name="T13" fmla="*/ 0 60000 65536"/>
                  <a:gd name="T14" fmla="*/ 0 60000 65536"/>
                  <a:gd name="T15" fmla="*/ 0 w 48"/>
                  <a:gd name="T16" fmla="*/ 0 h 75"/>
                  <a:gd name="T17" fmla="*/ 48 w 48"/>
                  <a:gd name="T18" fmla="*/ 75 h 75"/>
                </a:gdLst>
                <a:ahLst/>
                <a:cxnLst>
                  <a:cxn ang="T10">
                    <a:pos x="T0" y="T1"/>
                  </a:cxn>
                  <a:cxn ang="T11">
                    <a:pos x="T2" y="T3"/>
                  </a:cxn>
                  <a:cxn ang="T12">
                    <a:pos x="T4" y="T5"/>
                  </a:cxn>
                  <a:cxn ang="T13">
                    <a:pos x="T6" y="T7"/>
                  </a:cxn>
                  <a:cxn ang="T14">
                    <a:pos x="T8" y="T9"/>
                  </a:cxn>
                </a:cxnLst>
                <a:rect l="T15" t="T16" r="T17" b="T18"/>
                <a:pathLst>
                  <a:path w="48" h="75">
                    <a:moveTo>
                      <a:pt x="42" y="75"/>
                    </a:moveTo>
                    <a:lnTo>
                      <a:pt x="48" y="52"/>
                    </a:lnTo>
                    <a:lnTo>
                      <a:pt x="4" y="0"/>
                    </a:lnTo>
                    <a:lnTo>
                      <a:pt x="0" y="17"/>
                    </a:lnTo>
                    <a:lnTo>
                      <a:pt x="42" y="7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9" name="Freeform 4966"/>
              <p:cNvSpPr>
                <a:spLocks/>
              </p:cNvSpPr>
              <p:nvPr/>
            </p:nvSpPr>
            <p:spPr bwMode="gray">
              <a:xfrm>
                <a:off x="5008" y="2324"/>
                <a:ext cx="26" cy="34"/>
              </a:xfrm>
              <a:custGeom>
                <a:avLst/>
                <a:gdLst>
                  <a:gd name="T0" fmla="*/ 13 w 52"/>
                  <a:gd name="T1" fmla="*/ 13 h 67"/>
                  <a:gd name="T2" fmla="*/ 13 w 52"/>
                  <a:gd name="T3" fmla="*/ 17 h 67"/>
                  <a:gd name="T4" fmla="*/ 0 w 52"/>
                  <a:gd name="T5" fmla="*/ 3 h 67"/>
                  <a:gd name="T6" fmla="*/ 0 w 52"/>
                  <a:gd name="T7" fmla="*/ 0 h 67"/>
                  <a:gd name="T8" fmla="*/ 13 w 52"/>
                  <a:gd name="T9" fmla="*/ 13 h 67"/>
                  <a:gd name="T10" fmla="*/ 0 60000 65536"/>
                  <a:gd name="T11" fmla="*/ 0 60000 65536"/>
                  <a:gd name="T12" fmla="*/ 0 60000 65536"/>
                  <a:gd name="T13" fmla="*/ 0 60000 65536"/>
                  <a:gd name="T14" fmla="*/ 0 60000 65536"/>
                  <a:gd name="T15" fmla="*/ 0 w 52"/>
                  <a:gd name="T16" fmla="*/ 0 h 67"/>
                  <a:gd name="T17" fmla="*/ 52 w 52"/>
                  <a:gd name="T18" fmla="*/ 67 h 67"/>
                </a:gdLst>
                <a:ahLst/>
                <a:cxnLst>
                  <a:cxn ang="T10">
                    <a:pos x="T0" y="T1"/>
                  </a:cxn>
                  <a:cxn ang="T11">
                    <a:pos x="T2" y="T3"/>
                  </a:cxn>
                  <a:cxn ang="T12">
                    <a:pos x="T4" y="T5"/>
                  </a:cxn>
                  <a:cxn ang="T13">
                    <a:pos x="T6" y="T7"/>
                  </a:cxn>
                  <a:cxn ang="T14">
                    <a:pos x="T8" y="T9"/>
                  </a:cxn>
                </a:cxnLst>
                <a:rect l="T15" t="T16" r="T17" b="T18"/>
                <a:pathLst>
                  <a:path w="52" h="67">
                    <a:moveTo>
                      <a:pt x="52" y="52"/>
                    </a:moveTo>
                    <a:lnTo>
                      <a:pt x="52" y="67"/>
                    </a:lnTo>
                    <a:lnTo>
                      <a:pt x="0" y="10"/>
                    </a:lnTo>
                    <a:lnTo>
                      <a:pt x="0" y="0"/>
                    </a:lnTo>
                    <a:lnTo>
                      <a:pt x="52" y="52"/>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0" name="Freeform 4967"/>
              <p:cNvSpPr>
                <a:spLocks/>
              </p:cNvSpPr>
              <p:nvPr/>
            </p:nvSpPr>
            <p:spPr bwMode="gray">
              <a:xfrm>
                <a:off x="4940" y="1570"/>
                <a:ext cx="24" cy="23"/>
              </a:xfrm>
              <a:custGeom>
                <a:avLst/>
                <a:gdLst>
                  <a:gd name="T0" fmla="*/ 0 w 48"/>
                  <a:gd name="T1" fmla="*/ 0 h 44"/>
                  <a:gd name="T2" fmla="*/ 1 w 48"/>
                  <a:gd name="T3" fmla="*/ 0 h 44"/>
                  <a:gd name="T4" fmla="*/ 3 w 48"/>
                  <a:gd name="T5" fmla="*/ 3 h 44"/>
                  <a:gd name="T6" fmla="*/ 6 w 48"/>
                  <a:gd name="T7" fmla="*/ 5 h 44"/>
                  <a:gd name="T8" fmla="*/ 8 w 48"/>
                  <a:gd name="T9" fmla="*/ 7 h 44"/>
                  <a:gd name="T10" fmla="*/ 12 w 48"/>
                  <a:gd name="T11" fmla="*/ 10 h 44"/>
                  <a:gd name="T12" fmla="*/ 12 w 48"/>
                  <a:gd name="T13" fmla="*/ 12 h 44"/>
                  <a:gd name="T14" fmla="*/ 8 w 48"/>
                  <a:gd name="T15" fmla="*/ 8 h 44"/>
                  <a:gd name="T16" fmla="*/ 6 w 48"/>
                  <a:gd name="T17" fmla="*/ 5 h 44"/>
                  <a:gd name="T18" fmla="*/ 3 w 48"/>
                  <a:gd name="T19" fmla="*/ 3 h 44"/>
                  <a:gd name="T20" fmla="*/ 0 w 48"/>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4"/>
                  <a:gd name="T35" fmla="*/ 48 w 48"/>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4">
                    <a:moveTo>
                      <a:pt x="0" y="0"/>
                    </a:moveTo>
                    <a:lnTo>
                      <a:pt x="4" y="0"/>
                    </a:lnTo>
                    <a:lnTo>
                      <a:pt x="13" y="9"/>
                    </a:lnTo>
                    <a:lnTo>
                      <a:pt x="23" y="19"/>
                    </a:lnTo>
                    <a:lnTo>
                      <a:pt x="32" y="25"/>
                    </a:lnTo>
                    <a:lnTo>
                      <a:pt x="48" y="38"/>
                    </a:lnTo>
                    <a:lnTo>
                      <a:pt x="48" y="44"/>
                    </a:lnTo>
                    <a:lnTo>
                      <a:pt x="32" y="29"/>
                    </a:lnTo>
                    <a:lnTo>
                      <a:pt x="23" y="19"/>
                    </a:lnTo>
                    <a:lnTo>
                      <a:pt x="9" y="9"/>
                    </a:lnTo>
                    <a:lnTo>
                      <a:pt x="0" y="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1" name="Freeform 4968"/>
              <p:cNvSpPr>
                <a:spLocks/>
              </p:cNvSpPr>
              <p:nvPr/>
            </p:nvSpPr>
            <p:spPr bwMode="gray">
              <a:xfrm>
                <a:off x="4936" y="1590"/>
                <a:ext cx="28" cy="24"/>
              </a:xfrm>
              <a:custGeom>
                <a:avLst/>
                <a:gdLst>
                  <a:gd name="T0" fmla="*/ 0 w 58"/>
                  <a:gd name="T1" fmla="*/ 12 h 48"/>
                  <a:gd name="T2" fmla="*/ 0 w 58"/>
                  <a:gd name="T3" fmla="*/ 11 h 48"/>
                  <a:gd name="T4" fmla="*/ 3 w 58"/>
                  <a:gd name="T5" fmla="*/ 7 h 48"/>
                  <a:gd name="T6" fmla="*/ 7 w 58"/>
                  <a:gd name="T7" fmla="*/ 5 h 48"/>
                  <a:gd name="T8" fmla="*/ 10 w 58"/>
                  <a:gd name="T9" fmla="*/ 3 h 48"/>
                  <a:gd name="T10" fmla="*/ 14 w 58"/>
                  <a:gd name="T11" fmla="*/ 0 h 48"/>
                  <a:gd name="T12" fmla="*/ 14 w 58"/>
                  <a:gd name="T13" fmla="*/ 2 h 48"/>
                  <a:gd name="T14" fmla="*/ 10 w 58"/>
                  <a:gd name="T15" fmla="*/ 4 h 48"/>
                  <a:gd name="T16" fmla="*/ 7 w 58"/>
                  <a:gd name="T17" fmla="*/ 6 h 48"/>
                  <a:gd name="T18" fmla="*/ 3 w 58"/>
                  <a:gd name="T19" fmla="*/ 9 h 48"/>
                  <a:gd name="T20" fmla="*/ 0 w 58"/>
                  <a:gd name="T21" fmla="*/ 12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8"/>
                  <a:gd name="T35" fmla="*/ 58 w 58"/>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8">
                    <a:moveTo>
                      <a:pt x="0" y="48"/>
                    </a:moveTo>
                    <a:lnTo>
                      <a:pt x="0" y="44"/>
                    </a:lnTo>
                    <a:lnTo>
                      <a:pt x="14" y="29"/>
                    </a:lnTo>
                    <a:lnTo>
                      <a:pt x="29" y="19"/>
                    </a:lnTo>
                    <a:lnTo>
                      <a:pt x="42" y="10"/>
                    </a:lnTo>
                    <a:lnTo>
                      <a:pt x="58" y="0"/>
                    </a:lnTo>
                    <a:lnTo>
                      <a:pt x="58" y="6"/>
                    </a:lnTo>
                    <a:lnTo>
                      <a:pt x="42" y="16"/>
                    </a:lnTo>
                    <a:lnTo>
                      <a:pt x="29" y="25"/>
                    </a:lnTo>
                    <a:lnTo>
                      <a:pt x="14" y="35"/>
                    </a:lnTo>
                    <a:lnTo>
                      <a:pt x="0" y="48"/>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2" name="Freeform 4969"/>
              <p:cNvSpPr>
                <a:spLocks/>
              </p:cNvSpPr>
              <p:nvPr/>
            </p:nvSpPr>
            <p:spPr bwMode="gray">
              <a:xfrm>
                <a:off x="4936" y="1609"/>
                <a:ext cx="30" cy="27"/>
              </a:xfrm>
              <a:custGeom>
                <a:avLst/>
                <a:gdLst>
                  <a:gd name="T0" fmla="*/ 0 w 62"/>
                  <a:gd name="T1" fmla="*/ 2 h 53"/>
                  <a:gd name="T2" fmla="*/ 0 w 62"/>
                  <a:gd name="T3" fmla="*/ 0 h 53"/>
                  <a:gd name="T4" fmla="*/ 3 w 62"/>
                  <a:gd name="T5" fmla="*/ 3 h 53"/>
                  <a:gd name="T6" fmla="*/ 7 w 62"/>
                  <a:gd name="T7" fmla="*/ 7 h 53"/>
                  <a:gd name="T8" fmla="*/ 10 w 62"/>
                  <a:gd name="T9" fmla="*/ 9 h 53"/>
                  <a:gd name="T10" fmla="*/ 15 w 62"/>
                  <a:gd name="T11" fmla="*/ 12 h 53"/>
                  <a:gd name="T12" fmla="*/ 15 w 62"/>
                  <a:gd name="T13" fmla="*/ 14 h 53"/>
                  <a:gd name="T14" fmla="*/ 10 w 62"/>
                  <a:gd name="T15" fmla="*/ 10 h 53"/>
                  <a:gd name="T16" fmla="*/ 7 w 62"/>
                  <a:gd name="T17" fmla="*/ 7 h 53"/>
                  <a:gd name="T18" fmla="*/ 3 w 62"/>
                  <a:gd name="T19" fmla="*/ 4 h 53"/>
                  <a:gd name="T20" fmla="*/ 0 w 62"/>
                  <a:gd name="T21" fmla="*/ 2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
                  <a:gd name="T34" fmla="*/ 0 h 53"/>
                  <a:gd name="T35" fmla="*/ 62 w 62"/>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 h="53">
                    <a:moveTo>
                      <a:pt x="0" y="5"/>
                    </a:moveTo>
                    <a:lnTo>
                      <a:pt x="0" y="0"/>
                    </a:lnTo>
                    <a:lnTo>
                      <a:pt x="14" y="9"/>
                    </a:lnTo>
                    <a:lnTo>
                      <a:pt x="29" y="25"/>
                    </a:lnTo>
                    <a:lnTo>
                      <a:pt x="42" y="34"/>
                    </a:lnTo>
                    <a:lnTo>
                      <a:pt x="62" y="48"/>
                    </a:lnTo>
                    <a:lnTo>
                      <a:pt x="62" y="53"/>
                    </a:lnTo>
                    <a:lnTo>
                      <a:pt x="42" y="38"/>
                    </a:lnTo>
                    <a:lnTo>
                      <a:pt x="29" y="28"/>
                    </a:lnTo>
                    <a:lnTo>
                      <a:pt x="14" y="15"/>
                    </a:lnTo>
                    <a:lnTo>
                      <a:pt x="0" y="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3" name="Freeform 4970"/>
              <p:cNvSpPr>
                <a:spLocks/>
              </p:cNvSpPr>
              <p:nvPr/>
            </p:nvSpPr>
            <p:spPr bwMode="gray">
              <a:xfrm>
                <a:off x="4929" y="1633"/>
                <a:ext cx="37" cy="29"/>
              </a:xfrm>
              <a:custGeom>
                <a:avLst/>
                <a:gdLst>
                  <a:gd name="T0" fmla="*/ 0 w 75"/>
                  <a:gd name="T1" fmla="*/ 15 h 57"/>
                  <a:gd name="T2" fmla="*/ 0 w 75"/>
                  <a:gd name="T3" fmla="*/ 14 h 57"/>
                  <a:gd name="T4" fmla="*/ 4 w 75"/>
                  <a:gd name="T5" fmla="*/ 10 h 57"/>
                  <a:gd name="T6" fmla="*/ 10 w 75"/>
                  <a:gd name="T7" fmla="*/ 7 h 57"/>
                  <a:gd name="T8" fmla="*/ 13 w 75"/>
                  <a:gd name="T9" fmla="*/ 3 h 57"/>
                  <a:gd name="T10" fmla="*/ 18 w 75"/>
                  <a:gd name="T11" fmla="*/ 0 h 57"/>
                  <a:gd name="T12" fmla="*/ 18 w 75"/>
                  <a:gd name="T13" fmla="*/ 2 h 57"/>
                  <a:gd name="T14" fmla="*/ 13 w 75"/>
                  <a:gd name="T15" fmla="*/ 4 h 57"/>
                  <a:gd name="T16" fmla="*/ 10 w 75"/>
                  <a:gd name="T17" fmla="*/ 7 h 57"/>
                  <a:gd name="T18" fmla="*/ 4 w 75"/>
                  <a:gd name="T19" fmla="*/ 11 h 57"/>
                  <a:gd name="T20" fmla="*/ 0 w 75"/>
                  <a:gd name="T21" fmla="*/ 15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57"/>
                  <a:gd name="T35" fmla="*/ 75 w 7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57">
                    <a:moveTo>
                      <a:pt x="0" y="57"/>
                    </a:moveTo>
                    <a:lnTo>
                      <a:pt x="0" y="53"/>
                    </a:lnTo>
                    <a:lnTo>
                      <a:pt x="19" y="38"/>
                    </a:lnTo>
                    <a:lnTo>
                      <a:pt x="42" y="25"/>
                    </a:lnTo>
                    <a:lnTo>
                      <a:pt x="55" y="9"/>
                    </a:lnTo>
                    <a:lnTo>
                      <a:pt x="75" y="0"/>
                    </a:lnTo>
                    <a:lnTo>
                      <a:pt x="75" y="5"/>
                    </a:lnTo>
                    <a:lnTo>
                      <a:pt x="55" y="15"/>
                    </a:lnTo>
                    <a:lnTo>
                      <a:pt x="42" y="28"/>
                    </a:lnTo>
                    <a:lnTo>
                      <a:pt x="19" y="44"/>
                    </a:lnTo>
                    <a:lnTo>
                      <a:pt x="0" y="57"/>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4" name="Freeform 4971"/>
              <p:cNvSpPr>
                <a:spLocks/>
              </p:cNvSpPr>
              <p:nvPr/>
            </p:nvSpPr>
            <p:spPr bwMode="gray">
              <a:xfrm>
                <a:off x="4929" y="1657"/>
                <a:ext cx="42" cy="31"/>
              </a:xfrm>
              <a:custGeom>
                <a:avLst/>
                <a:gdLst>
                  <a:gd name="T0" fmla="*/ 0 w 84"/>
                  <a:gd name="T1" fmla="*/ 2 h 61"/>
                  <a:gd name="T2" fmla="*/ 0 w 84"/>
                  <a:gd name="T3" fmla="*/ 0 h 61"/>
                  <a:gd name="T4" fmla="*/ 1 w 84"/>
                  <a:gd name="T5" fmla="*/ 0 h 61"/>
                  <a:gd name="T6" fmla="*/ 5 w 84"/>
                  <a:gd name="T7" fmla="*/ 3 h 61"/>
                  <a:gd name="T8" fmla="*/ 11 w 84"/>
                  <a:gd name="T9" fmla="*/ 7 h 61"/>
                  <a:gd name="T10" fmla="*/ 13 w 84"/>
                  <a:gd name="T11" fmla="*/ 10 h 61"/>
                  <a:gd name="T12" fmla="*/ 21 w 84"/>
                  <a:gd name="T13" fmla="*/ 13 h 61"/>
                  <a:gd name="T14" fmla="*/ 21 w 84"/>
                  <a:gd name="T15" fmla="*/ 15 h 61"/>
                  <a:gd name="T16" fmla="*/ 21 w 84"/>
                  <a:gd name="T17" fmla="*/ 16 h 61"/>
                  <a:gd name="T18" fmla="*/ 13 w 84"/>
                  <a:gd name="T19" fmla="*/ 12 h 61"/>
                  <a:gd name="T20" fmla="*/ 11 w 84"/>
                  <a:gd name="T21" fmla="*/ 8 h 61"/>
                  <a:gd name="T22" fmla="*/ 5 w 84"/>
                  <a:gd name="T23" fmla="*/ 5 h 61"/>
                  <a:gd name="T24" fmla="*/ 0 w 84"/>
                  <a:gd name="T25" fmla="*/ 2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61"/>
                  <a:gd name="T41" fmla="*/ 84 w 84"/>
                  <a:gd name="T42" fmla="*/ 61 h 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61">
                    <a:moveTo>
                      <a:pt x="0" y="5"/>
                    </a:moveTo>
                    <a:lnTo>
                      <a:pt x="0" y="0"/>
                    </a:lnTo>
                    <a:lnTo>
                      <a:pt x="4" y="0"/>
                    </a:lnTo>
                    <a:lnTo>
                      <a:pt x="19" y="9"/>
                    </a:lnTo>
                    <a:lnTo>
                      <a:pt x="42" y="25"/>
                    </a:lnTo>
                    <a:lnTo>
                      <a:pt x="55" y="38"/>
                    </a:lnTo>
                    <a:lnTo>
                      <a:pt x="84" y="51"/>
                    </a:lnTo>
                    <a:lnTo>
                      <a:pt x="84" y="57"/>
                    </a:lnTo>
                    <a:lnTo>
                      <a:pt x="84" y="61"/>
                    </a:lnTo>
                    <a:lnTo>
                      <a:pt x="55" y="48"/>
                    </a:lnTo>
                    <a:lnTo>
                      <a:pt x="42" y="32"/>
                    </a:lnTo>
                    <a:lnTo>
                      <a:pt x="19" y="19"/>
                    </a:lnTo>
                    <a:lnTo>
                      <a:pt x="0" y="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5" name="Freeform 4972"/>
              <p:cNvSpPr>
                <a:spLocks/>
              </p:cNvSpPr>
              <p:nvPr/>
            </p:nvSpPr>
            <p:spPr bwMode="gray">
              <a:xfrm>
                <a:off x="4924" y="1683"/>
                <a:ext cx="47" cy="31"/>
              </a:xfrm>
              <a:custGeom>
                <a:avLst/>
                <a:gdLst>
                  <a:gd name="T0" fmla="*/ 0 w 94"/>
                  <a:gd name="T1" fmla="*/ 15 h 64"/>
                  <a:gd name="T2" fmla="*/ 0 w 94"/>
                  <a:gd name="T3" fmla="*/ 14 h 64"/>
                  <a:gd name="T4" fmla="*/ 3 w 94"/>
                  <a:gd name="T5" fmla="*/ 11 h 64"/>
                  <a:gd name="T6" fmla="*/ 6 w 94"/>
                  <a:gd name="T7" fmla="*/ 11 h 64"/>
                  <a:gd name="T8" fmla="*/ 9 w 94"/>
                  <a:gd name="T9" fmla="*/ 8 h 64"/>
                  <a:gd name="T10" fmla="*/ 12 w 94"/>
                  <a:gd name="T11" fmla="*/ 7 h 64"/>
                  <a:gd name="T12" fmla="*/ 18 w 94"/>
                  <a:gd name="T13" fmla="*/ 4 h 64"/>
                  <a:gd name="T14" fmla="*/ 24 w 94"/>
                  <a:gd name="T15" fmla="*/ 0 h 64"/>
                  <a:gd name="T16" fmla="*/ 24 w 94"/>
                  <a:gd name="T17" fmla="*/ 1 h 64"/>
                  <a:gd name="T18" fmla="*/ 24 w 94"/>
                  <a:gd name="T19" fmla="*/ 2 h 64"/>
                  <a:gd name="T20" fmla="*/ 18 w 94"/>
                  <a:gd name="T21" fmla="*/ 5 h 64"/>
                  <a:gd name="T22" fmla="*/ 12 w 94"/>
                  <a:gd name="T23" fmla="*/ 8 h 64"/>
                  <a:gd name="T24" fmla="*/ 9 w 94"/>
                  <a:gd name="T25" fmla="*/ 9 h 64"/>
                  <a:gd name="T26" fmla="*/ 6 w 94"/>
                  <a:gd name="T27" fmla="*/ 11 h 64"/>
                  <a:gd name="T28" fmla="*/ 3 w 94"/>
                  <a:gd name="T29" fmla="*/ 13 h 64"/>
                  <a:gd name="T30" fmla="*/ 0 w 94"/>
                  <a:gd name="T31" fmla="*/ 15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
                  <a:gd name="T49" fmla="*/ 0 h 64"/>
                  <a:gd name="T50" fmla="*/ 94 w 94"/>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 h="64">
                    <a:moveTo>
                      <a:pt x="0" y="64"/>
                    </a:moveTo>
                    <a:lnTo>
                      <a:pt x="0" y="58"/>
                    </a:lnTo>
                    <a:lnTo>
                      <a:pt x="10" y="48"/>
                    </a:lnTo>
                    <a:lnTo>
                      <a:pt x="23" y="45"/>
                    </a:lnTo>
                    <a:lnTo>
                      <a:pt x="33" y="35"/>
                    </a:lnTo>
                    <a:lnTo>
                      <a:pt x="46" y="29"/>
                    </a:lnTo>
                    <a:lnTo>
                      <a:pt x="71" y="16"/>
                    </a:lnTo>
                    <a:lnTo>
                      <a:pt x="94" y="0"/>
                    </a:lnTo>
                    <a:lnTo>
                      <a:pt x="94" y="6"/>
                    </a:lnTo>
                    <a:lnTo>
                      <a:pt x="94" y="10"/>
                    </a:lnTo>
                    <a:lnTo>
                      <a:pt x="71" y="20"/>
                    </a:lnTo>
                    <a:lnTo>
                      <a:pt x="46" y="35"/>
                    </a:lnTo>
                    <a:lnTo>
                      <a:pt x="33" y="39"/>
                    </a:lnTo>
                    <a:lnTo>
                      <a:pt x="23" y="48"/>
                    </a:lnTo>
                    <a:lnTo>
                      <a:pt x="10" y="54"/>
                    </a:lnTo>
                    <a:lnTo>
                      <a:pt x="0" y="64"/>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6" name="Freeform 4973"/>
              <p:cNvSpPr>
                <a:spLocks/>
              </p:cNvSpPr>
              <p:nvPr/>
            </p:nvSpPr>
            <p:spPr bwMode="gray">
              <a:xfrm>
                <a:off x="4924" y="1712"/>
                <a:ext cx="50" cy="33"/>
              </a:xfrm>
              <a:custGeom>
                <a:avLst/>
                <a:gdLst>
                  <a:gd name="T0" fmla="*/ 0 w 100"/>
                  <a:gd name="T1" fmla="*/ 1 h 67"/>
                  <a:gd name="T2" fmla="*/ 0 w 100"/>
                  <a:gd name="T3" fmla="*/ 0 h 67"/>
                  <a:gd name="T4" fmla="*/ 3 w 100"/>
                  <a:gd name="T5" fmla="*/ 1 h 67"/>
                  <a:gd name="T6" fmla="*/ 6 w 100"/>
                  <a:gd name="T7" fmla="*/ 3 h 67"/>
                  <a:gd name="T8" fmla="*/ 9 w 100"/>
                  <a:gd name="T9" fmla="*/ 4 h 67"/>
                  <a:gd name="T10" fmla="*/ 12 w 100"/>
                  <a:gd name="T11" fmla="*/ 7 h 67"/>
                  <a:gd name="T12" fmla="*/ 14 w 100"/>
                  <a:gd name="T13" fmla="*/ 8 h 67"/>
                  <a:gd name="T14" fmla="*/ 18 w 100"/>
                  <a:gd name="T15" fmla="*/ 11 h 67"/>
                  <a:gd name="T16" fmla="*/ 22 w 100"/>
                  <a:gd name="T17" fmla="*/ 12 h 67"/>
                  <a:gd name="T18" fmla="*/ 25 w 100"/>
                  <a:gd name="T19" fmla="*/ 14 h 67"/>
                  <a:gd name="T20" fmla="*/ 25 w 100"/>
                  <a:gd name="T21" fmla="*/ 15 h 67"/>
                  <a:gd name="T22" fmla="*/ 25 w 100"/>
                  <a:gd name="T23" fmla="*/ 16 h 67"/>
                  <a:gd name="T24" fmla="*/ 22 w 100"/>
                  <a:gd name="T25" fmla="*/ 14 h 67"/>
                  <a:gd name="T26" fmla="*/ 18 w 100"/>
                  <a:gd name="T27" fmla="*/ 13 h 67"/>
                  <a:gd name="T28" fmla="*/ 14 w 100"/>
                  <a:gd name="T29" fmla="*/ 11 h 67"/>
                  <a:gd name="T30" fmla="*/ 12 w 100"/>
                  <a:gd name="T31" fmla="*/ 8 h 67"/>
                  <a:gd name="T32" fmla="*/ 9 w 100"/>
                  <a:gd name="T33" fmla="*/ 6 h 67"/>
                  <a:gd name="T34" fmla="*/ 6 w 100"/>
                  <a:gd name="T35" fmla="*/ 4 h 67"/>
                  <a:gd name="T36" fmla="*/ 3 w 100"/>
                  <a:gd name="T37" fmla="*/ 2 h 67"/>
                  <a:gd name="T38" fmla="*/ 0 w 100"/>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0"/>
                  <a:gd name="T61" fmla="*/ 0 h 67"/>
                  <a:gd name="T62" fmla="*/ 100 w 10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0" h="67">
                    <a:moveTo>
                      <a:pt x="0" y="6"/>
                    </a:moveTo>
                    <a:lnTo>
                      <a:pt x="0" y="0"/>
                    </a:lnTo>
                    <a:lnTo>
                      <a:pt x="10" y="6"/>
                    </a:lnTo>
                    <a:lnTo>
                      <a:pt x="23" y="15"/>
                    </a:lnTo>
                    <a:lnTo>
                      <a:pt x="33" y="19"/>
                    </a:lnTo>
                    <a:lnTo>
                      <a:pt x="46" y="29"/>
                    </a:lnTo>
                    <a:lnTo>
                      <a:pt x="56" y="35"/>
                    </a:lnTo>
                    <a:lnTo>
                      <a:pt x="71" y="44"/>
                    </a:lnTo>
                    <a:lnTo>
                      <a:pt x="85" y="48"/>
                    </a:lnTo>
                    <a:lnTo>
                      <a:pt x="100" y="58"/>
                    </a:lnTo>
                    <a:lnTo>
                      <a:pt x="100" y="63"/>
                    </a:lnTo>
                    <a:lnTo>
                      <a:pt x="100" y="67"/>
                    </a:lnTo>
                    <a:lnTo>
                      <a:pt x="85" y="58"/>
                    </a:lnTo>
                    <a:lnTo>
                      <a:pt x="71" y="54"/>
                    </a:lnTo>
                    <a:lnTo>
                      <a:pt x="56" y="44"/>
                    </a:lnTo>
                    <a:lnTo>
                      <a:pt x="46" y="35"/>
                    </a:lnTo>
                    <a:lnTo>
                      <a:pt x="33" y="25"/>
                    </a:lnTo>
                    <a:lnTo>
                      <a:pt x="23" y="19"/>
                    </a:lnTo>
                    <a:lnTo>
                      <a:pt x="10" y="10"/>
                    </a:lnTo>
                    <a:lnTo>
                      <a:pt x="0" y="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7" name="Freeform 4974"/>
              <p:cNvSpPr>
                <a:spLocks/>
              </p:cNvSpPr>
              <p:nvPr/>
            </p:nvSpPr>
            <p:spPr bwMode="gray">
              <a:xfrm>
                <a:off x="4916" y="1740"/>
                <a:ext cx="58" cy="39"/>
              </a:xfrm>
              <a:custGeom>
                <a:avLst/>
                <a:gdLst>
                  <a:gd name="T0" fmla="*/ 0 w 115"/>
                  <a:gd name="T1" fmla="*/ 20 h 76"/>
                  <a:gd name="T2" fmla="*/ 0 w 115"/>
                  <a:gd name="T3" fmla="*/ 19 h 76"/>
                  <a:gd name="T4" fmla="*/ 0 w 115"/>
                  <a:gd name="T5" fmla="*/ 17 h 76"/>
                  <a:gd name="T6" fmla="*/ 4 w 115"/>
                  <a:gd name="T7" fmla="*/ 15 h 76"/>
                  <a:gd name="T8" fmla="*/ 8 w 115"/>
                  <a:gd name="T9" fmla="*/ 14 h 76"/>
                  <a:gd name="T10" fmla="*/ 11 w 115"/>
                  <a:gd name="T11" fmla="*/ 10 h 76"/>
                  <a:gd name="T12" fmla="*/ 16 w 115"/>
                  <a:gd name="T13" fmla="*/ 9 h 76"/>
                  <a:gd name="T14" fmla="*/ 20 w 115"/>
                  <a:gd name="T15" fmla="*/ 7 h 76"/>
                  <a:gd name="T16" fmla="*/ 23 w 115"/>
                  <a:gd name="T17" fmla="*/ 5 h 76"/>
                  <a:gd name="T18" fmla="*/ 25 w 115"/>
                  <a:gd name="T19" fmla="*/ 3 h 76"/>
                  <a:gd name="T20" fmla="*/ 29 w 115"/>
                  <a:gd name="T21" fmla="*/ 0 h 76"/>
                  <a:gd name="T22" fmla="*/ 29 w 115"/>
                  <a:gd name="T23" fmla="*/ 2 h 76"/>
                  <a:gd name="T24" fmla="*/ 29 w 115"/>
                  <a:gd name="T25" fmla="*/ 3 h 76"/>
                  <a:gd name="T26" fmla="*/ 25 w 115"/>
                  <a:gd name="T27" fmla="*/ 4 h 76"/>
                  <a:gd name="T28" fmla="*/ 23 w 115"/>
                  <a:gd name="T29" fmla="*/ 7 h 76"/>
                  <a:gd name="T30" fmla="*/ 20 w 115"/>
                  <a:gd name="T31" fmla="*/ 7 h 76"/>
                  <a:gd name="T32" fmla="*/ 16 w 115"/>
                  <a:gd name="T33" fmla="*/ 12 h 76"/>
                  <a:gd name="T34" fmla="*/ 11 w 115"/>
                  <a:gd name="T35" fmla="*/ 13 h 76"/>
                  <a:gd name="T36" fmla="*/ 8 w 115"/>
                  <a:gd name="T37" fmla="*/ 15 h 76"/>
                  <a:gd name="T38" fmla="*/ 4 w 115"/>
                  <a:gd name="T39" fmla="*/ 17 h 76"/>
                  <a:gd name="T40" fmla="*/ 0 w 115"/>
                  <a:gd name="T41" fmla="*/ 2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5"/>
                  <a:gd name="T64" fmla="*/ 0 h 76"/>
                  <a:gd name="T65" fmla="*/ 115 w 115"/>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5" h="76">
                    <a:moveTo>
                      <a:pt x="0" y="76"/>
                    </a:moveTo>
                    <a:lnTo>
                      <a:pt x="0" y="73"/>
                    </a:lnTo>
                    <a:lnTo>
                      <a:pt x="0" y="67"/>
                    </a:lnTo>
                    <a:lnTo>
                      <a:pt x="15" y="57"/>
                    </a:lnTo>
                    <a:lnTo>
                      <a:pt x="29" y="53"/>
                    </a:lnTo>
                    <a:lnTo>
                      <a:pt x="44" y="38"/>
                    </a:lnTo>
                    <a:lnTo>
                      <a:pt x="61" y="34"/>
                    </a:lnTo>
                    <a:lnTo>
                      <a:pt x="77" y="25"/>
                    </a:lnTo>
                    <a:lnTo>
                      <a:pt x="90" y="19"/>
                    </a:lnTo>
                    <a:lnTo>
                      <a:pt x="100" y="9"/>
                    </a:lnTo>
                    <a:lnTo>
                      <a:pt x="115" y="0"/>
                    </a:lnTo>
                    <a:lnTo>
                      <a:pt x="115" y="5"/>
                    </a:lnTo>
                    <a:lnTo>
                      <a:pt x="115" y="9"/>
                    </a:lnTo>
                    <a:lnTo>
                      <a:pt x="100" y="15"/>
                    </a:lnTo>
                    <a:lnTo>
                      <a:pt x="90" y="25"/>
                    </a:lnTo>
                    <a:lnTo>
                      <a:pt x="77" y="28"/>
                    </a:lnTo>
                    <a:lnTo>
                      <a:pt x="61" y="44"/>
                    </a:lnTo>
                    <a:lnTo>
                      <a:pt x="44" y="48"/>
                    </a:lnTo>
                    <a:lnTo>
                      <a:pt x="29" y="57"/>
                    </a:lnTo>
                    <a:lnTo>
                      <a:pt x="15" y="67"/>
                    </a:lnTo>
                    <a:lnTo>
                      <a:pt x="0" y="7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8" name="Freeform 4975"/>
              <p:cNvSpPr>
                <a:spLocks/>
              </p:cNvSpPr>
              <p:nvPr/>
            </p:nvSpPr>
            <p:spPr bwMode="gray">
              <a:xfrm>
                <a:off x="4916" y="1774"/>
                <a:ext cx="63" cy="38"/>
              </a:xfrm>
              <a:custGeom>
                <a:avLst/>
                <a:gdLst>
                  <a:gd name="T0" fmla="*/ 0 w 125"/>
                  <a:gd name="T1" fmla="*/ 1 h 77"/>
                  <a:gd name="T2" fmla="*/ 0 w 125"/>
                  <a:gd name="T3" fmla="*/ 0 h 77"/>
                  <a:gd name="T4" fmla="*/ 4 w 125"/>
                  <a:gd name="T5" fmla="*/ 1 h 77"/>
                  <a:gd name="T6" fmla="*/ 8 w 125"/>
                  <a:gd name="T7" fmla="*/ 3 h 77"/>
                  <a:gd name="T8" fmla="*/ 11 w 125"/>
                  <a:gd name="T9" fmla="*/ 6 h 77"/>
                  <a:gd name="T10" fmla="*/ 15 w 125"/>
                  <a:gd name="T11" fmla="*/ 8 h 77"/>
                  <a:gd name="T12" fmla="*/ 18 w 125"/>
                  <a:gd name="T13" fmla="*/ 9 h 77"/>
                  <a:gd name="T14" fmla="*/ 23 w 125"/>
                  <a:gd name="T15" fmla="*/ 13 h 77"/>
                  <a:gd name="T16" fmla="*/ 27 w 125"/>
                  <a:gd name="T17" fmla="*/ 14 h 77"/>
                  <a:gd name="T18" fmla="*/ 32 w 125"/>
                  <a:gd name="T19" fmla="*/ 17 h 77"/>
                  <a:gd name="T20" fmla="*/ 32 w 125"/>
                  <a:gd name="T21" fmla="*/ 19 h 77"/>
                  <a:gd name="T22" fmla="*/ 27 w 125"/>
                  <a:gd name="T23" fmla="*/ 16 h 77"/>
                  <a:gd name="T24" fmla="*/ 23 w 125"/>
                  <a:gd name="T25" fmla="*/ 14 h 77"/>
                  <a:gd name="T26" fmla="*/ 18 w 125"/>
                  <a:gd name="T27" fmla="*/ 12 h 77"/>
                  <a:gd name="T28" fmla="*/ 15 w 125"/>
                  <a:gd name="T29" fmla="*/ 11 h 77"/>
                  <a:gd name="T30" fmla="*/ 11 w 125"/>
                  <a:gd name="T31" fmla="*/ 7 h 77"/>
                  <a:gd name="T32" fmla="*/ 8 w 125"/>
                  <a:gd name="T33" fmla="*/ 6 h 77"/>
                  <a:gd name="T34" fmla="*/ 4 w 125"/>
                  <a:gd name="T35" fmla="*/ 3 h 77"/>
                  <a:gd name="T36" fmla="*/ 0 w 125"/>
                  <a:gd name="T37" fmla="*/ 1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
                  <a:gd name="T58" fmla="*/ 0 h 77"/>
                  <a:gd name="T59" fmla="*/ 125 w 125"/>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 h="77">
                    <a:moveTo>
                      <a:pt x="0" y="6"/>
                    </a:moveTo>
                    <a:lnTo>
                      <a:pt x="0" y="0"/>
                    </a:lnTo>
                    <a:lnTo>
                      <a:pt x="15" y="6"/>
                    </a:lnTo>
                    <a:lnTo>
                      <a:pt x="29" y="15"/>
                    </a:lnTo>
                    <a:lnTo>
                      <a:pt x="44" y="25"/>
                    </a:lnTo>
                    <a:lnTo>
                      <a:pt x="57" y="34"/>
                    </a:lnTo>
                    <a:lnTo>
                      <a:pt x="71" y="38"/>
                    </a:lnTo>
                    <a:lnTo>
                      <a:pt x="90" y="54"/>
                    </a:lnTo>
                    <a:lnTo>
                      <a:pt x="105" y="57"/>
                    </a:lnTo>
                    <a:lnTo>
                      <a:pt x="125" y="71"/>
                    </a:lnTo>
                    <a:lnTo>
                      <a:pt x="125" y="77"/>
                    </a:lnTo>
                    <a:lnTo>
                      <a:pt x="105" y="67"/>
                    </a:lnTo>
                    <a:lnTo>
                      <a:pt x="90" y="57"/>
                    </a:lnTo>
                    <a:lnTo>
                      <a:pt x="71" y="48"/>
                    </a:lnTo>
                    <a:lnTo>
                      <a:pt x="57" y="44"/>
                    </a:lnTo>
                    <a:lnTo>
                      <a:pt x="44" y="29"/>
                    </a:lnTo>
                    <a:lnTo>
                      <a:pt x="29" y="25"/>
                    </a:lnTo>
                    <a:lnTo>
                      <a:pt x="15" y="15"/>
                    </a:lnTo>
                    <a:lnTo>
                      <a:pt x="0" y="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9" name="Freeform 4976"/>
              <p:cNvSpPr>
                <a:spLocks/>
              </p:cNvSpPr>
              <p:nvPr/>
            </p:nvSpPr>
            <p:spPr bwMode="gray">
              <a:xfrm>
                <a:off x="4907" y="1809"/>
                <a:ext cx="72" cy="44"/>
              </a:xfrm>
              <a:custGeom>
                <a:avLst/>
                <a:gdLst>
                  <a:gd name="T0" fmla="*/ 0 w 144"/>
                  <a:gd name="T1" fmla="*/ 23 h 86"/>
                  <a:gd name="T2" fmla="*/ 0 w 144"/>
                  <a:gd name="T3" fmla="*/ 20 h 86"/>
                  <a:gd name="T4" fmla="*/ 5 w 144"/>
                  <a:gd name="T5" fmla="*/ 16 h 86"/>
                  <a:gd name="T6" fmla="*/ 9 w 144"/>
                  <a:gd name="T7" fmla="*/ 14 h 86"/>
                  <a:gd name="T8" fmla="*/ 14 w 144"/>
                  <a:gd name="T9" fmla="*/ 12 h 86"/>
                  <a:gd name="T10" fmla="*/ 19 w 144"/>
                  <a:gd name="T11" fmla="*/ 9 h 86"/>
                  <a:gd name="T12" fmla="*/ 22 w 144"/>
                  <a:gd name="T13" fmla="*/ 7 h 86"/>
                  <a:gd name="T14" fmla="*/ 27 w 144"/>
                  <a:gd name="T15" fmla="*/ 4 h 86"/>
                  <a:gd name="T16" fmla="*/ 31 w 144"/>
                  <a:gd name="T17" fmla="*/ 2 h 86"/>
                  <a:gd name="T18" fmla="*/ 36 w 144"/>
                  <a:gd name="T19" fmla="*/ 0 h 86"/>
                  <a:gd name="T20" fmla="*/ 36 w 144"/>
                  <a:gd name="T21" fmla="*/ 2 h 86"/>
                  <a:gd name="T22" fmla="*/ 31 w 144"/>
                  <a:gd name="T23" fmla="*/ 4 h 86"/>
                  <a:gd name="T24" fmla="*/ 27 w 144"/>
                  <a:gd name="T25" fmla="*/ 7 h 86"/>
                  <a:gd name="T26" fmla="*/ 22 w 144"/>
                  <a:gd name="T27" fmla="*/ 9 h 86"/>
                  <a:gd name="T28" fmla="*/ 19 w 144"/>
                  <a:gd name="T29" fmla="*/ 12 h 86"/>
                  <a:gd name="T30" fmla="*/ 14 w 144"/>
                  <a:gd name="T31" fmla="*/ 14 h 86"/>
                  <a:gd name="T32" fmla="*/ 9 w 144"/>
                  <a:gd name="T33" fmla="*/ 17 h 86"/>
                  <a:gd name="T34" fmla="*/ 5 w 144"/>
                  <a:gd name="T35" fmla="*/ 19 h 86"/>
                  <a:gd name="T36" fmla="*/ 0 w 144"/>
                  <a:gd name="T37" fmla="*/ 23 h 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4"/>
                  <a:gd name="T58" fmla="*/ 0 h 86"/>
                  <a:gd name="T59" fmla="*/ 144 w 144"/>
                  <a:gd name="T60" fmla="*/ 86 h 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4" h="86">
                    <a:moveTo>
                      <a:pt x="0" y="86"/>
                    </a:moveTo>
                    <a:lnTo>
                      <a:pt x="0" y="77"/>
                    </a:lnTo>
                    <a:lnTo>
                      <a:pt x="19" y="63"/>
                    </a:lnTo>
                    <a:lnTo>
                      <a:pt x="38" y="54"/>
                    </a:lnTo>
                    <a:lnTo>
                      <a:pt x="57" y="44"/>
                    </a:lnTo>
                    <a:lnTo>
                      <a:pt x="76" y="34"/>
                    </a:lnTo>
                    <a:lnTo>
                      <a:pt x="90" y="25"/>
                    </a:lnTo>
                    <a:lnTo>
                      <a:pt x="109" y="15"/>
                    </a:lnTo>
                    <a:lnTo>
                      <a:pt x="124" y="6"/>
                    </a:lnTo>
                    <a:lnTo>
                      <a:pt x="144" y="0"/>
                    </a:lnTo>
                    <a:lnTo>
                      <a:pt x="144" y="6"/>
                    </a:lnTo>
                    <a:lnTo>
                      <a:pt x="124" y="15"/>
                    </a:lnTo>
                    <a:lnTo>
                      <a:pt x="109" y="25"/>
                    </a:lnTo>
                    <a:lnTo>
                      <a:pt x="90" y="34"/>
                    </a:lnTo>
                    <a:lnTo>
                      <a:pt x="76" y="44"/>
                    </a:lnTo>
                    <a:lnTo>
                      <a:pt x="57" y="54"/>
                    </a:lnTo>
                    <a:lnTo>
                      <a:pt x="38" y="67"/>
                    </a:lnTo>
                    <a:lnTo>
                      <a:pt x="19" y="73"/>
                    </a:lnTo>
                    <a:lnTo>
                      <a:pt x="0" y="8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0" name="Freeform 4977"/>
              <p:cNvSpPr>
                <a:spLocks/>
              </p:cNvSpPr>
              <p:nvPr/>
            </p:nvSpPr>
            <p:spPr bwMode="gray">
              <a:xfrm>
                <a:off x="4907" y="1846"/>
                <a:ext cx="77" cy="48"/>
              </a:xfrm>
              <a:custGeom>
                <a:avLst/>
                <a:gdLst>
                  <a:gd name="T0" fmla="*/ 0 w 153"/>
                  <a:gd name="T1" fmla="*/ 3 h 96"/>
                  <a:gd name="T2" fmla="*/ 0 w 153"/>
                  <a:gd name="T3" fmla="*/ 1 h 96"/>
                  <a:gd name="T4" fmla="*/ 0 w 153"/>
                  <a:gd name="T5" fmla="*/ 0 h 96"/>
                  <a:gd name="T6" fmla="*/ 5 w 153"/>
                  <a:gd name="T7" fmla="*/ 3 h 96"/>
                  <a:gd name="T8" fmla="*/ 10 w 153"/>
                  <a:gd name="T9" fmla="*/ 5 h 96"/>
                  <a:gd name="T10" fmla="*/ 14 w 153"/>
                  <a:gd name="T11" fmla="*/ 7 h 96"/>
                  <a:gd name="T12" fmla="*/ 19 w 153"/>
                  <a:gd name="T13" fmla="*/ 11 h 96"/>
                  <a:gd name="T14" fmla="*/ 23 w 153"/>
                  <a:gd name="T15" fmla="*/ 12 h 96"/>
                  <a:gd name="T16" fmla="*/ 29 w 153"/>
                  <a:gd name="T17" fmla="*/ 15 h 96"/>
                  <a:gd name="T18" fmla="*/ 34 w 153"/>
                  <a:gd name="T19" fmla="*/ 18 h 96"/>
                  <a:gd name="T20" fmla="*/ 39 w 153"/>
                  <a:gd name="T21" fmla="*/ 22 h 96"/>
                  <a:gd name="T22" fmla="*/ 39 w 153"/>
                  <a:gd name="T23" fmla="*/ 24 h 96"/>
                  <a:gd name="T24" fmla="*/ 34 w 153"/>
                  <a:gd name="T25" fmla="*/ 21 h 96"/>
                  <a:gd name="T26" fmla="*/ 29 w 153"/>
                  <a:gd name="T27" fmla="*/ 18 h 96"/>
                  <a:gd name="T28" fmla="*/ 23 w 153"/>
                  <a:gd name="T29" fmla="*/ 15 h 96"/>
                  <a:gd name="T30" fmla="*/ 19 w 153"/>
                  <a:gd name="T31" fmla="*/ 13 h 96"/>
                  <a:gd name="T32" fmla="*/ 14 w 153"/>
                  <a:gd name="T33" fmla="*/ 10 h 96"/>
                  <a:gd name="T34" fmla="*/ 10 w 153"/>
                  <a:gd name="T35" fmla="*/ 7 h 96"/>
                  <a:gd name="T36" fmla="*/ 5 w 153"/>
                  <a:gd name="T37" fmla="*/ 5 h 96"/>
                  <a:gd name="T38" fmla="*/ 0 w 153"/>
                  <a:gd name="T39" fmla="*/ 3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3"/>
                  <a:gd name="T61" fmla="*/ 0 h 96"/>
                  <a:gd name="T62" fmla="*/ 153 w 153"/>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3" h="96">
                    <a:moveTo>
                      <a:pt x="0" y="9"/>
                    </a:moveTo>
                    <a:lnTo>
                      <a:pt x="0" y="4"/>
                    </a:lnTo>
                    <a:lnTo>
                      <a:pt x="0" y="0"/>
                    </a:lnTo>
                    <a:lnTo>
                      <a:pt x="19" y="9"/>
                    </a:lnTo>
                    <a:lnTo>
                      <a:pt x="38" y="19"/>
                    </a:lnTo>
                    <a:lnTo>
                      <a:pt x="53" y="29"/>
                    </a:lnTo>
                    <a:lnTo>
                      <a:pt x="76" y="42"/>
                    </a:lnTo>
                    <a:lnTo>
                      <a:pt x="90" y="48"/>
                    </a:lnTo>
                    <a:lnTo>
                      <a:pt x="115" y="61"/>
                    </a:lnTo>
                    <a:lnTo>
                      <a:pt x="134" y="71"/>
                    </a:lnTo>
                    <a:lnTo>
                      <a:pt x="153" y="86"/>
                    </a:lnTo>
                    <a:lnTo>
                      <a:pt x="153" y="96"/>
                    </a:lnTo>
                    <a:lnTo>
                      <a:pt x="134" y="81"/>
                    </a:lnTo>
                    <a:lnTo>
                      <a:pt x="115" y="71"/>
                    </a:lnTo>
                    <a:lnTo>
                      <a:pt x="90" y="61"/>
                    </a:lnTo>
                    <a:lnTo>
                      <a:pt x="76" y="52"/>
                    </a:lnTo>
                    <a:lnTo>
                      <a:pt x="53" y="38"/>
                    </a:lnTo>
                    <a:lnTo>
                      <a:pt x="38" y="29"/>
                    </a:lnTo>
                    <a:lnTo>
                      <a:pt x="19" y="19"/>
                    </a:lnTo>
                    <a:lnTo>
                      <a:pt x="0" y="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1" name="Freeform 4978"/>
              <p:cNvSpPr>
                <a:spLocks/>
              </p:cNvSpPr>
              <p:nvPr/>
            </p:nvSpPr>
            <p:spPr bwMode="gray">
              <a:xfrm>
                <a:off x="4897" y="1889"/>
                <a:ext cx="87" cy="50"/>
              </a:xfrm>
              <a:custGeom>
                <a:avLst/>
                <a:gdLst>
                  <a:gd name="T0" fmla="*/ 0 w 173"/>
                  <a:gd name="T1" fmla="*/ 25 h 100"/>
                  <a:gd name="T2" fmla="*/ 0 w 173"/>
                  <a:gd name="T3" fmla="*/ 24 h 100"/>
                  <a:gd name="T4" fmla="*/ 0 w 173"/>
                  <a:gd name="T5" fmla="*/ 23 h 100"/>
                  <a:gd name="T6" fmla="*/ 7 w 173"/>
                  <a:gd name="T7" fmla="*/ 20 h 100"/>
                  <a:gd name="T8" fmla="*/ 12 w 173"/>
                  <a:gd name="T9" fmla="*/ 17 h 100"/>
                  <a:gd name="T10" fmla="*/ 17 w 173"/>
                  <a:gd name="T11" fmla="*/ 13 h 100"/>
                  <a:gd name="T12" fmla="*/ 23 w 173"/>
                  <a:gd name="T13" fmla="*/ 11 h 100"/>
                  <a:gd name="T14" fmla="*/ 28 w 173"/>
                  <a:gd name="T15" fmla="*/ 7 h 100"/>
                  <a:gd name="T16" fmla="*/ 34 w 173"/>
                  <a:gd name="T17" fmla="*/ 5 h 100"/>
                  <a:gd name="T18" fmla="*/ 39 w 173"/>
                  <a:gd name="T19" fmla="*/ 3 h 100"/>
                  <a:gd name="T20" fmla="*/ 44 w 173"/>
                  <a:gd name="T21" fmla="*/ 0 h 100"/>
                  <a:gd name="T22" fmla="*/ 44 w 173"/>
                  <a:gd name="T23" fmla="*/ 3 h 100"/>
                  <a:gd name="T24" fmla="*/ 39 w 173"/>
                  <a:gd name="T25" fmla="*/ 5 h 100"/>
                  <a:gd name="T26" fmla="*/ 34 w 173"/>
                  <a:gd name="T27" fmla="*/ 7 h 100"/>
                  <a:gd name="T28" fmla="*/ 28 w 173"/>
                  <a:gd name="T29" fmla="*/ 10 h 100"/>
                  <a:gd name="T30" fmla="*/ 23 w 173"/>
                  <a:gd name="T31" fmla="*/ 13 h 100"/>
                  <a:gd name="T32" fmla="*/ 17 w 173"/>
                  <a:gd name="T33" fmla="*/ 15 h 100"/>
                  <a:gd name="T34" fmla="*/ 12 w 173"/>
                  <a:gd name="T35" fmla="*/ 20 h 100"/>
                  <a:gd name="T36" fmla="*/ 5 w 173"/>
                  <a:gd name="T37" fmla="*/ 22 h 100"/>
                  <a:gd name="T38" fmla="*/ 0 w 173"/>
                  <a:gd name="T39" fmla="*/ 25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3"/>
                  <a:gd name="T61" fmla="*/ 0 h 100"/>
                  <a:gd name="T62" fmla="*/ 173 w 173"/>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3" h="100">
                    <a:moveTo>
                      <a:pt x="0" y="100"/>
                    </a:moveTo>
                    <a:lnTo>
                      <a:pt x="0" y="94"/>
                    </a:lnTo>
                    <a:lnTo>
                      <a:pt x="0" y="90"/>
                    </a:lnTo>
                    <a:lnTo>
                      <a:pt x="25" y="77"/>
                    </a:lnTo>
                    <a:lnTo>
                      <a:pt x="48" y="67"/>
                    </a:lnTo>
                    <a:lnTo>
                      <a:pt x="68" y="52"/>
                    </a:lnTo>
                    <a:lnTo>
                      <a:pt x="91" y="42"/>
                    </a:lnTo>
                    <a:lnTo>
                      <a:pt x="110" y="29"/>
                    </a:lnTo>
                    <a:lnTo>
                      <a:pt x="135" y="19"/>
                    </a:lnTo>
                    <a:lnTo>
                      <a:pt x="154" y="10"/>
                    </a:lnTo>
                    <a:lnTo>
                      <a:pt x="173" y="0"/>
                    </a:lnTo>
                    <a:lnTo>
                      <a:pt x="173" y="10"/>
                    </a:lnTo>
                    <a:lnTo>
                      <a:pt x="154" y="19"/>
                    </a:lnTo>
                    <a:lnTo>
                      <a:pt x="135" y="29"/>
                    </a:lnTo>
                    <a:lnTo>
                      <a:pt x="110" y="39"/>
                    </a:lnTo>
                    <a:lnTo>
                      <a:pt x="91" y="52"/>
                    </a:lnTo>
                    <a:lnTo>
                      <a:pt x="68" y="62"/>
                    </a:lnTo>
                    <a:lnTo>
                      <a:pt x="48" y="77"/>
                    </a:lnTo>
                    <a:lnTo>
                      <a:pt x="20" y="87"/>
                    </a:lnTo>
                    <a:lnTo>
                      <a:pt x="0" y="10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2" name="Freeform 4979"/>
              <p:cNvSpPr>
                <a:spLocks/>
              </p:cNvSpPr>
              <p:nvPr/>
            </p:nvSpPr>
            <p:spPr bwMode="gray">
              <a:xfrm>
                <a:off x="4897" y="1932"/>
                <a:ext cx="93" cy="57"/>
              </a:xfrm>
              <a:custGeom>
                <a:avLst/>
                <a:gdLst>
                  <a:gd name="T0" fmla="*/ 0 w 187"/>
                  <a:gd name="T1" fmla="*/ 2 h 113"/>
                  <a:gd name="T2" fmla="*/ 0 w 187"/>
                  <a:gd name="T3" fmla="*/ 1 h 113"/>
                  <a:gd name="T4" fmla="*/ 0 w 187"/>
                  <a:gd name="T5" fmla="*/ 0 h 113"/>
                  <a:gd name="T6" fmla="*/ 5 w 187"/>
                  <a:gd name="T7" fmla="*/ 2 h 113"/>
                  <a:gd name="T8" fmla="*/ 11 w 187"/>
                  <a:gd name="T9" fmla="*/ 6 h 113"/>
                  <a:gd name="T10" fmla="*/ 16 w 187"/>
                  <a:gd name="T11" fmla="*/ 8 h 113"/>
                  <a:gd name="T12" fmla="*/ 22 w 187"/>
                  <a:gd name="T13" fmla="*/ 12 h 113"/>
                  <a:gd name="T14" fmla="*/ 27 w 187"/>
                  <a:gd name="T15" fmla="*/ 16 h 113"/>
                  <a:gd name="T16" fmla="*/ 34 w 187"/>
                  <a:gd name="T17" fmla="*/ 19 h 113"/>
                  <a:gd name="T18" fmla="*/ 39 w 187"/>
                  <a:gd name="T19" fmla="*/ 21 h 113"/>
                  <a:gd name="T20" fmla="*/ 46 w 187"/>
                  <a:gd name="T21" fmla="*/ 25 h 113"/>
                  <a:gd name="T22" fmla="*/ 46 w 187"/>
                  <a:gd name="T23" fmla="*/ 26 h 113"/>
                  <a:gd name="T24" fmla="*/ 46 w 187"/>
                  <a:gd name="T25" fmla="*/ 29 h 113"/>
                  <a:gd name="T26" fmla="*/ 41 w 187"/>
                  <a:gd name="T27" fmla="*/ 25 h 113"/>
                  <a:gd name="T28" fmla="*/ 34 w 187"/>
                  <a:gd name="T29" fmla="*/ 21 h 113"/>
                  <a:gd name="T30" fmla="*/ 27 w 187"/>
                  <a:gd name="T31" fmla="*/ 18 h 113"/>
                  <a:gd name="T32" fmla="*/ 22 w 187"/>
                  <a:gd name="T33" fmla="*/ 16 h 113"/>
                  <a:gd name="T34" fmla="*/ 16 w 187"/>
                  <a:gd name="T35" fmla="*/ 12 h 113"/>
                  <a:gd name="T36" fmla="*/ 11 w 187"/>
                  <a:gd name="T37" fmla="*/ 9 h 113"/>
                  <a:gd name="T38" fmla="*/ 5 w 187"/>
                  <a:gd name="T39" fmla="*/ 6 h 113"/>
                  <a:gd name="T40" fmla="*/ 0 w 187"/>
                  <a:gd name="T41" fmla="*/ 2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7"/>
                  <a:gd name="T64" fmla="*/ 0 h 113"/>
                  <a:gd name="T65" fmla="*/ 187 w 187"/>
                  <a:gd name="T66" fmla="*/ 113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7" h="113">
                    <a:moveTo>
                      <a:pt x="0" y="7"/>
                    </a:moveTo>
                    <a:lnTo>
                      <a:pt x="0" y="3"/>
                    </a:lnTo>
                    <a:lnTo>
                      <a:pt x="0" y="0"/>
                    </a:lnTo>
                    <a:lnTo>
                      <a:pt x="20" y="7"/>
                    </a:lnTo>
                    <a:lnTo>
                      <a:pt x="45" y="23"/>
                    </a:lnTo>
                    <a:lnTo>
                      <a:pt x="64" y="32"/>
                    </a:lnTo>
                    <a:lnTo>
                      <a:pt x="91" y="46"/>
                    </a:lnTo>
                    <a:lnTo>
                      <a:pt x="110" y="61"/>
                    </a:lnTo>
                    <a:lnTo>
                      <a:pt x="139" y="75"/>
                    </a:lnTo>
                    <a:lnTo>
                      <a:pt x="158" y="84"/>
                    </a:lnTo>
                    <a:lnTo>
                      <a:pt x="187" y="99"/>
                    </a:lnTo>
                    <a:lnTo>
                      <a:pt x="187" y="103"/>
                    </a:lnTo>
                    <a:lnTo>
                      <a:pt x="187" y="113"/>
                    </a:lnTo>
                    <a:lnTo>
                      <a:pt x="164" y="99"/>
                    </a:lnTo>
                    <a:lnTo>
                      <a:pt x="139" y="84"/>
                    </a:lnTo>
                    <a:lnTo>
                      <a:pt x="110" y="71"/>
                    </a:lnTo>
                    <a:lnTo>
                      <a:pt x="91" y="61"/>
                    </a:lnTo>
                    <a:lnTo>
                      <a:pt x="64" y="46"/>
                    </a:lnTo>
                    <a:lnTo>
                      <a:pt x="45" y="36"/>
                    </a:lnTo>
                    <a:lnTo>
                      <a:pt x="20" y="23"/>
                    </a:lnTo>
                    <a:lnTo>
                      <a:pt x="0" y="7"/>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3" name="Freeform 4980"/>
              <p:cNvSpPr>
                <a:spLocks/>
              </p:cNvSpPr>
              <p:nvPr/>
            </p:nvSpPr>
            <p:spPr bwMode="gray">
              <a:xfrm>
                <a:off x="4886" y="1982"/>
                <a:ext cx="104" cy="65"/>
              </a:xfrm>
              <a:custGeom>
                <a:avLst/>
                <a:gdLst>
                  <a:gd name="T0" fmla="*/ 0 w 210"/>
                  <a:gd name="T1" fmla="*/ 33 h 129"/>
                  <a:gd name="T2" fmla="*/ 0 w 210"/>
                  <a:gd name="T3" fmla="*/ 30 h 129"/>
                  <a:gd name="T4" fmla="*/ 0 w 210"/>
                  <a:gd name="T5" fmla="*/ 29 h 129"/>
                  <a:gd name="T6" fmla="*/ 7 w 210"/>
                  <a:gd name="T7" fmla="*/ 25 h 129"/>
                  <a:gd name="T8" fmla="*/ 14 w 210"/>
                  <a:gd name="T9" fmla="*/ 22 h 129"/>
                  <a:gd name="T10" fmla="*/ 20 w 210"/>
                  <a:gd name="T11" fmla="*/ 17 h 129"/>
                  <a:gd name="T12" fmla="*/ 27 w 210"/>
                  <a:gd name="T13" fmla="*/ 15 h 129"/>
                  <a:gd name="T14" fmla="*/ 33 w 210"/>
                  <a:gd name="T15" fmla="*/ 11 h 129"/>
                  <a:gd name="T16" fmla="*/ 40 w 210"/>
                  <a:gd name="T17" fmla="*/ 8 h 129"/>
                  <a:gd name="T18" fmla="*/ 46 w 210"/>
                  <a:gd name="T19" fmla="*/ 4 h 129"/>
                  <a:gd name="T20" fmla="*/ 52 w 210"/>
                  <a:gd name="T21" fmla="*/ 0 h 129"/>
                  <a:gd name="T22" fmla="*/ 52 w 210"/>
                  <a:gd name="T23" fmla="*/ 1 h 129"/>
                  <a:gd name="T24" fmla="*/ 52 w 210"/>
                  <a:gd name="T25" fmla="*/ 4 h 129"/>
                  <a:gd name="T26" fmla="*/ 46 w 210"/>
                  <a:gd name="T27" fmla="*/ 8 h 129"/>
                  <a:gd name="T28" fmla="*/ 40 w 210"/>
                  <a:gd name="T29" fmla="*/ 11 h 129"/>
                  <a:gd name="T30" fmla="*/ 33 w 210"/>
                  <a:gd name="T31" fmla="*/ 13 h 129"/>
                  <a:gd name="T32" fmla="*/ 27 w 210"/>
                  <a:gd name="T33" fmla="*/ 18 h 129"/>
                  <a:gd name="T34" fmla="*/ 20 w 210"/>
                  <a:gd name="T35" fmla="*/ 21 h 129"/>
                  <a:gd name="T36" fmla="*/ 14 w 210"/>
                  <a:gd name="T37" fmla="*/ 24 h 129"/>
                  <a:gd name="T38" fmla="*/ 7 w 210"/>
                  <a:gd name="T39" fmla="*/ 28 h 129"/>
                  <a:gd name="T40" fmla="*/ 0 w 210"/>
                  <a:gd name="T41" fmla="*/ 33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0"/>
                  <a:gd name="T64" fmla="*/ 0 h 129"/>
                  <a:gd name="T65" fmla="*/ 210 w 210"/>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0" h="129">
                    <a:moveTo>
                      <a:pt x="0" y="129"/>
                    </a:moveTo>
                    <a:lnTo>
                      <a:pt x="0" y="120"/>
                    </a:lnTo>
                    <a:lnTo>
                      <a:pt x="0" y="116"/>
                    </a:lnTo>
                    <a:lnTo>
                      <a:pt x="29" y="100"/>
                    </a:lnTo>
                    <a:lnTo>
                      <a:pt x="58" y="87"/>
                    </a:lnTo>
                    <a:lnTo>
                      <a:pt x="81" y="68"/>
                    </a:lnTo>
                    <a:lnTo>
                      <a:pt x="110" y="58"/>
                    </a:lnTo>
                    <a:lnTo>
                      <a:pt x="133" y="43"/>
                    </a:lnTo>
                    <a:lnTo>
                      <a:pt x="162" y="29"/>
                    </a:lnTo>
                    <a:lnTo>
                      <a:pt x="187" y="14"/>
                    </a:lnTo>
                    <a:lnTo>
                      <a:pt x="210" y="0"/>
                    </a:lnTo>
                    <a:lnTo>
                      <a:pt x="210" y="4"/>
                    </a:lnTo>
                    <a:lnTo>
                      <a:pt x="210" y="14"/>
                    </a:lnTo>
                    <a:lnTo>
                      <a:pt x="187" y="29"/>
                    </a:lnTo>
                    <a:lnTo>
                      <a:pt x="162" y="43"/>
                    </a:lnTo>
                    <a:lnTo>
                      <a:pt x="133" y="52"/>
                    </a:lnTo>
                    <a:lnTo>
                      <a:pt x="110" y="72"/>
                    </a:lnTo>
                    <a:lnTo>
                      <a:pt x="81" y="81"/>
                    </a:lnTo>
                    <a:lnTo>
                      <a:pt x="58" y="96"/>
                    </a:lnTo>
                    <a:lnTo>
                      <a:pt x="29" y="110"/>
                    </a:lnTo>
                    <a:lnTo>
                      <a:pt x="0" y="12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4" name="Freeform 4981"/>
              <p:cNvSpPr>
                <a:spLocks/>
              </p:cNvSpPr>
              <p:nvPr/>
            </p:nvSpPr>
            <p:spPr bwMode="gray">
              <a:xfrm>
                <a:off x="4886" y="2037"/>
                <a:ext cx="114" cy="69"/>
              </a:xfrm>
              <a:custGeom>
                <a:avLst/>
                <a:gdLst>
                  <a:gd name="T0" fmla="*/ 0 w 229"/>
                  <a:gd name="T1" fmla="*/ 3 h 138"/>
                  <a:gd name="T2" fmla="*/ 0 w 229"/>
                  <a:gd name="T3" fmla="*/ 1 h 138"/>
                  <a:gd name="T4" fmla="*/ 0 w 229"/>
                  <a:gd name="T5" fmla="*/ 0 h 138"/>
                  <a:gd name="T6" fmla="*/ 5 w 229"/>
                  <a:gd name="T7" fmla="*/ 3 h 138"/>
                  <a:gd name="T8" fmla="*/ 13 w 229"/>
                  <a:gd name="T9" fmla="*/ 7 h 138"/>
                  <a:gd name="T10" fmla="*/ 19 w 229"/>
                  <a:gd name="T11" fmla="*/ 11 h 138"/>
                  <a:gd name="T12" fmla="*/ 26 w 229"/>
                  <a:gd name="T13" fmla="*/ 14 h 138"/>
                  <a:gd name="T14" fmla="*/ 33 w 229"/>
                  <a:gd name="T15" fmla="*/ 17 h 138"/>
                  <a:gd name="T16" fmla="*/ 41 w 229"/>
                  <a:gd name="T17" fmla="*/ 22 h 138"/>
                  <a:gd name="T18" fmla="*/ 49 w 229"/>
                  <a:gd name="T19" fmla="*/ 26 h 138"/>
                  <a:gd name="T20" fmla="*/ 56 w 229"/>
                  <a:gd name="T21" fmla="*/ 31 h 138"/>
                  <a:gd name="T22" fmla="*/ 56 w 229"/>
                  <a:gd name="T23" fmla="*/ 33 h 138"/>
                  <a:gd name="T24" fmla="*/ 57 w 229"/>
                  <a:gd name="T25" fmla="*/ 35 h 138"/>
                  <a:gd name="T26" fmla="*/ 49 w 229"/>
                  <a:gd name="T27" fmla="*/ 29 h 138"/>
                  <a:gd name="T28" fmla="*/ 41 w 229"/>
                  <a:gd name="T29" fmla="*/ 26 h 138"/>
                  <a:gd name="T30" fmla="*/ 33 w 229"/>
                  <a:gd name="T31" fmla="*/ 21 h 138"/>
                  <a:gd name="T32" fmla="*/ 26 w 229"/>
                  <a:gd name="T33" fmla="*/ 17 h 138"/>
                  <a:gd name="T34" fmla="*/ 19 w 229"/>
                  <a:gd name="T35" fmla="*/ 14 h 138"/>
                  <a:gd name="T36" fmla="*/ 13 w 229"/>
                  <a:gd name="T37" fmla="*/ 11 h 138"/>
                  <a:gd name="T38" fmla="*/ 5 w 229"/>
                  <a:gd name="T39" fmla="*/ 7 h 138"/>
                  <a:gd name="T40" fmla="*/ 0 w 229"/>
                  <a:gd name="T41" fmla="*/ 3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9"/>
                  <a:gd name="T64" fmla="*/ 0 h 138"/>
                  <a:gd name="T65" fmla="*/ 229 w 229"/>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9" h="138">
                    <a:moveTo>
                      <a:pt x="0" y="15"/>
                    </a:moveTo>
                    <a:lnTo>
                      <a:pt x="0" y="6"/>
                    </a:lnTo>
                    <a:lnTo>
                      <a:pt x="0" y="0"/>
                    </a:lnTo>
                    <a:lnTo>
                      <a:pt x="23" y="15"/>
                    </a:lnTo>
                    <a:lnTo>
                      <a:pt x="52" y="29"/>
                    </a:lnTo>
                    <a:lnTo>
                      <a:pt x="77" y="44"/>
                    </a:lnTo>
                    <a:lnTo>
                      <a:pt x="106" y="58"/>
                    </a:lnTo>
                    <a:lnTo>
                      <a:pt x="133" y="71"/>
                    </a:lnTo>
                    <a:lnTo>
                      <a:pt x="167" y="90"/>
                    </a:lnTo>
                    <a:lnTo>
                      <a:pt x="196" y="106"/>
                    </a:lnTo>
                    <a:lnTo>
                      <a:pt x="225" y="125"/>
                    </a:lnTo>
                    <a:lnTo>
                      <a:pt x="225" y="129"/>
                    </a:lnTo>
                    <a:lnTo>
                      <a:pt x="229" y="138"/>
                    </a:lnTo>
                    <a:lnTo>
                      <a:pt x="196" y="119"/>
                    </a:lnTo>
                    <a:lnTo>
                      <a:pt x="167" y="106"/>
                    </a:lnTo>
                    <a:lnTo>
                      <a:pt x="133" y="86"/>
                    </a:lnTo>
                    <a:lnTo>
                      <a:pt x="106" y="71"/>
                    </a:lnTo>
                    <a:lnTo>
                      <a:pt x="77" y="58"/>
                    </a:lnTo>
                    <a:lnTo>
                      <a:pt x="52" y="44"/>
                    </a:lnTo>
                    <a:lnTo>
                      <a:pt x="23" y="29"/>
                    </a:lnTo>
                    <a:lnTo>
                      <a:pt x="0" y="1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5" name="Freeform 4982"/>
              <p:cNvSpPr>
                <a:spLocks/>
              </p:cNvSpPr>
              <p:nvPr/>
            </p:nvSpPr>
            <p:spPr bwMode="gray">
              <a:xfrm>
                <a:off x="4868" y="2099"/>
                <a:ext cx="132" cy="77"/>
              </a:xfrm>
              <a:custGeom>
                <a:avLst/>
                <a:gdLst>
                  <a:gd name="T0" fmla="*/ 0 w 263"/>
                  <a:gd name="T1" fmla="*/ 39 h 153"/>
                  <a:gd name="T2" fmla="*/ 0 w 263"/>
                  <a:gd name="T3" fmla="*/ 36 h 153"/>
                  <a:gd name="T4" fmla="*/ 2 w 263"/>
                  <a:gd name="T5" fmla="*/ 34 h 153"/>
                  <a:gd name="T6" fmla="*/ 10 w 263"/>
                  <a:gd name="T7" fmla="*/ 29 h 153"/>
                  <a:gd name="T8" fmla="*/ 19 w 263"/>
                  <a:gd name="T9" fmla="*/ 25 h 153"/>
                  <a:gd name="T10" fmla="*/ 27 w 263"/>
                  <a:gd name="T11" fmla="*/ 20 h 153"/>
                  <a:gd name="T12" fmla="*/ 35 w 263"/>
                  <a:gd name="T13" fmla="*/ 17 h 153"/>
                  <a:gd name="T14" fmla="*/ 42 w 263"/>
                  <a:gd name="T15" fmla="*/ 12 h 153"/>
                  <a:gd name="T16" fmla="*/ 51 w 263"/>
                  <a:gd name="T17" fmla="*/ 8 h 153"/>
                  <a:gd name="T18" fmla="*/ 58 w 263"/>
                  <a:gd name="T19" fmla="*/ 4 h 153"/>
                  <a:gd name="T20" fmla="*/ 65 w 263"/>
                  <a:gd name="T21" fmla="*/ 0 h 153"/>
                  <a:gd name="T22" fmla="*/ 65 w 263"/>
                  <a:gd name="T23" fmla="*/ 1 h 153"/>
                  <a:gd name="T24" fmla="*/ 66 w 263"/>
                  <a:gd name="T25" fmla="*/ 4 h 153"/>
                  <a:gd name="T26" fmla="*/ 58 w 263"/>
                  <a:gd name="T27" fmla="*/ 8 h 153"/>
                  <a:gd name="T28" fmla="*/ 51 w 263"/>
                  <a:gd name="T29" fmla="*/ 12 h 153"/>
                  <a:gd name="T30" fmla="*/ 42 w 263"/>
                  <a:gd name="T31" fmla="*/ 16 h 153"/>
                  <a:gd name="T32" fmla="*/ 35 w 263"/>
                  <a:gd name="T33" fmla="*/ 20 h 153"/>
                  <a:gd name="T34" fmla="*/ 27 w 263"/>
                  <a:gd name="T35" fmla="*/ 24 h 153"/>
                  <a:gd name="T36" fmla="*/ 19 w 263"/>
                  <a:gd name="T37" fmla="*/ 29 h 153"/>
                  <a:gd name="T38" fmla="*/ 9 w 263"/>
                  <a:gd name="T39" fmla="*/ 34 h 153"/>
                  <a:gd name="T40" fmla="*/ 0 w 263"/>
                  <a:gd name="T41" fmla="*/ 39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3"/>
                  <a:gd name="T64" fmla="*/ 0 h 153"/>
                  <a:gd name="T65" fmla="*/ 263 w 263"/>
                  <a:gd name="T66" fmla="*/ 153 h 1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3" h="153">
                    <a:moveTo>
                      <a:pt x="0" y="153"/>
                    </a:moveTo>
                    <a:lnTo>
                      <a:pt x="0" y="144"/>
                    </a:lnTo>
                    <a:lnTo>
                      <a:pt x="6" y="134"/>
                    </a:lnTo>
                    <a:lnTo>
                      <a:pt x="38" y="115"/>
                    </a:lnTo>
                    <a:lnTo>
                      <a:pt x="73" y="100"/>
                    </a:lnTo>
                    <a:lnTo>
                      <a:pt x="105" y="80"/>
                    </a:lnTo>
                    <a:lnTo>
                      <a:pt x="140" y="67"/>
                    </a:lnTo>
                    <a:lnTo>
                      <a:pt x="167" y="48"/>
                    </a:lnTo>
                    <a:lnTo>
                      <a:pt x="201" y="29"/>
                    </a:lnTo>
                    <a:lnTo>
                      <a:pt x="230" y="13"/>
                    </a:lnTo>
                    <a:lnTo>
                      <a:pt x="259" y="0"/>
                    </a:lnTo>
                    <a:lnTo>
                      <a:pt x="259" y="4"/>
                    </a:lnTo>
                    <a:lnTo>
                      <a:pt x="263" y="13"/>
                    </a:lnTo>
                    <a:lnTo>
                      <a:pt x="230" y="29"/>
                    </a:lnTo>
                    <a:lnTo>
                      <a:pt x="201" y="48"/>
                    </a:lnTo>
                    <a:lnTo>
                      <a:pt x="167" y="61"/>
                    </a:lnTo>
                    <a:lnTo>
                      <a:pt x="140" y="80"/>
                    </a:lnTo>
                    <a:lnTo>
                      <a:pt x="105" y="96"/>
                    </a:lnTo>
                    <a:lnTo>
                      <a:pt x="73" y="115"/>
                    </a:lnTo>
                    <a:lnTo>
                      <a:pt x="34" y="134"/>
                    </a:lnTo>
                    <a:lnTo>
                      <a:pt x="0" y="153"/>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6" name="Freeform 4983"/>
              <p:cNvSpPr>
                <a:spLocks/>
              </p:cNvSpPr>
              <p:nvPr/>
            </p:nvSpPr>
            <p:spPr bwMode="gray">
              <a:xfrm>
                <a:off x="4871" y="2164"/>
                <a:ext cx="137" cy="88"/>
              </a:xfrm>
              <a:custGeom>
                <a:avLst/>
                <a:gdLst>
                  <a:gd name="T0" fmla="*/ 0 w 272"/>
                  <a:gd name="T1" fmla="*/ 5 h 177"/>
                  <a:gd name="T2" fmla="*/ 0 w 272"/>
                  <a:gd name="T3" fmla="*/ 2 h 177"/>
                  <a:gd name="T4" fmla="*/ 0 w 272"/>
                  <a:gd name="T5" fmla="*/ 0 h 177"/>
                  <a:gd name="T6" fmla="*/ 7 w 272"/>
                  <a:gd name="T7" fmla="*/ 5 h 177"/>
                  <a:gd name="T8" fmla="*/ 16 w 272"/>
                  <a:gd name="T9" fmla="*/ 9 h 177"/>
                  <a:gd name="T10" fmla="*/ 24 w 272"/>
                  <a:gd name="T11" fmla="*/ 14 h 177"/>
                  <a:gd name="T12" fmla="*/ 32 w 272"/>
                  <a:gd name="T13" fmla="*/ 19 h 177"/>
                  <a:gd name="T14" fmla="*/ 41 w 272"/>
                  <a:gd name="T15" fmla="*/ 24 h 177"/>
                  <a:gd name="T16" fmla="*/ 50 w 272"/>
                  <a:gd name="T17" fmla="*/ 29 h 177"/>
                  <a:gd name="T18" fmla="*/ 59 w 272"/>
                  <a:gd name="T19" fmla="*/ 33 h 177"/>
                  <a:gd name="T20" fmla="*/ 69 w 272"/>
                  <a:gd name="T21" fmla="*/ 38 h 177"/>
                  <a:gd name="T22" fmla="*/ 69 w 272"/>
                  <a:gd name="T23" fmla="*/ 41 h 177"/>
                  <a:gd name="T24" fmla="*/ 69 w 272"/>
                  <a:gd name="T25" fmla="*/ 44 h 177"/>
                  <a:gd name="T26" fmla="*/ 59 w 272"/>
                  <a:gd name="T27" fmla="*/ 38 h 177"/>
                  <a:gd name="T28" fmla="*/ 50 w 272"/>
                  <a:gd name="T29" fmla="*/ 33 h 177"/>
                  <a:gd name="T30" fmla="*/ 41 w 272"/>
                  <a:gd name="T31" fmla="*/ 29 h 177"/>
                  <a:gd name="T32" fmla="*/ 32 w 272"/>
                  <a:gd name="T33" fmla="*/ 24 h 177"/>
                  <a:gd name="T34" fmla="*/ 24 w 272"/>
                  <a:gd name="T35" fmla="*/ 17 h 177"/>
                  <a:gd name="T36" fmla="*/ 16 w 272"/>
                  <a:gd name="T37" fmla="*/ 14 h 177"/>
                  <a:gd name="T38" fmla="*/ 7 w 272"/>
                  <a:gd name="T39" fmla="*/ 8 h 177"/>
                  <a:gd name="T40" fmla="*/ 0 w 272"/>
                  <a:gd name="T41" fmla="*/ 5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2"/>
                  <a:gd name="T64" fmla="*/ 0 h 177"/>
                  <a:gd name="T65" fmla="*/ 272 w 272"/>
                  <a:gd name="T66" fmla="*/ 177 h 1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2" h="177">
                    <a:moveTo>
                      <a:pt x="0" y="20"/>
                    </a:moveTo>
                    <a:lnTo>
                      <a:pt x="0" y="10"/>
                    </a:lnTo>
                    <a:lnTo>
                      <a:pt x="0" y="0"/>
                    </a:lnTo>
                    <a:lnTo>
                      <a:pt x="28" y="20"/>
                    </a:lnTo>
                    <a:lnTo>
                      <a:pt x="61" y="39"/>
                    </a:lnTo>
                    <a:lnTo>
                      <a:pt x="96" y="58"/>
                    </a:lnTo>
                    <a:lnTo>
                      <a:pt x="128" y="77"/>
                    </a:lnTo>
                    <a:lnTo>
                      <a:pt x="161" y="96"/>
                    </a:lnTo>
                    <a:lnTo>
                      <a:pt x="199" y="116"/>
                    </a:lnTo>
                    <a:lnTo>
                      <a:pt x="234" y="135"/>
                    </a:lnTo>
                    <a:lnTo>
                      <a:pt x="272" y="154"/>
                    </a:lnTo>
                    <a:lnTo>
                      <a:pt x="272" y="164"/>
                    </a:lnTo>
                    <a:lnTo>
                      <a:pt x="272" y="177"/>
                    </a:lnTo>
                    <a:lnTo>
                      <a:pt x="234" y="154"/>
                    </a:lnTo>
                    <a:lnTo>
                      <a:pt x="199" y="135"/>
                    </a:lnTo>
                    <a:lnTo>
                      <a:pt x="161" y="116"/>
                    </a:lnTo>
                    <a:lnTo>
                      <a:pt x="128" y="96"/>
                    </a:lnTo>
                    <a:lnTo>
                      <a:pt x="96" y="71"/>
                    </a:lnTo>
                    <a:lnTo>
                      <a:pt x="61" y="58"/>
                    </a:lnTo>
                    <a:lnTo>
                      <a:pt x="28" y="35"/>
                    </a:lnTo>
                    <a:lnTo>
                      <a:pt x="0" y="2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7" name="Freeform 4984"/>
              <p:cNvSpPr>
                <a:spLocks/>
              </p:cNvSpPr>
              <p:nvPr/>
            </p:nvSpPr>
            <p:spPr bwMode="gray">
              <a:xfrm>
                <a:off x="4849" y="2240"/>
                <a:ext cx="159" cy="98"/>
              </a:xfrm>
              <a:custGeom>
                <a:avLst/>
                <a:gdLst>
                  <a:gd name="T0" fmla="*/ 0 w 317"/>
                  <a:gd name="T1" fmla="*/ 49 h 196"/>
                  <a:gd name="T2" fmla="*/ 0 w 317"/>
                  <a:gd name="T3" fmla="*/ 47 h 196"/>
                  <a:gd name="T4" fmla="*/ 2 w 317"/>
                  <a:gd name="T5" fmla="*/ 45 h 196"/>
                  <a:gd name="T6" fmla="*/ 12 w 317"/>
                  <a:gd name="T7" fmla="*/ 39 h 196"/>
                  <a:gd name="T8" fmla="*/ 22 w 317"/>
                  <a:gd name="T9" fmla="*/ 34 h 196"/>
                  <a:gd name="T10" fmla="*/ 32 w 317"/>
                  <a:gd name="T11" fmla="*/ 26 h 196"/>
                  <a:gd name="T12" fmla="*/ 43 w 317"/>
                  <a:gd name="T13" fmla="*/ 22 h 196"/>
                  <a:gd name="T14" fmla="*/ 52 w 317"/>
                  <a:gd name="T15" fmla="*/ 15 h 196"/>
                  <a:gd name="T16" fmla="*/ 61 w 317"/>
                  <a:gd name="T17" fmla="*/ 11 h 196"/>
                  <a:gd name="T18" fmla="*/ 70 w 317"/>
                  <a:gd name="T19" fmla="*/ 5 h 196"/>
                  <a:gd name="T20" fmla="*/ 80 w 317"/>
                  <a:gd name="T21" fmla="*/ 0 h 196"/>
                  <a:gd name="T22" fmla="*/ 80 w 317"/>
                  <a:gd name="T23" fmla="*/ 3 h 196"/>
                  <a:gd name="T24" fmla="*/ 80 w 317"/>
                  <a:gd name="T25" fmla="*/ 6 h 196"/>
                  <a:gd name="T26" fmla="*/ 70 w 317"/>
                  <a:gd name="T27" fmla="*/ 10 h 196"/>
                  <a:gd name="T28" fmla="*/ 61 w 317"/>
                  <a:gd name="T29" fmla="*/ 15 h 196"/>
                  <a:gd name="T30" fmla="*/ 52 w 317"/>
                  <a:gd name="T31" fmla="*/ 21 h 196"/>
                  <a:gd name="T32" fmla="*/ 43 w 317"/>
                  <a:gd name="T33" fmla="*/ 26 h 196"/>
                  <a:gd name="T34" fmla="*/ 32 w 317"/>
                  <a:gd name="T35" fmla="*/ 33 h 196"/>
                  <a:gd name="T36" fmla="*/ 22 w 317"/>
                  <a:gd name="T37" fmla="*/ 39 h 196"/>
                  <a:gd name="T38" fmla="*/ 12 w 317"/>
                  <a:gd name="T39" fmla="*/ 44 h 196"/>
                  <a:gd name="T40" fmla="*/ 0 w 317"/>
                  <a:gd name="T41" fmla="*/ 49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7"/>
                  <a:gd name="T64" fmla="*/ 0 h 196"/>
                  <a:gd name="T65" fmla="*/ 317 w 317"/>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7" h="196">
                    <a:moveTo>
                      <a:pt x="0" y="196"/>
                    </a:moveTo>
                    <a:lnTo>
                      <a:pt x="0" y="186"/>
                    </a:lnTo>
                    <a:lnTo>
                      <a:pt x="6" y="177"/>
                    </a:lnTo>
                    <a:lnTo>
                      <a:pt x="45" y="154"/>
                    </a:lnTo>
                    <a:lnTo>
                      <a:pt x="87" y="134"/>
                    </a:lnTo>
                    <a:lnTo>
                      <a:pt x="125" y="106"/>
                    </a:lnTo>
                    <a:lnTo>
                      <a:pt x="169" y="86"/>
                    </a:lnTo>
                    <a:lnTo>
                      <a:pt x="206" y="61"/>
                    </a:lnTo>
                    <a:lnTo>
                      <a:pt x="244" y="42"/>
                    </a:lnTo>
                    <a:lnTo>
                      <a:pt x="279" y="19"/>
                    </a:lnTo>
                    <a:lnTo>
                      <a:pt x="317" y="0"/>
                    </a:lnTo>
                    <a:lnTo>
                      <a:pt x="317" y="10"/>
                    </a:lnTo>
                    <a:lnTo>
                      <a:pt x="317" y="23"/>
                    </a:lnTo>
                    <a:lnTo>
                      <a:pt x="279" y="38"/>
                    </a:lnTo>
                    <a:lnTo>
                      <a:pt x="244" y="61"/>
                    </a:lnTo>
                    <a:lnTo>
                      <a:pt x="206" y="81"/>
                    </a:lnTo>
                    <a:lnTo>
                      <a:pt x="169" y="106"/>
                    </a:lnTo>
                    <a:lnTo>
                      <a:pt x="125" y="129"/>
                    </a:lnTo>
                    <a:lnTo>
                      <a:pt x="87" y="154"/>
                    </a:lnTo>
                    <a:lnTo>
                      <a:pt x="45" y="173"/>
                    </a:lnTo>
                    <a:lnTo>
                      <a:pt x="0" y="19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8" name="Freeform 4985"/>
              <p:cNvSpPr>
                <a:spLocks/>
              </p:cNvSpPr>
              <p:nvPr/>
            </p:nvSpPr>
            <p:spPr bwMode="gray">
              <a:xfrm>
                <a:off x="4939" y="1570"/>
                <a:ext cx="23" cy="23"/>
              </a:xfrm>
              <a:custGeom>
                <a:avLst/>
                <a:gdLst>
                  <a:gd name="T0" fmla="*/ 12 w 46"/>
                  <a:gd name="T1" fmla="*/ 0 h 44"/>
                  <a:gd name="T2" fmla="*/ 11 w 46"/>
                  <a:gd name="T3" fmla="*/ 0 h 44"/>
                  <a:gd name="T4" fmla="*/ 9 w 46"/>
                  <a:gd name="T5" fmla="*/ 3 h 44"/>
                  <a:gd name="T6" fmla="*/ 6 w 46"/>
                  <a:gd name="T7" fmla="*/ 5 h 44"/>
                  <a:gd name="T8" fmla="*/ 2 w 46"/>
                  <a:gd name="T9" fmla="*/ 7 h 44"/>
                  <a:gd name="T10" fmla="*/ 0 w 46"/>
                  <a:gd name="T11" fmla="*/ 10 h 44"/>
                  <a:gd name="T12" fmla="*/ 0 w 46"/>
                  <a:gd name="T13" fmla="*/ 12 h 44"/>
                  <a:gd name="T14" fmla="*/ 3 w 46"/>
                  <a:gd name="T15" fmla="*/ 8 h 44"/>
                  <a:gd name="T16" fmla="*/ 6 w 46"/>
                  <a:gd name="T17" fmla="*/ 5 h 44"/>
                  <a:gd name="T18" fmla="*/ 9 w 46"/>
                  <a:gd name="T19" fmla="*/ 3 h 44"/>
                  <a:gd name="T20" fmla="*/ 12 w 46"/>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4"/>
                  <a:gd name="T35" fmla="*/ 46 w 46"/>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4">
                    <a:moveTo>
                      <a:pt x="46" y="0"/>
                    </a:moveTo>
                    <a:lnTo>
                      <a:pt x="42" y="0"/>
                    </a:lnTo>
                    <a:lnTo>
                      <a:pt x="33" y="9"/>
                    </a:lnTo>
                    <a:lnTo>
                      <a:pt x="23" y="19"/>
                    </a:lnTo>
                    <a:lnTo>
                      <a:pt x="8" y="25"/>
                    </a:lnTo>
                    <a:lnTo>
                      <a:pt x="0" y="38"/>
                    </a:lnTo>
                    <a:lnTo>
                      <a:pt x="0" y="44"/>
                    </a:lnTo>
                    <a:lnTo>
                      <a:pt x="13" y="29"/>
                    </a:lnTo>
                    <a:lnTo>
                      <a:pt x="27" y="19"/>
                    </a:lnTo>
                    <a:lnTo>
                      <a:pt x="36" y="9"/>
                    </a:lnTo>
                    <a:lnTo>
                      <a:pt x="46" y="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9" name="Freeform 4986"/>
              <p:cNvSpPr>
                <a:spLocks/>
              </p:cNvSpPr>
              <p:nvPr/>
            </p:nvSpPr>
            <p:spPr bwMode="gray">
              <a:xfrm>
                <a:off x="4939" y="1590"/>
                <a:ext cx="27" cy="24"/>
              </a:xfrm>
              <a:custGeom>
                <a:avLst/>
                <a:gdLst>
                  <a:gd name="T0" fmla="*/ 13 w 56"/>
                  <a:gd name="T1" fmla="*/ 12 h 48"/>
                  <a:gd name="T2" fmla="*/ 13 w 56"/>
                  <a:gd name="T3" fmla="*/ 11 h 48"/>
                  <a:gd name="T4" fmla="*/ 8 w 56"/>
                  <a:gd name="T5" fmla="*/ 7 h 48"/>
                  <a:gd name="T6" fmla="*/ 5 w 56"/>
                  <a:gd name="T7" fmla="*/ 5 h 48"/>
                  <a:gd name="T8" fmla="*/ 2 w 56"/>
                  <a:gd name="T9" fmla="*/ 3 h 48"/>
                  <a:gd name="T10" fmla="*/ 0 w 56"/>
                  <a:gd name="T11" fmla="*/ 0 h 48"/>
                  <a:gd name="T12" fmla="*/ 0 w 56"/>
                  <a:gd name="T13" fmla="*/ 2 h 48"/>
                  <a:gd name="T14" fmla="*/ 2 w 56"/>
                  <a:gd name="T15" fmla="*/ 4 h 48"/>
                  <a:gd name="T16" fmla="*/ 5 w 56"/>
                  <a:gd name="T17" fmla="*/ 6 h 48"/>
                  <a:gd name="T18" fmla="*/ 8 w 56"/>
                  <a:gd name="T19" fmla="*/ 9 h 48"/>
                  <a:gd name="T20" fmla="*/ 13 w 56"/>
                  <a:gd name="T21" fmla="*/ 12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48"/>
                  <a:gd name="T35" fmla="*/ 56 w 5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48">
                    <a:moveTo>
                      <a:pt x="56" y="48"/>
                    </a:moveTo>
                    <a:lnTo>
                      <a:pt x="56" y="44"/>
                    </a:lnTo>
                    <a:lnTo>
                      <a:pt x="36" y="29"/>
                    </a:lnTo>
                    <a:lnTo>
                      <a:pt x="23" y="19"/>
                    </a:lnTo>
                    <a:lnTo>
                      <a:pt x="8" y="10"/>
                    </a:lnTo>
                    <a:lnTo>
                      <a:pt x="0" y="0"/>
                    </a:lnTo>
                    <a:lnTo>
                      <a:pt x="0" y="6"/>
                    </a:lnTo>
                    <a:lnTo>
                      <a:pt x="8" y="16"/>
                    </a:lnTo>
                    <a:lnTo>
                      <a:pt x="23" y="25"/>
                    </a:lnTo>
                    <a:lnTo>
                      <a:pt x="36" y="35"/>
                    </a:lnTo>
                    <a:lnTo>
                      <a:pt x="56" y="48"/>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0" name="Freeform 4987"/>
              <p:cNvSpPr>
                <a:spLocks/>
              </p:cNvSpPr>
              <p:nvPr/>
            </p:nvSpPr>
            <p:spPr bwMode="gray">
              <a:xfrm>
                <a:off x="4934" y="1609"/>
                <a:ext cx="32" cy="27"/>
              </a:xfrm>
              <a:custGeom>
                <a:avLst/>
                <a:gdLst>
                  <a:gd name="T0" fmla="*/ 16 w 66"/>
                  <a:gd name="T1" fmla="*/ 3 h 53"/>
                  <a:gd name="T2" fmla="*/ 16 w 66"/>
                  <a:gd name="T3" fmla="*/ 2 h 53"/>
                  <a:gd name="T4" fmla="*/ 16 w 66"/>
                  <a:gd name="T5" fmla="*/ 0 h 53"/>
                  <a:gd name="T6" fmla="*/ 11 w 66"/>
                  <a:gd name="T7" fmla="*/ 3 h 53"/>
                  <a:gd name="T8" fmla="*/ 8 w 66"/>
                  <a:gd name="T9" fmla="*/ 7 h 53"/>
                  <a:gd name="T10" fmla="*/ 3 w 66"/>
                  <a:gd name="T11" fmla="*/ 9 h 53"/>
                  <a:gd name="T12" fmla="*/ 0 w 66"/>
                  <a:gd name="T13" fmla="*/ 12 h 53"/>
                  <a:gd name="T14" fmla="*/ 0 w 66"/>
                  <a:gd name="T15" fmla="*/ 14 h 53"/>
                  <a:gd name="T16" fmla="*/ 3 w 66"/>
                  <a:gd name="T17" fmla="*/ 10 h 53"/>
                  <a:gd name="T18" fmla="*/ 8 w 66"/>
                  <a:gd name="T19" fmla="*/ 7 h 53"/>
                  <a:gd name="T20" fmla="*/ 11 w 66"/>
                  <a:gd name="T21" fmla="*/ 5 h 53"/>
                  <a:gd name="T22" fmla="*/ 16 w 66"/>
                  <a:gd name="T23" fmla="*/ 3 h 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53"/>
                  <a:gd name="T38" fmla="*/ 66 w 66"/>
                  <a:gd name="T39" fmla="*/ 53 h 5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53">
                    <a:moveTo>
                      <a:pt x="66" y="9"/>
                    </a:moveTo>
                    <a:lnTo>
                      <a:pt x="66" y="5"/>
                    </a:lnTo>
                    <a:lnTo>
                      <a:pt x="66" y="0"/>
                    </a:lnTo>
                    <a:lnTo>
                      <a:pt x="46" y="9"/>
                    </a:lnTo>
                    <a:lnTo>
                      <a:pt x="33" y="25"/>
                    </a:lnTo>
                    <a:lnTo>
                      <a:pt x="14" y="34"/>
                    </a:lnTo>
                    <a:lnTo>
                      <a:pt x="0" y="48"/>
                    </a:lnTo>
                    <a:lnTo>
                      <a:pt x="0" y="53"/>
                    </a:lnTo>
                    <a:lnTo>
                      <a:pt x="14" y="38"/>
                    </a:lnTo>
                    <a:lnTo>
                      <a:pt x="33" y="28"/>
                    </a:lnTo>
                    <a:lnTo>
                      <a:pt x="46" y="19"/>
                    </a:lnTo>
                    <a:lnTo>
                      <a:pt x="66" y="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1" name="Freeform 4988"/>
              <p:cNvSpPr>
                <a:spLocks/>
              </p:cNvSpPr>
              <p:nvPr/>
            </p:nvSpPr>
            <p:spPr bwMode="gray">
              <a:xfrm>
                <a:off x="4934" y="1633"/>
                <a:ext cx="35" cy="29"/>
              </a:xfrm>
              <a:custGeom>
                <a:avLst/>
                <a:gdLst>
                  <a:gd name="T0" fmla="*/ 17 w 71"/>
                  <a:gd name="T1" fmla="*/ 15 h 57"/>
                  <a:gd name="T2" fmla="*/ 17 w 71"/>
                  <a:gd name="T3" fmla="*/ 14 h 57"/>
                  <a:gd name="T4" fmla="*/ 11 w 71"/>
                  <a:gd name="T5" fmla="*/ 10 h 57"/>
                  <a:gd name="T6" fmla="*/ 8 w 71"/>
                  <a:gd name="T7" fmla="*/ 7 h 57"/>
                  <a:gd name="T8" fmla="*/ 3 w 71"/>
                  <a:gd name="T9" fmla="*/ 3 h 57"/>
                  <a:gd name="T10" fmla="*/ 0 w 71"/>
                  <a:gd name="T11" fmla="*/ 0 h 57"/>
                  <a:gd name="T12" fmla="*/ 0 w 71"/>
                  <a:gd name="T13" fmla="*/ 2 h 57"/>
                  <a:gd name="T14" fmla="*/ 3 w 71"/>
                  <a:gd name="T15" fmla="*/ 4 h 57"/>
                  <a:gd name="T16" fmla="*/ 8 w 71"/>
                  <a:gd name="T17" fmla="*/ 7 h 57"/>
                  <a:gd name="T18" fmla="*/ 11 w 71"/>
                  <a:gd name="T19" fmla="*/ 11 h 57"/>
                  <a:gd name="T20" fmla="*/ 17 w 71"/>
                  <a:gd name="T21" fmla="*/ 15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57"/>
                  <a:gd name="T35" fmla="*/ 71 w 71"/>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57">
                    <a:moveTo>
                      <a:pt x="71" y="57"/>
                    </a:moveTo>
                    <a:lnTo>
                      <a:pt x="71" y="53"/>
                    </a:lnTo>
                    <a:lnTo>
                      <a:pt x="46" y="38"/>
                    </a:lnTo>
                    <a:lnTo>
                      <a:pt x="33" y="25"/>
                    </a:lnTo>
                    <a:lnTo>
                      <a:pt x="14" y="9"/>
                    </a:lnTo>
                    <a:lnTo>
                      <a:pt x="0" y="0"/>
                    </a:lnTo>
                    <a:lnTo>
                      <a:pt x="0" y="5"/>
                    </a:lnTo>
                    <a:lnTo>
                      <a:pt x="14" y="15"/>
                    </a:lnTo>
                    <a:lnTo>
                      <a:pt x="33" y="28"/>
                    </a:lnTo>
                    <a:lnTo>
                      <a:pt x="46" y="44"/>
                    </a:lnTo>
                    <a:lnTo>
                      <a:pt x="71" y="57"/>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2" name="Freeform 4989"/>
              <p:cNvSpPr>
                <a:spLocks/>
              </p:cNvSpPr>
              <p:nvPr/>
            </p:nvSpPr>
            <p:spPr bwMode="gray">
              <a:xfrm>
                <a:off x="4926" y="1657"/>
                <a:ext cx="43" cy="31"/>
              </a:xfrm>
              <a:custGeom>
                <a:avLst/>
                <a:gdLst>
                  <a:gd name="T0" fmla="*/ 22 w 86"/>
                  <a:gd name="T1" fmla="*/ 2 h 61"/>
                  <a:gd name="T2" fmla="*/ 22 w 86"/>
                  <a:gd name="T3" fmla="*/ 0 h 61"/>
                  <a:gd name="T4" fmla="*/ 15 w 86"/>
                  <a:gd name="T5" fmla="*/ 3 h 61"/>
                  <a:gd name="T6" fmla="*/ 12 w 86"/>
                  <a:gd name="T7" fmla="*/ 7 h 61"/>
                  <a:gd name="T8" fmla="*/ 6 w 86"/>
                  <a:gd name="T9" fmla="*/ 10 h 61"/>
                  <a:gd name="T10" fmla="*/ 0 w 86"/>
                  <a:gd name="T11" fmla="*/ 13 h 61"/>
                  <a:gd name="T12" fmla="*/ 0 w 86"/>
                  <a:gd name="T13" fmla="*/ 15 h 61"/>
                  <a:gd name="T14" fmla="*/ 0 w 86"/>
                  <a:gd name="T15" fmla="*/ 16 h 61"/>
                  <a:gd name="T16" fmla="*/ 6 w 86"/>
                  <a:gd name="T17" fmla="*/ 12 h 61"/>
                  <a:gd name="T18" fmla="*/ 12 w 86"/>
                  <a:gd name="T19" fmla="*/ 8 h 61"/>
                  <a:gd name="T20" fmla="*/ 15 w 86"/>
                  <a:gd name="T21" fmla="*/ 5 h 61"/>
                  <a:gd name="T22" fmla="*/ 22 w 86"/>
                  <a:gd name="T23" fmla="*/ 2 h 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61"/>
                  <a:gd name="T38" fmla="*/ 86 w 86"/>
                  <a:gd name="T39" fmla="*/ 61 h 6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61">
                    <a:moveTo>
                      <a:pt x="86" y="5"/>
                    </a:moveTo>
                    <a:lnTo>
                      <a:pt x="86" y="0"/>
                    </a:lnTo>
                    <a:lnTo>
                      <a:pt x="61" y="9"/>
                    </a:lnTo>
                    <a:lnTo>
                      <a:pt x="48" y="25"/>
                    </a:lnTo>
                    <a:lnTo>
                      <a:pt x="25" y="38"/>
                    </a:lnTo>
                    <a:lnTo>
                      <a:pt x="0" y="51"/>
                    </a:lnTo>
                    <a:lnTo>
                      <a:pt x="0" y="57"/>
                    </a:lnTo>
                    <a:lnTo>
                      <a:pt x="0" y="61"/>
                    </a:lnTo>
                    <a:lnTo>
                      <a:pt x="25" y="48"/>
                    </a:lnTo>
                    <a:lnTo>
                      <a:pt x="48" y="32"/>
                    </a:lnTo>
                    <a:lnTo>
                      <a:pt x="61" y="19"/>
                    </a:lnTo>
                    <a:lnTo>
                      <a:pt x="86" y="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3" name="Freeform 4990"/>
              <p:cNvSpPr>
                <a:spLocks/>
              </p:cNvSpPr>
              <p:nvPr/>
            </p:nvSpPr>
            <p:spPr bwMode="gray">
              <a:xfrm>
                <a:off x="4926" y="1683"/>
                <a:ext cx="48" cy="33"/>
              </a:xfrm>
              <a:custGeom>
                <a:avLst/>
                <a:gdLst>
                  <a:gd name="T0" fmla="*/ 24 w 96"/>
                  <a:gd name="T1" fmla="*/ 16 h 68"/>
                  <a:gd name="T2" fmla="*/ 23 w 96"/>
                  <a:gd name="T3" fmla="*/ 15 h 68"/>
                  <a:gd name="T4" fmla="*/ 23 w 96"/>
                  <a:gd name="T5" fmla="*/ 14 h 68"/>
                  <a:gd name="T6" fmla="*/ 20 w 96"/>
                  <a:gd name="T7" fmla="*/ 11 h 68"/>
                  <a:gd name="T8" fmla="*/ 17 w 96"/>
                  <a:gd name="T9" fmla="*/ 11 h 68"/>
                  <a:gd name="T10" fmla="*/ 13 w 96"/>
                  <a:gd name="T11" fmla="*/ 8 h 68"/>
                  <a:gd name="T12" fmla="*/ 11 w 96"/>
                  <a:gd name="T13" fmla="*/ 7 h 68"/>
                  <a:gd name="T14" fmla="*/ 5 w 96"/>
                  <a:gd name="T15" fmla="*/ 4 h 68"/>
                  <a:gd name="T16" fmla="*/ 0 w 96"/>
                  <a:gd name="T17" fmla="*/ 0 h 68"/>
                  <a:gd name="T18" fmla="*/ 0 w 96"/>
                  <a:gd name="T19" fmla="*/ 1 h 68"/>
                  <a:gd name="T20" fmla="*/ 0 w 96"/>
                  <a:gd name="T21" fmla="*/ 2 h 68"/>
                  <a:gd name="T22" fmla="*/ 5 w 96"/>
                  <a:gd name="T23" fmla="*/ 5 h 68"/>
                  <a:gd name="T24" fmla="*/ 11 w 96"/>
                  <a:gd name="T25" fmla="*/ 8 h 68"/>
                  <a:gd name="T26" fmla="*/ 13 w 96"/>
                  <a:gd name="T27" fmla="*/ 9 h 68"/>
                  <a:gd name="T28" fmla="*/ 17 w 96"/>
                  <a:gd name="T29" fmla="*/ 11 h 68"/>
                  <a:gd name="T30" fmla="*/ 21 w 96"/>
                  <a:gd name="T31" fmla="*/ 13 h 68"/>
                  <a:gd name="T32" fmla="*/ 24 w 96"/>
                  <a:gd name="T33" fmla="*/ 16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68"/>
                  <a:gd name="T53" fmla="*/ 96 w 96"/>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68">
                    <a:moveTo>
                      <a:pt x="96" y="68"/>
                    </a:moveTo>
                    <a:lnTo>
                      <a:pt x="90" y="64"/>
                    </a:lnTo>
                    <a:lnTo>
                      <a:pt x="90" y="58"/>
                    </a:lnTo>
                    <a:lnTo>
                      <a:pt x="77" y="48"/>
                    </a:lnTo>
                    <a:lnTo>
                      <a:pt x="67" y="45"/>
                    </a:lnTo>
                    <a:lnTo>
                      <a:pt x="52" y="35"/>
                    </a:lnTo>
                    <a:lnTo>
                      <a:pt x="42" y="29"/>
                    </a:lnTo>
                    <a:lnTo>
                      <a:pt x="19" y="16"/>
                    </a:lnTo>
                    <a:lnTo>
                      <a:pt x="0" y="0"/>
                    </a:lnTo>
                    <a:lnTo>
                      <a:pt x="0" y="6"/>
                    </a:lnTo>
                    <a:lnTo>
                      <a:pt x="0" y="10"/>
                    </a:lnTo>
                    <a:lnTo>
                      <a:pt x="19" y="20"/>
                    </a:lnTo>
                    <a:lnTo>
                      <a:pt x="42" y="35"/>
                    </a:lnTo>
                    <a:lnTo>
                      <a:pt x="52" y="39"/>
                    </a:lnTo>
                    <a:lnTo>
                      <a:pt x="67" y="48"/>
                    </a:lnTo>
                    <a:lnTo>
                      <a:pt x="81" y="54"/>
                    </a:lnTo>
                    <a:lnTo>
                      <a:pt x="96" y="68"/>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4" name="Freeform 4991"/>
              <p:cNvSpPr>
                <a:spLocks/>
              </p:cNvSpPr>
              <p:nvPr/>
            </p:nvSpPr>
            <p:spPr bwMode="gray">
              <a:xfrm>
                <a:off x="4919" y="1712"/>
                <a:ext cx="55" cy="33"/>
              </a:xfrm>
              <a:custGeom>
                <a:avLst/>
                <a:gdLst>
                  <a:gd name="T0" fmla="*/ 28 w 109"/>
                  <a:gd name="T1" fmla="*/ 1 h 67"/>
                  <a:gd name="T2" fmla="*/ 26 w 109"/>
                  <a:gd name="T3" fmla="*/ 0 h 67"/>
                  <a:gd name="T4" fmla="*/ 23 w 109"/>
                  <a:gd name="T5" fmla="*/ 1 h 67"/>
                  <a:gd name="T6" fmla="*/ 20 w 109"/>
                  <a:gd name="T7" fmla="*/ 3 h 67"/>
                  <a:gd name="T8" fmla="*/ 17 w 109"/>
                  <a:gd name="T9" fmla="*/ 4 h 67"/>
                  <a:gd name="T10" fmla="*/ 14 w 109"/>
                  <a:gd name="T11" fmla="*/ 7 h 67"/>
                  <a:gd name="T12" fmla="*/ 11 w 109"/>
                  <a:gd name="T13" fmla="*/ 8 h 67"/>
                  <a:gd name="T14" fmla="*/ 7 w 109"/>
                  <a:gd name="T15" fmla="*/ 11 h 67"/>
                  <a:gd name="T16" fmla="*/ 4 w 109"/>
                  <a:gd name="T17" fmla="*/ 12 h 67"/>
                  <a:gd name="T18" fmla="*/ 1 w 109"/>
                  <a:gd name="T19" fmla="*/ 14 h 67"/>
                  <a:gd name="T20" fmla="*/ 0 w 109"/>
                  <a:gd name="T21" fmla="*/ 15 h 67"/>
                  <a:gd name="T22" fmla="*/ 0 w 109"/>
                  <a:gd name="T23" fmla="*/ 16 h 67"/>
                  <a:gd name="T24" fmla="*/ 4 w 109"/>
                  <a:gd name="T25" fmla="*/ 14 h 67"/>
                  <a:gd name="T26" fmla="*/ 7 w 109"/>
                  <a:gd name="T27" fmla="*/ 13 h 67"/>
                  <a:gd name="T28" fmla="*/ 11 w 109"/>
                  <a:gd name="T29" fmla="*/ 9 h 67"/>
                  <a:gd name="T30" fmla="*/ 14 w 109"/>
                  <a:gd name="T31" fmla="*/ 8 h 67"/>
                  <a:gd name="T32" fmla="*/ 17 w 109"/>
                  <a:gd name="T33" fmla="*/ 6 h 67"/>
                  <a:gd name="T34" fmla="*/ 20 w 109"/>
                  <a:gd name="T35" fmla="*/ 4 h 67"/>
                  <a:gd name="T36" fmla="*/ 24 w 109"/>
                  <a:gd name="T37" fmla="*/ 2 h 67"/>
                  <a:gd name="T38" fmla="*/ 28 w 109"/>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9"/>
                  <a:gd name="T61" fmla="*/ 0 h 67"/>
                  <a:gd name="T62" fmla="*/ 109 w 109"/>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9" h="67">
                    <a:moveTo>
                      <a:pt x="109" y="6"/>
                    </a:moveTo>
                    <a:lnTo>
                      <a:pt x="103" y="0"/>
                    </a:lnTo>
                    <a:lnTo>
                      <a:pt x="90" y="6"/>
                    </a:lnTo>
                    <a:lnTo>
                      <a:pt x="80" y="15"/>
                    </a:lnTo>
                    <a:lnTo>
                      <a:pt x="65" y="19"/>
                    </a:lnTo>
                    <a:lnTo>
                      <a:pt x="55" y="29"/>
                    </a:lnTo>
                    <a:lnTo>
                      <a:pt x="42" y="35"/>
                    </a:lnTo>
                    <a:lnTo>
                      <a:pt x="28" y="44"/>
                    </a:lnTo>
                    <a:lnTo>
                      <a:pt x="13" y="48"/>
                    </a:lnTo>
                    <a:lnTo>
                      <a:pt x="3" y="58"/>
                    </a:lnTo>
                    <a:lnTo>
                      <a:pt x="0" y="63"/>
                    </a:lnTo>
                    <a:lnTo>
                      <a:pt x="0" y="67"/>
                    </a:lnTo>
                    <a:lnTo>
                      <a:pt x="13" y="58"/>
                    </a:lnTo>
                    <a:lnTo>
                      <a:pt x="28" y="54"/>
                    </a:lnTo>
                    <a:lnTo>
                      <a:pt x="42" y="38"/>
                    </a:lnTo>
                    <a:lnTo>
                      <a:pt x="55" y="35"/>
                    </a:lnTo>
                    <a:lnTo>
                      <a:pt x="65" y="25"/>
                    </a:lnTo>
                    <a:lnTo>
                      <a:pt x="80" y="19"/>
                    </a:lnTo>
                    <a:lnTo>
                      <a:pt x="94" y="10"/>
                    </a:lnTo>
                    <a:lnTo>
                      <a:pt x="109" y="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5" name="Freeform 4992"/>
              <p:cNvSpPr>
                <a:spLocks/>
              </p:cNvSpPr>
              <p:nvPr/>
            </p:nvSpPr>
            <p:spPr bwMode="gray">
              <a:xfrm>
                <a:off x="4919" y="1740"/>
                <a:ext cx="57" cy="39"/>
              </a:xfrm>
              <a:custGeom>
                <a:avLst/>
                <a:gdLst>
                  <a:gd name="T0" fmla="*/ 29 w 113"/>
                  <a:gd name="T1" fmla="*/ 20 h 76"/>
                  <a:gd name="T2" fmla="*/ 29 w 113"/>
                  <a:gd name="T3" fmla="*/ 19 h 76"/>
                  <a:gd name="T4" fmla="*/ 29 w 113"/>
                  <a:gd name="T5" fmla="*/ 17 h 76"/>
                  <a:gd name="T6" fmla="*/ 25 w 113"/>
                  <a:gd name="T7" fmla="*/ 15 h 76"/>
                  <a:gd name="T8" fmla="*/ 21 w 113"/>
                  <a:gd name="T9" fmla="*/ 14 h 76"/>
                  <a:gd name="T10" fmla="*/ 18 w 113"/>
                  <a:gd name="T11" fmla="*/ 10 h 76"/>
                  <a:gd name="T12" fmla="*/ 14 w 113"/>
                  <a:gd name="T13" fmla="*/ 9 h 76"/>
                  <a:gd name="T14" fmla="*/ 11 w 113"/>
                  <a:gd name="T15" fmla="*/ 7 h 76"/>
                  <a:gd name="T16" fmla="*/ 7 w 113"/>
                  <a:gd name="T17" fmla="*/ 5 h 76"/>
                  <a:gd name="T18" fmla="*/ 4 w 113"/>
                  <a:gd name="T19" fmla="*/ 3 h 76"/>
                  <a:gd name="T20" fmla="*/ 1 w 113"/>
                  <a:gd name="T21" fmla="*/ 0 h 76"/>
                  <a:gd name="T22" fmla="*/ 0 w 113"/>
                  <a:gd name="T23" fmla="*/ 2 h 76"/>
                  <a:gd name="T24" fmla="*/ 0 w 113"/>
                  <a:gd name="T25" fmla="*/ 3 h 76"/>
                  <a:gd name="T26" fmla="*/ 4 w 113"/>
                  <a:gd name="T27" fmla="*/ 4 h 76"/>
                  <a:gd name="T28" fmla="*/ 7 w 113"/>
                  <a:gd name="T29" fmla="*/ 7 h 76"/>
                  <a:gd name="T30" fmla="*/ 11 w 113"/>
                  <a:gd name="T31" fmla="*/ 7 h 76"/>
                  <a:gd name="T32" fmla="*/ 14 w 113"/>
                  <a:gd name="T33" fmla="*/ 12 h 76"/>
                  <a:gd name="T34" fmla="*/ 18 w 113"/>
                  <a:gd name="T35" fmla="*/ 13 h 76"/>
                  <a:gd name="T36" fmla="*/ 21 w 113"/>
                  <a:gd name="T37" fmla="*/ 15 h 76"/>
                  <a:gd name="T38" fmla="*/ 25 w 113"/>
                  <a:gd name="T39" fmla="*/ 17 h 76"/>
                  <a:gd name="T40" fmla="*/ 29 w 113"/>
                  <a:gd name="T41" fmla="*/ 20 h 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3"/>
                  <a:gd name="T64" fmla="*/ 0 h 76"/>
                  <a:gd name="T65" fmla="*/ 113 w 113"/>
                  <a:gd name="T66" fmla="*/ 76 h 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3" h="76">
                    <a:moveTo>
                      <a:pt x="113" y="76"/>
                    </a:moveTo>
                    <a:lnTo>
                      <a:pt x="113" y="73"/>
                    </a:lnTo>
                    <a:lnTo>
                      <a:pt x="113" y="67"/>
                    </a:lnTo>
                    <a:lnTo>
                      <a:pt x="99" y="57"/>
                    </a:lnTo>
                    <a:lnTo>
                      <a:pt x="84" y="53"/>
                    </a:lnTo>
                    <a:lnTo>
                      <a:pt x="71" y="38"/>
                    </a:lnTo>
                    <a:lnTo>
                      <a:pt x="55" y="34"/>
                    </a:lnTo>
                    <a:lnTo>
                      <a:pt x="42" y="25"/>
                    </a:lnTo>
                    <a:lnTo>
                      <a:pt x="28" y="19"/>
                    </a:lnTo>
                    <a:lnTo>
                      <a:pt x="13" y="9"/>
                    </a:lnTo>
                    <a:lnTo>
                      <a:pt x="3" y="0"/>
                    </a:lnTo>
                    <a:lnTo>
                      <a:pt x="0" y="5"/>
                    </a:lnTo>
                    <a:lnTo>
                      <a:pt x="0" y="9"/>
                    </a:lnTo>
                    <a:lnTo>
                      <a:pt x="13" y="15"/>
                    </a:lnTo>
                    <a:lnTo>
                      <a:pt x="28" y="25"/>
                    </a:lnTo>
                    <a:lnTo>
                      <a:pt x="42" y="28"/>
                    </a:lnTo>
                    <a:lnTo>
                      <a:pt x="55" y="44"/>
                    </a:lnTo>
                    <a:lnTo>
                      <a:pt x="71" y="48"/>
                    </a:lnTo>
                    <a:lnTo>
                      <a:pt x="84" y="57"/>
                    </a:lnTo>
                    <a:lnTo>
                      <a:pt x="99" y="67"/>
                    </a:lnTo>
                    <a:lnTo>
                      <a:pt x="113" y="7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6" name="Freeform 4993"/>
              <p:cNvSpPr>
                <a:spLocks/>
              </p:cNvSpPr>
              <p:nvPr/>
            </p:nvSpPr>
            <p:spPr bwMode="gray">
              <a:xfrm>
                <a:off x="4912" y="1774"/>
                <a:ext cx="64" cy="38"/>
              </a:xfrm>
              <a:custGeom>
                <a:avLst/>
                <a:gdLst>
                  <a:gd name="T0" fmla="*/ 32 w 129"/>
                  <a:gd name="T1" fmla="*/ 1 h 77"/>
                  <a:gd name="T2" fmla="*/ 32 w 129"/>
                  <a:gd name="T3" fmla="*/ 0 h 77"/>
                  <a:gd name="T4" fmla="*/ 28 w 129"/>
                  <a:gd name="T5" fmla="*/ 1 h 77"/>
                  <a:gd name="T6" fmla="*/ 25 w 129"/>
                  <a:gd name="T7" fmla="*/ 3 h 77"/>
                  <a:gd name="T8" fmla="*/ 20 w 129"/>
                  <a:gd name="T9" fmla="*/ 6 h 77"/>
                  <a:gd name="T10" fmla="*/ 16 w 129"/>
                  <a:gd name="T11" fmla="*/ 8 h 77"/>
                  <a:gd name="T12" fmla="*/ 12 w 129"/>
                  <a:gd name="T13" fmla="*/ 9 h 77"/>
                  <a:gd name="T14" fmla="*/ 8 w 129"/>
                  <a:gd name="T15" fmla="*/ 13 h 77"/>
                  <a:gd name="T16" fmla="*/ 4 w 129"/>
                  <a:gd name="T17" fmla="*/ 14 h 77"/>
                  <a:gd name="T18" fmla="*/ 0 w 129"/>
                  <a:gd name="T19" fmla="*/ 16 h 77"/>
                  <a:gd name="T20" fmla="*/ 0 w 129"/>
                  <a:gd name="T21" fmla="*/ 17 h 77"/>
                  <a:gd name="T22" fmla="*/ 0 w 129"/>
                  <a:gd name="T23" fmla="*/ 19 h 77"/>
                  <a:gd name="T24" fmla="*/ 4 w 129"/>
                  <a:gd name="T25" fmla="*/ 16 h 77"/>
                  <a:gd name="T26" fmla="*/ 8 w 129"/>
                  <a:gd name="T27" fmla="*/ 14 h 77"/>
                  <a:gd name="T28" fmla="*/ 12 w 129"/>
                  <a:gd name="T29" fmla="*/ 12 h 77"/>
                  <a:gd name="T30" fmla="*/ 16 w 129"/>
                  <a:gd name="T31" fmla="*/ 11 h 77"/>
                  <a:gd name="T32" fmla="*/ 20 w 129"/>
                  <a:gd name="T33" fmla="*/ 7 h 77"/>
                  <a:gd name="T34" fmla="*/ 25 w 129"/>
                  <a:gd name="T35" fmla="*/ 6 h 77"/>
                  <a:gd name="T36" fmla="*/ 28 w 129"/>
                  <a:gd name="T37" fmla="*/ 3 h 77"/>
                  <a:gd name="T38" fmla="*/ 32 w 129"/>
                  <a:gd name="T39" fmla="*/ 1 h 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9"/>
                  <a:gd name="T61" fmla="*/ 0 h 77"/>
                  <a:gd name="T62" fmla="*/ 129 w 129"/>
                  <a:gd name="T63" fmla="*/ 77 h 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9" h="77">
                    <a:moveTo>
                      <a:pt x="129" y="6"/>
                    </a:moveTo>
                    <a:lnTo>
                      <a:pt x="129" y="0"/>
                    </a:lnTo>
                    <a:lnTo>
                      <a:pt x="115" y="6"/>
                    </a:lnTo>
                    <a:lnTo>
                      <a:pt x="100" y="15"/>
                    </a:lnTo>
                    <a:lnTo>
                      <a:pt x="81" y="25"/>
                    </a:lnTo>
                    <a:lnTo>
                      <a:pt x="67" y="34"/>
                    </a:lnTo>
                    <a:lnTo>
                      <a:pt x="48" y="38"/>
                    </a:lnTo>
                    <a:lnTo>
                      <a:pt x="35" y="54"/>
                    </a:lnTo>
                    <a:lnTo>
                      <a:pt x="16" y="57"/>
                    </a:lnTo>
                    <a:lnTo>
                      <a:pt x="0" y="67"/>
                    </a:lnTo>
                    <a:lnTo>
                      <a:pt x="0" y="71"/>
                    </a:lnTo>
                    <a:lnTo>
                      <a:pt x="0" y="77"/>
                    </a:lnTo>
                    <a:lnTo>
                      <a:pt x="16" y="67"/>
                    </a:lnTo>
                    <a:lnTo>
                      <a:pt x="35" y="57"/>
                    </a:lnTo>
                    <a:lnTo>
                      <a:pt x="48" y="48"/>
                    </a:lnTo>
                    <a:lnTo>
                      <a:pt x="67" y="44"/>
                    </a:lnTo>
                    <a:lnTo>
                      <a:pt x="81" y="29"/>
                    </a:lnTo>
                    <a:lnTo>
                      <a:pt x="100" y="25"/>
                    </a:lnTo>
                    <a:lnTo>
                      <a:pt x="115" y="15"/>
                    </a:lnTo>
                    <a:lnTo>
                      <a:pt x="129" y="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7" name="Freeform 4994"/>
              <p:cNvSpPr>
                <a:spLocks/>
              </p:cNvSpPr>
              <p:nvPr/>
            </p:nvSpPr>
            <p:spPr bwMode="gray">
              <a:xfrm>
                <a:off x="4912" y="1808"/>
                <a:ext cx="69" cy="45"/>
              </a:xfrm>
              <a:custGeom>
                <a:avLst/>
                <a:gdLst>
                  <a:gd name="T0" fmla="*/ 35 w 138"/>
                  <a:gd name="T1" fmla="*/ 23 h 90"/>
                  <a:gd name="T2" fmla="*/ 35 w 138"/>
                  <a:gd name="T3" fmla="*/ 21 h 90"/>
                  <a:gd name="T4" fmla="*/ 29 w 138"/>
                  <a:gd name="T5" fmla="*/ 17 h 90"/>
                  <a:gd name="T6" fmla="*/ 25 w 138"/>
                  <a:gd name="T7" fmla="*/ 15 h 90"/>
                  <a:gd name="T8" fmla="*/ 20 w 138"/>
                  <a:gd name="T9" fmla="*/ 12 h 90"/>
                  <a:gd name="T10" fmla="*/ 17 w 138"/>
                  <a:gd name="T11" fmla="*/ 10 h 90"/>
                  <a:gd name="T12" fmla="*/ 12 w 138"/>
                  <a:gd name="T13" fmla="*/ 7 h 90"/>
                  <a:gd name="T14" fmla="*/ 9 w 138"/>
                  <a:gd name="T15" fmla="*/ 5 h 90"/>
                  <a:gd name="T16" fmla="*/ 4 w 138"/>
                  <a:gd name="T17" fmla="*/ 3 h 90"/>
                  <a:gd name="T18" fmla="*/ 0 w 138"/>
                  <a:gd name="T19" fmla="*/ 0 h 90"/>
                  <a:gd name="T20" fmla="*/ 0 w 138"/>
                  <a:gd name="T21" fmla="*/ 1 h 90"/>
                  <a:gd name="T22" fmla="*/ 0 w 138"/>
                  <a:gd name="T23" fmla="*/ 3 h 90"/>
                  <a:gd name="T24" fmla="*/ 4 w 138"/>
                  <a:gd name="T25" fmla="*/ 5 h 90"/>
                  <a:gd name="T26" fmla="*/ 9 w 138"/>
                  <a:gd name="T27" fmla="*/ 7 h 90"/>
                  <a:gd name="T28" fmla="*/ 12 w 138"/>
                  <a:gd name="T29" fmla="*/ 10 h 90"/>
                  <a:gd name="T30" fmla="*/ 17 w 138"/>
                  <a:gd name="T31" fmla="*/ 12 h 90"/>
                  <a:gd name="T32" fmla="*/ 20 w 138"/>
                  <a:gd name="T33" fmla="*/ 14 h 90"/>
                  <a:gd name="T34" fmla="*/ 25 w 138"/>
                  <a:gd name="T35" fmla="*/ 18 h 90"/>
                  <a:gd name="T36" fmla="*/ 29 w 138"/>
                  <a:gd name="T37" fmla="*/ 20 h 90"/>
                  <a:gd name="T38" fmla="*/ 35 w 138"/>
                  <a:gd name="T39" fmla="*/ 23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8"/>
                  <a:gd name="T61" fmla="*/ 0 h 90"/>
                  <a:gd name="T62" fmla="*/ 138 w 138"/>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8" h="90">
                    <a:moveTo>
                      <a:pt x="138" y="90"/>
                    </a:moveTo>
                    <a:lnTo>
                      <a:pt x="138" y="81"/>
                    </a:lnTo>
                    <a:lnTo>
                      <a:pt x="119" y="67"/>
                    </a:lnTo>
                    <a:lnTo>
                      <a:pt x="100" y="62"/>
                    </a:lnTo>
                    <a:lnTo>
                      <a:pt x="81" y="48"/>
                    </a:lnTo>
                    <a:lnTo>
                      <a:pt x="67" y="38"/>
                    </a:lnTo>
                    <a:lnTo>
                      <a:pt x="48" y="29"/>
                    </a:lnTo>
                    <a:lnTo>
                      <a:pt x="35" y="19"/>
                    </a:lnTo>
                    <a:lnTo>
                      <a:pt x="16" y="10"/>
                    </a:lnTo>
                    <a:lnTo>
                      <a:pt x="0" y="0"/>
                    </a:lnTo>
                    <a:lnTo>
                      <a:pt x="0" y="4"/>
                    </a:lnTo>
                    <a:lnTo>
                      <a:pt x="0" y="10"/>
                    </a:lnTo>
                    <a:lnTo>
                      <a:pt x="16" y="19"/>
                    </a:lnTo>
                    <a:lnTo>
                      <a:pt x="35" y="29"/>
                    </a:lnTo>
                    <a:lnTo>
                      <a:pt x="48" y="38"/>
                    </a:lnTo>
                    <a:lnTo>
                      <a:pt x="67" y="48"/>
                    </a:lnTo>
                    <a:lnTo>
                      <a:pt x="81" y="58"/>
                    </a:lnTo>
                    <a:lnTo>
                      <a:pt x="100" y="71"/>
                    </a:lnTo>
                    <a:lnTo>
                      <a:pt x="119" y="77"/>
                    </a:lnTo>
                    <a:lnTo>
                      <a:pt x="138" y="9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8" name="Freeform 4995"/>
              <p:cNvSpPr>
                <a:spLocks/>
              </p:cNvSpPr>
              <p:nvPr/>
            </p:nvSpPr>
            <p:spPr bwMode="gray">
              <a:xfrm>
                <a:off x="4902" y="1846"/>
                <a:ext cx="79" cy="48"/>
              </a:xfrm>
              <a:custGeom>
                <a:avLst/>
                <a:gdLst>
                  <a:gd name="T0" fmla="*/ 40 w 157"/>
                  <a:gd name="T1" fmla="*/ 3 h 96"/>
                  <a:gd name="T2" fmla="*/ 40 w 157"/>
                  <a:gd name="T3" fmla="*/ 1 h 96"/>
                  <a:gd name="T4" fmla="*/ 40 w 157"/>
                  <a:gd name="T5" fmla="*/ 0 h 96"/>
                  <a:gd name="T6" fmla="*/ 35 w 157"/>
                  <a:gd name="T7" fmla="*/ 3 h 96"/>
                  <a:gd name="T8" fmla="*/ 30 w 157"/>
                  <a:gd name="T9" fmla="*/ 5 h 96"/>
                  <a:gd name="T10" fmla="*/ 25 w 157"/>
                  <a:gd name="T11" fmla="*/ 7 h 96"/>
                  <a:gd name="T12" fmla="*/ 22 w 157"/>
                  <a:gd name="T13" fmla="*/ 11 h 96"/>
                  <a:gd name="T14" fmla="*/ 16 w 157"/>
                  <a:gd name="T15" fmla="*/ 12 h 96"/>
                  <a:gd name="T16" fmla="*/ 11 w 157"/>
                  <a:gd name="T17" fmla="*/ 15 h 96"/>
                  <a:gd name="T18" fmla="*/ 5 w 157"/>
                  <a:gd name="T19" fmla="*/ 18 h 96"/>
                  <a:gd name="T20" fmla="*/ 0 w 157"/>
                  <a:gd name="T21" fmla="*/ 22 h 96"/>
                  <a:gd name="T22" fmla="*/ 0 w 157"/>
                  <a:gd name="T23" fmla="*/ 24 h 96"/>
                  <a:gd name="T24" fmla="*/ 5 w 157"/>
                  <a:gd name="T25" fmla="*/ 21 h 96"/>
                  <a:gd name="T26" fmla="*/ 11 w 157"/>
                  <a:gd name="T27" fmla="*/ 18 h 96"/>
                  <a:gd name="T28" fmla="*/ 16 w 157"/>
                  <a:gd name="T29" fmla="*/ 15 h 96"/>
                  <a:gd name="T30" fmla="*/ 22 w 157"/>
                  <a:gd name="T31" fmla="*/ 13 h 96"/>
                  <a:gd name="T32" fmla="*/ 25 w 157"/>
                  <a:gd name="T33" fmla="*/ 10 h 96"/>
                  <a:gd name="T34" fmla="*/ 32 w 157"/>
                  <a:gd name="T35" fmla="*/ 7 h 96"/>
                  <a:gd name="T36" fmla="*/ 35 w 157"/>
                  <a:gd name="T37" fmla="*/ 5 h 96"/>
                  <a:gd name="T38" fmla="*/ 40 w 157"/>
                  <a:gd name="T39" fmla="*/ 3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7"/>
                  <a:gd name="T61" fmla="*/ 0 h 96"/>
                  <a:gd name="T62" fmla="*/ 157 w 157"/>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7" h="96">
                    <a:moveTo>
                      <a:pt x="157" y="9"/>
                    </a:moveTo>
                    <a:lnTo>
                      <a:pt x="157" y="4"/>
                    </a:lnTo>
                    <a:lnTo>
                      <a:pt x="157" y="0"/>
                    </a:lnTo>
                    <a:lnTo>
                      <a:pt x="138" y="9"/>
                    </a:lnTo>
                    <a:lnTo>
                      <a:pt x="119" y="19"/>
                    </a:lnTo>
                    <a:lnTo>
                      <a:pt x="100" y="29"/>
                    </a:lnTo>
                    <a:lnTo>
                      <a:pt x="86" y="42"/>
                    </a:lnTo>
                    <a:lnTo>
                      <a:pt x="63" y="48"/>
                    </a:lnTo>
                    <a:lnTo>
                      <a:pt x="44" y="61"/>
                    </a:lnTo>
                    <a:lnTo>
                      <a:pt x="19" y="71"/>
                    </a:lnTo>
                    <a:lnTo>
                      <a:pt x="0" y="86"/>
                    </a:lnTo>
                    <a:lnTo>
                      <a:pt x="0" y="96"/>
                    </a:lnTo>
                    <a:lnTo>
                      <a:pt x="19" y="81"/>
                    </a:lnTo>
                    <a:lnTo>
                      <a:pt x="44" y="71"/>
                    </a:lnTo>
                    <a:lnTo>
                      <a:pt x="63" y="61"/>
                    </a:lnTo>
                    <a:lnTo>
                      <a:pt x="86" y="52"/>
                    </a:lnTo>
                    <a:lnTo>
                      <a:pt x="100" y="38"/>
                    </a:lnTo>
                    <a:lnTo>
                      <a:pt x="125" y="29"/>
                    </a:lnTo>
                    <a:lnTo>
                      <a:pt x="138" y="19"/>
                    </a:lnTo>
                    <a:lnTo>
                      <a:pt x="157" y="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9" name="Freeform 4996"/>
              <p:cNvSpPr>
                <a:spLocks/>
              </p:cNvSpPr>
              <p:nvPr/>
            </p:nvSpPr>
            <p:spPr bwMode="gray">
              <a:xfrm>
                <a:off x="4902" y="1889"/>
                <a:ext cx="86" cy="50"/>
              </a:xfrm>
              <a:custGeom>
                <a:avLst/>
                <a:gdLst>
                  <a:gd name="T0" fmla="*/ 43 w 173"/>
                  <a:gd name="T1" fmla="*/ 25 h 100"/>
                  <a:gd name="T2" fmla="*/ 43 w 173"/>
                  <a:gd name="T3" fmla="*/ 24 h 100"/>
                  <a:gd name="T4" fmla="*/ 43 w 173"/>
                  <a:gd name="T5" fmla="*/ 23 h 100"/>
                  <a:gd name="T6" fmla="*/ 37 w 173"/>
                  <a:gd name="T7" fmla="*/ 20 h 100"/>
                  <a:gd name="T8" fmla="*/ 31 w 173"/>
                  <a:gd name="T9" fmla="*/ 17 h 100"/>
                  <a:gd name="T10" fmla="*/ 25 w 173"/>
                  <a:gd name="T11" fmla="*/ 13 h 100"/>
                  <a:gd name="T12" fmla="*/ 20 w 173"/>
                  <a:gd name="T13" fmla="*/ 11 h 100"/>
                  <a:gd name="T14" fmla="*/ 14 w 173"/>
                  <a:gd name="T15" fmla="*/ 7 h 100"/>
                  <a:gd name="T16" fmla="*/ 11 w 173"/>
                  <a:gd name="T17" fmla="*/ 5 h 100"/>
                  <a:gd name="T18" fmla="*/ 4 w 173"/>
                  <a:gd name="T19" fmla="*/ 3 h 100"/>
                  <a:gd name="T20" fmla="*/ 0 w 173"/>
                  <a:gd name="T21" fmla="*/ 0 h 100"/>
                  <a:gd name="T22" fmla="*/ 0 w 173"/>
                  <a:gd name="T23" fmla="*/ 3 h 100"/>
                  <a:gd name="T24" fmla="*/ 4 w 173"/>
                  <a:gd name="T25" fmla="*/ 5 h 100"/>
                  <a:gd name="T26" fmla="*/ 9 w 173"/>
                  <a:gd name="T27" fmla="*/ 7 h 100"/>
                  <a:gd name="T28" fmla="*/ 14 w 173"/>
                  <a:gd name="T29" fmla="*/ 10 h 100"/>
                  <a:gd name="T30" fmla="*/ 20 w 173"/>
                  <a:gd name="T31" fmla="*/ 13 h 100"/>
                  <a:gd name="T32" fmla="*/ 25 w 173"/>
                  <a:gd name="T33" fmla="*/ 15 h 100"/>
                  <a:gd name="T34" fmla="*/ 31 w 173"/>
                  <a:gd name="T35" fmla="*/ 20 h 100"/>
                  <a:gd name="T36" fmla="*/ 37 w 173"/>
                  <a:gd name="T37" fmla="*/ 22 h 100"/>
                  <a:gd name="T38" fmla="*/ 43 w 173"/>
                  <a:gd name="T39" fmla="*/ 25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3"/>
                  <a:gd name="T61" fmla="*/ 0 h 100"/>
                  <a:gd name="T62" fmla="*/ 173 w 173"/>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3" h="100">
                    <a:moveTo>
                      <a:pt x="173" y="100"/>
                    </a:moveTo>
                    <a:lnTo>
                      <a:pt x="173" y="94"/>
                    </a:lnTo>
                    <a:lnTo>
                      <a:pt x="173" y="90"/>
                    </a:lnTo>
                    <a:lnTo>
                      <a:pt x="148" y="77"/>
                    </a:lnTo>
                    <a:lnTo>
                      <a:pt x="125" y="67"/>
                    </a:lnTo>
                    <a:lnTo>
                      <a:pt x="100" y="52"/>
                    </a:lnTo>
                    <a:lnTo>
                      <a:pt x="81" y="42"/>
                    </a:lnTo>
                    <a:lnTo>
                      <a:pt x="58" y="29"/>
                    </a:lnTo>
                    <a:lnTo>
                      <a:pt x="44" y="19"/>
                    </a:lnTo>
                    <a:lnTo>
                      <a:pt x="19" y="10"/>
                    </a:lnTo>
                    <a:lnTo>
                      <a:pt x="0" y="0"/>
                    </a:lnTo>
                    <a:lnTo>
                      <a:pt x="0" y="10"/>
                    </a:lnTo>
                    <a:lnTo>
                      <a:pt x="19" y="19"/>
                    </a:lnTo>
                    <a:lnTo>
                      <a:pt x="38" y="29"/>
                    </a:lnTo>
                    <a:lnTo>
                      <a:pt x="58" y="39"/>
                    </a:lnTo>
                    <a:lnTo>
                      <a:pt x="81" y="52"/>
                    </a:lnTo>
                    <a:lnTo>
                      <a:pt x="100" y="62"/>
                    </a:lnTo>
                    <a:lnTo>
                      <a:pt x="125" y="77"/>
                    </a:lnTo>
                    <a:lnTo>
                      <a:pt x="148" y="87"/>
                    </a:lnTo>
                    <a:lnTo>
                      <a:pt x="173" y="10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0" name="Freeform 4997"/>
              <p:cNvSpPr>
                <a:spLocks/>
              </p:cNvSpPr>
              <p:nvPr/>
            </p:nvSpPr>
            <p:spPr bwMode="gray">
              <a:xfrm>
                <a:off x="4890" y="1932"/>
                <a:ext cx="98" cy="57"/>
              </a:xfrm>
              <a:custGeom>
                <a:avLst/>
                <a:gdLst>
                  <a:gd name="T0" fmla="*/ 49 w 196"/>
                  <a:gd name="T1" fmla="*/ 2 h 113"/>
                  <a:gd name="T2" fmla="*/ 49 w 196"/>
                  <a:gd name="T3" fmla="*/ 1 h 113"/>
                  <a:gd name="T4" fmla="*/ 49 w 196"/>
                  <a:gd name="T5" fmla="*/ 0 h 113"/>
                  <a:gd name="T6" fmla="*/ 43 w 196"/>
                  <a:gd name="T7" fmla="*/ 2 h 113"/>
                  <a:gd name="T8" fmla="*/ 37 w 196"/>
                  <a:gd name="T9" fmla="*/ 6 h 113"/>
                  <a:gd name="T10" fmla="*/ 30 w 196"/>
                  <a:gd name="T11" fmla="*/ 8 h 113"/>
                  <a:gd name="T12" fmla="*/ 26 w 196"/>
                  <a:gd name="T13" fmla="*/ 12 h 113"/>
                  <a:gd name="T14" fmla="*/ 20 w 196"/>
                  <a:gd name="T15" fmla="*/ 16 h 113"/>
                  <a:gd name="T16" fmla="*/ 13 w 196"/>
                  <a:gd name="T17" fmla="*/ 19 h 113"/>
                  <a:gd name="T18" fmla="*/ 7 w 196"/>
                  <a:gd name="T19" fmla="*/ 21 h 113"/>
                  <a:gd name="T20" fmla="*/ 1 w 196"/>
                  <a:gd name="T21" fmla="*/ 25 h 113"/>
                  <a:gd name="T22" fmla="*/ 0 w 196"/>
                  <a:gd name="T23" fmla="*/ 26 h 113"/>
                  <a:gd name="T24" fmla="*/ 0 w 196"/>
                  <a:gd name="T25" fmla="*/ 29 h 113"/>
                  <a:gd name="T26" fmla="*/ 6 w 196"/>
                  <a:gd name="T27" fmla="*/ 25 h 113"/>
                  <a:gd name="T28" fmla="*/ 13 w 196"/>
                  <a:gd name="T29" fmla="*/ 21 h 113"/>
                  <a:gd name="T30" fmla="*/ 20 w 196"/>
                  <a:gd name="T31" fmla="*/ 18 h 113"/>
                  <a:gd name="T32" fmla="*/ 26 w 196"/>
                  <a:gd name="T33" fmla="*/ 16 h 113"/>
                  <a:gd name="T34" fmla="*/ 30 w 196"/>
                  <a:gd name="T35" fmla="*/ 12 h 113"/>
                  <a:gd name="T36" fmla="*/ 37 w 196"/>
                  <a:gd name="T37" fmla="*/ 9 h 113"/>
                  <a:gd name="T38" fmla="*/ 43 w 196"/>
                  <a:gd name="T39" fmla="*/ 6 h 113"/>
                  <a:gd name="T40" fmla="*/ 49 w 196"/>
                  <a:gd name="T41" fmla="*/ 2 h 1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13"/>
                  <a:gd name="T65" fmla="*/ 196 w 196"/>
                  <a:gd name="T66" fmla="*/ 113 h 1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13">
                    <a:moveTo>
                      <a:pt x="196" y="7"/>
                    </a:moveTo>
                    <a:lnTo>
                      <a:pt x="196" y="3"/>
                    </a:lnTo>
                    <a:lnTo>
                      <a:pt x="196" y="0"/>
                    </a:lnTo>
                    <a:lnTo>
                      <a:pt x="171" y="7"/>
                    </a:lnTo>
                    <a:lnTo>
                      <a:pt x="148" y="23"/>
                    </a:lnTo>
                    <a:lnTo>
                      <a:pt x="123" y="32"/>
                    </a:lnTo>
                    <a:lnTo>
                      <a:pt x="104" y="46"/>
                    </a:lnTo>
                    <a:lnTo>
                      <a:pt x="77" y="61"/>
                    </a:lnTo>
                    <a:lnTo>
                      <a:pt x="52" y="75"/>
                    </a:lnTo>
                    <a:lnTo>
                      <a:pt x="29" y="84"/>
                    </a:lnTo>
                    <a:lnTo>
                      <a:pt x="4" y="99"/>
                    </a:lnTo>
                    <a:lnTo>
                      <a:pt x="0" y="103"/>
                    </a:lnTo>
                    <a:lnTo>
                      <a:pt x="0" y="113"/>
                    </a:lnTo>
                    <a:lnTo>
                      <a:pt x="23" y="99"/>
                    </a:lnTo>
                    <a:lnTo>
                      <a:pt x="52" y="84"/>
                    </a:lnTo>
                    <a:lnTo>
                      <a:pt x="77" y="71"/>
                    </a:lnTo>
                    <a:lnTo>
                      <a:pt x="104" y="61"/>
                    </a:lnTo>
                    <a:lnTo>
                      <a:pt x="123" y="46"/>
                    </a:lnTo>
                    <a:lnTo>
                      <a:pt x="148" y="36"/>
                    </a:lnTo>
                    <a:lnTo>
                      <a:pt x="171" y="23"/>
                    </a:lnTo>
                    <a:lnTo>
                      <a:pt x="196" y="7"/>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1" name="Freeform 4998"/>
              <p:cNvSpPr>
                <a:spLocks/>
              </p:cNvSpPr>
              <p:nvPr/>
            </p:nvSpPr>
            <p:spPr bwMode="gray">
              <a:xfrm>
                <a:off x="4890" y="1982"/>
                <a:ext cx="105" cy="65"/>
              </a:xfrm>
              <a:custGeom>
                <a:avLst/>
                <a:gdLst>
                  <a:gd name="T0" fmla="*/ 53 w 209"/>
                  <a:gd name="T1" fmla="*/ 33 h 129"/>
                  <a:gd name="T2" fmla="*/ 53 w 209"/>
                  <a:gd name="T3" fmla="*/ 30 h 129"/>
                  <a:gd name="T4" fmla="*/ 53 w 209"/>
                  <a:gd name="T5" fmla="*/ 29 h 129"/>
                  <a:gd name="T6" fmla="*/ 45 w 209"/>
                  <a:gd name="T7" fmla="*/ 25 h 129"/>
                  <a:gd name="T8" fmla="*/ 38 w 209"/>
                  <a:gd name="T9" fmla="*/ 22 h 129"/>
                  <a:gd name="T10" fmla="*/ 31 w 209"/>
                  <a:gd name="T11" fmla="*/ 17 h 129"/>
                  <a:gd name="T12" fmla="*/ 25 w 209"/>
                  <a:gd name="T13" fmla="*/ 15 h 129"/>
                  <a:gd name="T14" fmla="*/ 18 w 209"/>
                  <a:gd name="T15" fmla="*/ 11 h 129"/>
                  <a:gd name="T16" fmla="*/ 13 w 209"/>
                  <a:gd name="T17" fmla="*/ 8 h 129"/>
                  <a:gd name="T18" fmla="*/ 6 w 209"/>
                  <a:gd name="T19" fmla="*/ 4 h 129"/>
                  <a:gd name="T20" fmla="*/ 1 w 209"/>
                  <a:gd name="T21" fmla="*/ 0 h 129"/>
                  <a:gd name="T22" fmla="*/ 0 w 209"/>
                  <a:gd name="T23" fmla="*/ 1 h 129"/>
                  <a:gd name="T24" fmla="*/ 0 w 209"/>
                  <a:gd name="T25" fmla="*/ 4 h 129"/>
                  <a:gd name="T26" fmla="*/ 6 w 209"/>
                  <a:gd name="T27" fmla="*/ 8 h 129"/>
                  <a:gd name="T28" fmla="*/ 13 w 209"/>
                  <a:gd name="T29" fmla="*/ 11 h 129"/>
                  <a:gd name="T30" fmla="*/ 18 w 209"/>
                  <a:gd name="T31" fmla="*/ 13 h 129"/>
                  <a:gd name="T32" fmla="*/ 25 w 209"/>
                  <a:gd name="T33" fmla="*/ 18 h 129"/>
                  <a:gd name="T34" fmla="*/ 31 w 209"/>
                  <a:gd name="T35" fmla="*/ 21 h 129"/>
                  <a:gd name="T36" fmla="*/ 38 w 209"/>
                  <a:gd name="T37" fmla="*/ 24 h 129"/>
                  <a:gd name="T38" fmla="*/ 45 w 209"/>
                  <a:gd name="T39" fmla="*/ 28 h 129"/>
                  <a:gd name="T40" fmla="*/ 53 w 209"/>
                  <a:gd name="T41" fmla="*/ 33 h 1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29"/>
                  <a:gd name="T65" fmla="*/ 209 w 209"/>
                  <a:gd name="T66" fmla="*/ 129 h 1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29">
                    <a:moveTo>
                      <a:pt x="209" y="129"/>
                    </a:moveTo>
                    <a:lnTo>
                      <a:pt x="209" y="120"/>
                    </a:lnTo>
                    <a:lnTo>
                      <a:pt x="209" y="116"/>
                    </a:lnTo>
                    <a:lnTo>
                      <a:pt x="180" y="100"/>
                    </a:lnTo>
                    <a:lnTo>
                      <a:pt x="152" y="87"/>
                    </a:lnTo>
                    <a:lnTo>
                      <a:pt x="123" y="68"/>
                    </a:lnTo>
                    <a:lnTo>
                      <a:pt x="100" y="58"/>
                    </a:lnTo>
                    <a:lnTo>
                      <a:pt x="71" y="43"/>
                    </a:lnTo>
                    <a:lnTo>
                      <a:pt x="52" y="29"/>
                    </a:lnTo>
                    <a:lnTo>
                      <a:pt x="23" y="14"/>
                    </a:lnTo>
                    <a:lnTo>
                      <a:pt x="4" y="0"/>
                    </a:lnTo>
                    <a:lnTo>
                      <a:pt x="0" y="4"/>
                    </a:lnTo>
                    <a:lnTo>
                      <a:pt x="0" y="14"/>
                    </a:lnTo>
                    <a:lnTo>
                      <a:pt x="23" y="29"/>
                    </a:lnTo>
                    <a:lnTo>
                      <a:pt x="52" y="43"/>
                    </a:lnTo>
                    <a:lnTo>
                      <a:pt x="71" y="52"/>
                    </a:lnTo>
                    <a:lnTo>
                      <a:pt x="100" y="72"/>
                    </a:lnTo>
                    <a:lnTo>
                      <a:pt x="123" y="81"/>
                    </a:lnTo>
                    <a:lnTo>
                      <a:pt x="152" y="96"/>
                    </a:lnTo>
                    <a:lnTo>
                      <a:pt x="180" y="110"/>
                    </a:lnTo>
                    <a:lnTo>
                      <a:pt x="209" y="12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2" name="Freeform 4999"/>
              <p:cNvSpPr>
                <a:spLocks/>
              </p:cNvSpPr>
              <p:nvPr/>
            </p:nvSpPr>
            <p:spPr bwMode="gray">
              <a:xfrm>
                <a:off x="4878" y="2037"/>
                <a:ext cx="117" cy="69"/>
              </a:xfrm>
              <a:custGeom>
                <a:avLst/>
                <a:gdLst>
                  <a:gd name="T0" fmla="*/ 59 w 234"/>
                  <a:gd name="T1" fmla="*/ 3 h 138"/>
                  <a:gd name="T2" fmla="*/ 59 w 234"/>
                  <a:gd name="T3" fmla="*/ 1 h 138"/>
                  <a:gd name="T4" fmla="*/ 59 w 234"/>
                  <a:gd name="T5" fmla="*/ 0 h 138"/>
                  <a:gd name="T6" fmla="*/ 52 w 234"/>
                  <a:gd name="T7" fmla="*/ 3 h 138"/>
                  <a:gd name="T8" fmla="*/ 45 w 234"/>
                  <a:gd name="T9" fmla="*/ 7 h 138"/>
                  <a:gd name="T10" fmla="*/ 37 w 234"/>
                  <a:gd name="T11" fmla="*/ 11 h 138"/>
                  <a:gd name="T12" fmla="*/ 30 w 234"/>
                  <a:gd name="T13" fmla="*/ 14 h 138"/>
                  <a:gd name="T14" fmla="*/ 23 w 234"/>
                  <a:gd name="T15" fmla="*/ 17 h 138"/>
                  <a:gd name="T16" fmla="*/ 15 w 234"/>
                  <a:gd name="T17" fmla="*/ 22 h 138"/>
                  <a:gd name="T18" fmla="*/ 7 w 234"/>
                  <a:gd name="T19" fmla="*/ 26 h 138"/>
                  <a:gd name="T20" fmla="*/ 0 w 234"/>
                  <a:gd name="T21" fmla="*/ 31 h 138"/>
                  <a:gd name="T22" fmla="*/ 0 w 234"/>
                  <a:gd name="T23" fmla="*/ 33 h 138"/>
                  <a:gd name="T24" fmla="*/ 0 w 234"/>
                  <a:gd name="T25" fmla="*/ 35 h 138"/>
                  <a:gd name="T26" fmla="*/ 7 w 234"/>
                  <a:gd name="T27" fmla="*/ 29 h 138"/>
                  <a:gd name="T28" fmla="*/ 15 w 234"/>
                  <a:gd name="T29" fmla="*/ 26 h 138"/>
                  <a:gd name="T30" fmla="*/ 23 w 234"/>
                  <a:gd name="T31" fmla="*/ 21 h 138"/>
                  <a:gd name="T32" fmla="*/ 30 w 234"/>
                  <a:gd name="T33" fmla="*/ 17 h 138"/>
                  <a:gd name="T34" fmla="*/ 37 w 234"/>
                  <a:gd name="T35" fmla="*/ 14 h 138"/>
                  <a:gd name="T36" fmla="*/ 45 w 234"/>
                  <a:gd name="T37" fmla="*/ 11 h 138"/>
                  <a:gd name="T38" fmla="*/ 52 w 234"/>
                  <a:gd name="T39" fmla="*/ 7 h 138"/>
                  <a:gd name="T40" fmla="*/ 59 w 234"/>
                  <a:gd name="T41" fmla="*/ 3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138"/>
                  <a:gd name="T65" fmla="*/ 234 w 234"/>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138">
                    <a:moveTo>
                      <a:pt x="234" y="15"/>
                    </a:moveTo>
                    <a:lnTo>
                      <a:pt x="234" y="6"/>
                    </a:lnTo>
                    <a:lnTo>
                      <a:pt x="234" y="0"/>
                    </a:lnTo>
                    <a:lnTo>
                      <a:pt x="205" y="15"/>
                    </a:lnTo>
                    <a:lnTo>
                      <a:pt x="177" y="29"/>
                    </a:lnTo>
                    <a:lnTo>
                      <a:pt x="148" y="44"/>
                    </a:lnTo>
                    <a:lnTo>
                      <a:pt x="121" y="58"/>
                    </a:lnTo>
                    <a:lnTo>
                      <a:pt x="92" y="71"/>
                    </a:lnTo>
                    <a:lnTo>
                      <a:pt x="63" y="90"/>
                    </a:lnTo>
                    <a:lnTo>
                      <a:pt x="29" y="106"/>
                    </a:lnTo>
                    <a:lnTo>
                      <a:pt x="0" y="125"/>
                    </a:lnTo>
                    <a:lnTo>
                      <a:pt x="0" y="129"/>
                    </a:lnTo>
                    <a:lnTo>
                      <a:pt x="0" y="138"/>
                    </a:lnTo>
                    <a:lnTo>
                      <a:pt x="29" y="119"/>
                    </a:lnTo>
                    <a:lnTo>
                      <a:pt x="63" y="106"/>
                    </a:lnTo>
                    <a:lnTo>
                      <a:pt x="92" y="86"/>
                    </a:lnTo>
                    <a:lnTo>
                      <a:pt x="121" y="71"/>
                    </a:lnTo>
                    <a:lnTo>
                      <a:pt x="148" y="58"/>
                    </a:lnTo>
                    <a:lnTo>
                      <a:pt x="177" y="44"/>
                    </a:lnTo>
                    <a:lnTo>
                      <a:pt x="205" y="29"/>
                    </a:lnTo>
                    <a:lnTo>
                      <a:pt x="234" y="1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3" name="Freeform 5000"/>
              <p:cNvSpPr>
                <a:spLocks/>
              </p:cNvSpPr>
              <p:nvPr/>
            </p:nvSpPr>
            <p:spPr bwMode="gray">
              <a:xfrm>
                <a:off x="4878" y="2099"/>
                <a:ext cx="127" cy="77"/>
              </a:xfrm>
              <a:custGeom>
                <a:avLst/>
                <a:gdLst>
                  <a:gd name="T0" fmla="*/ 64 w 254"/>
                  <a:gd name="T1" fmla="*/ 39 h 153"/>
                  <a:gd name="T2" fmla="*/ 63 w 254"/>
                  <a:gd name="T3" fmla="*/ 36 h 153"/>
                  <a:gd name="T4" fmla="*/ 63 w 254"/>
                  <a:gd name="T5" fmla="*/ 34 h 153"/>
                  <a:gd name="T6" fmla="*/ 54 w 254"/>
                  <a:gd name="T7" fmla="*/ 29 h 153"/>
                  <a:gd name="T8" fmla="*/ 46 w 254"/>
                  <a:gd name="T9" fmla="*/ 25 h 153"/>
                  <a:gd name="T10" fmla="*/ 37 w 254"/>
                  <a:gd name="T11" fmla="*/ 20 h 153"/>
                  <a:gd name="T12" fmla="*/ 31 w 254"/>
                  <a:gd name="T13" fmla="*/ 17 h 153"/>
                  <a:gd name="T14" fmla="*/ 22 w 254"/>
                  <a:gd name="T15" fmla="*/ 12 h 153"/>
                  <a:gd name="T16" fmla="*/ 15 w 254"/>
                  <a:gd name="T17" fmla="*/ 8 h 153"/>
                  <a:gd name="T18" fmla="*/ 8 w 254"/>
                  <a:gd name="T19" fmla="*/ 4 h 153"/>
                  <a:gd name="T20" fmla="*/ 0 w 254"/>
                  <a:gd name="T21" fmla="*/ 0 h 153"/>
                  <a:gd name="T22" fmla="*/ 0 w 254"/>
                  <a:gd name="T23" fmla="*/ 1 h 153"/>
                  <a:gd name="T24" fmla="*/ 0 w 254"/>
                  <a:gd name="T25" fmla="*/ 4 h 153"/>
                  <a:gd name="T26" fmla="*/ 8 w 254"/>
                  <a:gd name="T27" fmla="*/ 8 h 153"/>
                  <a:gd name="T28" fmla="*/ 15 w 254"/>
                  <a:gd name="T29" fmla="*/ 12 h 153"/>
                  <a:gd name="T30" fmla="*/ 22 w 254"/>
                  <a:gd name="T31" fmla="*/ 16 h 153"/>
                  <a:gd name="T32" fmla="*/ 31 w 254"/>
                  <a:gd name="T33" fmla="*/ 20 h 153"/>
                  <a:gd name="T34" fmla="*/ 37 w 254"/>
                  <a:gd name="T35" fmla="*/ 24 h 153"/>
                  <a:gd name="T36" fmla="*/ 46 w 254"/>
                  <a:gd name="T37" fmla="*/ 29 h 153"/>
                  <a:gd name="T38" fmla="*/ 54 w 254"/>
                  <a:gd name="T39" fmla="*/ 34 h 153"/>
                  <a:gd name="T40" fmla="*/ 64 w 254"/>
                  <a:gd name="T41" fmla="*/ 39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4"/>
                  <a:gd name="T64" fmla="*/ 0 h 153"/>
                  <a:gd name="T65" fmla="*/ 254 w 254"/>
                  <a:gd name="T66" fmla="*/ 153 h 1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4" h="153">
                    <a:moveTo>
                      <a:pt x="254" y="153"/>
                    </a:moveTo>
                    <a:lnTo>
                      <a:pt x="250" y="144"/>
                    </a:lnTo>
                    <a:lnTo>
                      <a:pt x="250" y="134"/>
                    </a:lnTo>
                    <a:lnTo>
                      <a:pt x="215" y="115"/>
                    </a:lnTo>
                    <a:lnTo>
                      <a:pt x="182" y="100"/>
                    </a:lnTo>
                    <a:lnTo>
                      <a:pt x="148" y="80"/>
                    </a:lnTo>
                    <a:lnTo>
                      <a:pt x="121" y="67"/>
                    </a:lnTo>
                    <a:lnTo>
                      <a:pt x="86" y="48"/>
                    </a:lnTo>
                    <a:lnTo>
                      <a:pt x="58" y="29"/>
                    </a:lnTo>
                    <a:lnTo>
                      <a:pt x="29" y="13"/>
                    </a:lnTo>
                    <a:lnTo>
                      <a:pt x="0" y="0"/>
                    </a:lnTo>
                    <a:lnTo>
                      <a:pt x="0" y="4"/>
                    </a:lnTo>
                    <a:lnTo>
                      <a:pt x="0" y="13"/>
                    </a:lnTo>
                    <a:lnTo>
                      <a:pt x="29" y="29"/>
                    </a:lnTo>
                    <a:lnTo>
                      <a:pt x="58" y="48"/>
                    </a:lnTo>
                    <a:lnTo>
                      <a:pt x="86" y="61"/>
                    </a:lnTo>
                    <a:lnTo>
                      <a:pt x="121" y="80"/>
                    </a:lnTo>
                    <a:lnTo>
                      <a:pt x="148" y="96"/>
                    </a:lnTo>
                    <a:lnTo>
                      <a:pt x="182" y="115"/>
                    </a:lnTo>
                    <a:lnTo>
                      <a:pt x="215" y="134"/>
                    </a:lnTo>
                    <a:lnTo>
                      <a:pt x="254" y="153"/>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4" name="Freeform 5001"/>
              <p:cNvSpPr>
                <a:spLocks/>
              </p:cNvSpPr>
              <p:nvPr/>
            </p:nvSpPr>
            <p:spPr bwMode="gray">
              <a:xfrm>
                <a:off x="4862" y="2164"/>
                <a:ext cx="141" cy="88"/>
              </a:xfrm>
              <a:custGeom>
                <a:avLst/>
                <a:gdLst>
                  <a:gd name="T0" fmla="*/ 70 w 283"/>
                  <a:gd name="T1" fmla="*/ 5 h 177"/>
                  <a:gd name="T2" fmla="*/ 70 w 283"/>
                  <a:gd name="T3" fmla="*/ 2 h 177"/>
                  <a:gd name="T4" fmla="*/ 70 w 283"/>
                  <a:gd name="T5" fmla="*/ 0 h 177"/>
                  <a:gd name="T6" fmla="*/ 62 w 283"/>
                  <a:gd name="T7" fmla="*/ 5 h 177"/>
                  <a:gd name="T8" fmla="*/ 53 w 283"/>
                  <a:gd name="T9" fmla="*/ 9 h 177"/>
                  <a:gd name="T10" fmla="*/ 45 w 283"/>
                  <a:gd name="T11" fmla="*/ 14 h 177"/>
                  <a:gd name="T12" fmla="*/ 37 w 283"/>
                  <a:gd name="T13" fmla="*/ 19 h 177"/>
                  <a:gd name="T14" fmla="*/ 27 w 283"/>
                  <a:gd name="T15" fmla="*/ 24 h 177"/>
                  <a:gd name="T16" fmla="*/ 19 w 283"/>
                  <a:gd name="T17" fmla="*/ 29 h 177"/>
                  <a:gd name="T18" fmla="*/ 9 w 283"/>
                  <a:gd name="T19" fmla="*/ 33 h 177"/>
                  <a:gd name="T20" fmla="*/ 0 w 283"/>
                  <a:gd name="T21" fmla="*/ 38 h 177"/>
                  <a:gd name="T22" fmla="*/ 0 w 283"/>
                  <a:gd name="T23" fmla="*/ 41 h 177"/>
                  <a:gd name="T24" fmla="*/ 0 w 283"/>
                  <a:gd name="T25" fmla="*/ 44 h 177"/>
                  <a:gd name="T26" fmla="*/ 8 w 283"/>
                  <a:gd name="T27" fmla="*/ 38 h 177"/>
                  <a:gd name="T28" fmla="*/ 19 w 283"/>
                  <a:gd name="T29" fmla="*/ 33 h 177"/>
                  <a:gd name="T30" fmla="*/ 27 w 283"/>
                  <a:gd name="T31" fmla="*/ 29 h 177"/>
                  <a:gd name="T32" fmla="*/ 37 w 283"/>
                  <a:gd name="T33" fmla="*/ 24 h 177"/>
                  <a:gd name="T34" fmla="*/ 45 w 283"/>
                  <a:gd name="T35" fmla="*/ 17 h 177"/>
                  <a:gd name="T36" fmla="*/ 53 w 283"/>
                  <a:gd name="T37" fmla="*/ 14 h 177"/>
                  <a:gd name="T38" fmla="*/ 62 w 283"/>
                  <a:gd name="T39" fmla="*/ 8 h 177"/>
                  <a:gd name="T40" fmla="*/ 70 w 283"/>
                  <a:gd name="T41" fmla="*/ 5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177"/>
                  <a:gd name="T65" fmla="*/ 283 w 283"/>
                  <a:gd name="T66" fmla="*/ 177 h 1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177">
                    <a:moveTo>
                      <a:pt x="283" y="20"/>
                    </a:moveTo>
                    <a:lnTo>
                      <a:pt x="283" y="10"/>
                    </a:lnTo>
                    <a:lnTo>
                      <a:pt x="283" y="0"/>
                    </a:lnTo>
                    <a:lnTo>
                      <a:pt x="248" y="20"/>
                    </a:lnTo>
                    <a:lnTo>
                      <a:pt x="215" y="39"/>
                    </a:lnTo>
                    <a:lnTo>
                      <a:pt x="181" y="58"/>
                    </a:lnTo>
                    <a:lnTo>
                      <a:pt x="148" y="77"/>
                    </a:lnTo>
                    <a:lnTo>
                      <a:pt x="110" y="96"/>
                    </a:lnTo>
                    <a:lnTo>
                      <a:pt x="77" y="116"/>
                    </a:lnTo>
                    <a:lnTo>
                      <a:pt x="39" y="135"/>
                    </a:lnTo>
                    <a:lnTo>
                      <a:pt x="0" y="154"/>
                    </a:lnTo>
                    <a:lnTo>
                      <a:pt x="0" y="164"/>
                    </a:lnTo>
                    <a:lnTo>
                      <a:pt x="0" y="177"/>
                    </a:lnTo>
                    <a:lnTo>
                      <a:pt x="33" y="154"/>
                    </a:lnTo>
                    <a:lnTo>
                      <a:pt x="77" y="135"/>
                    </a:lnTo>
                    <a:lnTo>
                      <a:pt x="110" y="116"/>
                    </a:lnTo>
                    <a:lnTo>
                      <a:pt x="148" y="96"/>
                    </a:lnTo>
                    <a:lnTo>
                      <a:pt x="181" y="71"/>
                    </a:lnTo>
                    <a:lnTo>
                      <a:pt x="215" y="58"/>
                    </a:lnTo>
                    <a:lnTo>
                      <a:pt x="248" y="35"/>
                    </a:lnTo>
                    <a:lnTo>
                      <a:pt x="283" y="2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5" name="Freeform 5002"/>
              <p:cNvSpPr>
                <a:spLocks/>
              </p:cNvSpPr>
              <p:nvPr/>
            </p:nvSpPr>
            <p:spPr bwMode="gray">
              <a:xfrm>
                <a:off x="4862" y="2240"/>
                <a:ext cx="152" cy="98"/>
              </a:xfrm>
              <a:custGeom>
                <a:avLst/>
                <a:gdLst>
                  <a:gd name="T0" fmla="*/ 76 w 306"/>
                  <a:gd name="T1" fmla="*/ 49 h 196"/>
                  <a:gd name="T2" fmla="*/ 76 w 306"/>
                  <a:gd name="T3" fmla="*/ 47 h 196"/>
                  <a:gd name="T4" fmla="*/ 76 w 306"/>
                  <a:gd name="T5" fmla="*/ 45 h 196"/>
                  <a:gd name="T6" fmla="*/ 65 w 306"/>
                  <a:gd name="T7" fmla="*/ 39 h 196"/>
                  <a:gd name="T8" fmla="*/ 56 w 306"/>
                  <a:gd name="T9" fmla="*/ 33 h 196"/>
                  <a:gd name="T10" fmla="*/ 45 w 306"/>
                  <a:gd name="T11" fmla="*/ 26 h 196"/>
                  <a:gd name="T12" fmla="*/ 36 w 306"/>
                  <a:gd name="T13" fmla="*/ 22 h 196"/>
                  <a:gd name="T14" fmla="*/ 26 w 306"/>
                  <a:gd name="T15" fmla="*/ 15 h 196"/>
                  <a:gd name="T16" fmla="*/ 17 w 306"/>
                  <a:gd name="T17" fmla="*/ 11 h 196"/>
                  <a:gd name="T18" fmla="*/ 8 w 306"/>
                  <a:gd name="T19" fmla="*/ 5 h 196"/>
                  <a:gd name="T20" fmla="*/ 0 w 306"/>
                  <a:gd name="T21" fmla="*/ 0 h 196"/>
                  <a:gd name="T22" fmla="*/ 0 w 306"/>
                  <a:gd name="T23" fmla="*/ 3 h 196"/>
                  <a:gd name="T24" fmla="*/ 0 w 306"/>
                  <a:gd name="T25" fmla="*/ 6 h 196"/>
                  <a:gd name="T26" fmla="*/ 7 w 306"/>
                  <a:gd name="T27" fmla="*/ 10 h 196"/>
                  <a:gd name="T28" fmla="*/ 17 w 306"/>
                  <a:gd name="T29" fmla="*/ 15 h 196"/>
                  <a:gd name="T30" fmla="*/ 26 w 306"/>
                  <a:gd name="T31" fmla="*/ 21 h 196"/>
                  <a:gd name="T32" fmla="*/ 36 w 306"/>
                  <a:gd name="T33" fmla="*/ 26 h 196"/>
                  <a:gd name="T34" fmla="*/ 45 w 306"/>
                  <a:gd name="T35" fmla="*/ 33 h 196"/>
                  <a:gd name="T36" fmla="*/ 56 w 306"/>
                  <a:gd name="T37" fmla="*/ 39 h 196"/>
                  <a:gd name="T38" fmla="*/ 65 w 306"/>
                  <a:gd name="T39" fmla="*/ 44 h 196"/>
                  <a:gd name="T40" fmla="*/ 76 w 306"/>
                  <a:gd name="T41" fmla="*/ 49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196"/>
                  <a:gd name="T65" fmla="*/ 306 w 306"/>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196">
                    <a:moveTo>
                      <a:pt x="306" y="196"/>
                    </a:moveTo>
                    <a:lnTo>
                      <a:pt x="306" y="186"/>
                    </a:lnTo>
                    <a:lnTo>
                      <a:pt x="306" y="177"/>
                    </a:lnTo>
                    <a:lnTo>
                      <a:pt x="263" y="154"/>
                    </a:lnTo>
                    <a:lnTo>
                      <a:pt x="225" y="129"/>
                    </a:lnTo>
                    <a:lnTo>
                      <a:pt x="181" y="106"/>
                    </a:lnTo>
                    <a:lnTo>
                      <a:pt x="144" y="86"/>
                    </a:lnTo>
                    <a:lnTo>
                      <a:pt x="106" y="61"/>
                    </a:lnTo>
                    <a:lnTo>
                      <a:pt x="71" y="42"/>
                    </a:lnTo>
                    <a:lnTo>
                      <a:pt x="33" y="19"/>
                    </a:lnTo>
                    <a:lnTo>
                      <a:pt x="0" y="0"/>
                    </a:lnTo>
                    <a:lnTo>
                      <a:pt x="0" y="10"/>
                    </a:lnTo>
                    <a:lnTo>
                      <a:pt x="0" y="23"/>
                    </a:lnTo>
                    <a:lnTo>
                      <a:pt x="29" y="38"/>
                    </a:lnTo>
                    <a:lnTo>
                      <a:pt x="71" y="61"/>
                    </a:lnTo>
                    <a:lnTo>
                      <a:pt x="106" y="81"/>
                    </a:lnTo>
                    <a:lnTo>
                      <a:pt x="144" y="106"/>
                    </a:lnTo>
                    <a:lnTo>
                      <a:pt x="181" y="129"/>
                    </a:lnTo>
                    <a:lnTo>
                      <a:pt x="225" y="154"/>
                    </a:lnTo>
                    <a:lnTo>
                      <a:pt x="263" y="173"/>
                    </a:lnTo>
                    <a:lnTo>
                      <a:pt x="306" y="19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6" name="Freeform 5003"/>
              <p:cNvSpPr>
                <a:spLocks/>
              </p:cNvSpPr>
              <p:nvPr/>
            </p:nvSpPr>
            <p:spPr bwMode="gray">
              <a:xfrm>
                <a:off x="4844" y="1564"/>
                <a:ext cx="103" cy="774"/>
              </a:xfrm>
              <a:custGeom>
                <a:avLst/>
                <a:gdLst>
                  <a:gd name="T0" fmla="*/ 47 w 205"/>
                  <a:gd name="T1" fmla="*/ 0 h 1550"/>
                  <a:gd name="T2" fmla="*/ 52 w 205"/>
                  <a:gd name="T3" fmla="*/ 0 h 1550"/>
                  <a:gd name="T4" fmla="*/ 5 w 205"/>
                  <a:gd name="T5" fmla="*/ 387 h 1550"/>
                  <a:gd name="T6" fmla="*/ 0 w 205"/>
                  <a:gd name="T7" fmla="*/ 387 h 1550"/>
                  <a:gd name="T8" fmla="*/ 47 w 205"/>
                  <a:gd name="T9" fmla="*/ 0 h 1550"/>
                  <a:gd name="T10" fmla="*/ 0 60000 65536"/>
                  <a:gd name="T11" fmla="*/ 0 60000 65536"/>
                  <a:gd name="T12" fmla="*/ 0 60000 65536"/>
                  <a:gd name="T13" fmla="*/ 0 60000 65536"/>
                  <a:gd name="T14" fmla="*/ 0 60000 65536"/>
                  <a:gd name="T15" fmla="*/ 0 w 205"/>
                  <a:gd name="T16" fmla="*/ 0 h 1550"/>
                  <a:gd name="T17" fmla="*/ 205 w 205"/>
                  <a:gd name="T18" fmla="*/ 1550 h 1550"/>
                </a:gdLst>
                <a:ahLst/>
                <a:cxnLst>
                  <a:cxn ang="T10">
                    <a:pos x="T0" y="T1"/>
                  </a:cxn>
                  <a:cxn ang="T11">
                    <a:pos x="T2" y="T3"/>
                  </a:cxn>
                  <a:cxn ang="T12">
                    <a:pos x="T4" y="T5"/>
                  </a:cxn>
                  <a:cxn ang="T13">
                    <a:pos x="T6" y="T7"/>
                  </a:cxn>
                  <a:cxn ang="T14">
                    <a:pos x="T8" y="T9"/>
                  </a:cxn>
                </a:cxnLst>
                <a:rect l="T15" t="T16" r="T17" b="T18"/>
                <a:pathLst>
                  <a:path w="205" h="1550">
                    <a:moveTo>
                      <a:pt x="188" y="0"/>
                    </a:moveTo>
                    <a:lnTo>
                      <a:pt x="205" y="0"/>
                    </a:lnTo>
                    <a:lnTo>
                      <a:pt x="19" y="1550"/>
                    </a:lnTo>
                    <a:lnTo>
                      <a:pt x="0" y="1550"/>
                    </a:lnTo>
                    <a:lnTo>
                      <a:pt x="188"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7" name="Freeform 5004"/>
              <p:cNvSpPr>
                <a:spLocks/>
              </p:cNvSpPr>
              <p:nvPr/>
            </p:nvSpPr>
            <p:spPr bwMode="gray">
              <a:xfrm>
                <a:off x="4849" y="1564"/>
                <a:ext cx="96" cy="774"/>
              </a:xfrm>
              <a:custGeom>
                <a:avLst/>
                <a:gdLst>
                  <a:gd name="T0" fmla="*/ 48 w 192"/>
                  <a:gd name="T1" fmla="*/ 0 h 1550"/>
                  <a:gd name="T2" fmla="*/ 47 w 192"/>
                  <a:gd name="T3" fmla="*/ 0 h 1550"/>
                  <a:gd name="T4" fmla="*/ 0 w 192"/>
                  <a:gd name="T5" fmla="*/ 387 h 1550"/>
                  <a:gd name="T6" fmla="*/ 3 w 192"/>
                  <a:gd name="T7" fmla="*/ 387 h 1550"/>
                  <a:gd name="T8" fmla="*/ 48 w 192"/>
                  <a:gd name="T9" fmla="*/ 0 h 1550"/>
                  <a:gd name="T10" fmla="*/ 0 60000 65536"/>
                  <a:gd name="T11" fmla="*/ 0 60000 65536"/>
                  <a:gd name="T12" fmla="*/ 0 60000 65536"/>
                  <a:gd name="T13" fmla="*/ 0 60000 65536"/>
                  <a:gd name="T14" fmla="*/ 0 60000 65536"/>
                  <a:gd name="T15" fmla="*/ 0 w 192"/>
                  <a:gd name="T16" fmla="*/ 0 h 1550"/>
                  <a:gd name="T17" fmla="*/ 192 w 192"/>
                  <a:gd name="T18" fmla="*/ 1550 h 1550"/>
                </a:gdLst>
                <a:ahLst/>
                <a:cxnLst>
                  <a:cxn ang="T10">
                    <a:pos x="T0" y="T1"/>
                  </a:cxn>
                  <a:cxn ang="T11">
                    <a:pos x="T2" y="T3"/>
                  </a:cxn>
                  <a:cxn ang="T12">
                    <a:pos x="T4" y="T5"/>
                  </a:cxn>
                  <a:cxn ang="T13">
                    <a:pos x="T6" y="T7"/>
                  </a:cxn>
                  <a:cxn ang="T14">
                    <a:pos x="T8" y="T9"/>
                  </a:cxn>
                </a:cxnLst>
                <a:rect l="T15" t="T16" r="T17" b="T18"/>
                <a:pathLst>
                  <a:path w="192" h="1550">
                    <a:moveTo>
                      <a:pt x="192" y="0"/>
                    </a:moveTo>
                    <a:lnTo>
                      <a:pt x="187" y="0"/>
                    </a:lnTo>
                    <a:lnTo>
                      <a:pt x="0" y="1550"/>
                    </a:lnTo>
                    <a:lnTo>
                      <a:pt x="10" y="1550"/>
                    </a:lnTo>
                    <a:lnTo>
                      <a:pt x="192"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8" name="Freeform 5005"/>
              <p:cNvSpPr>
                <a:spLocks/>
              </p:cNvSpPr>
              <p:nvPr/>
            </p:nvSpPr>
            <p:spPr bwMode="gray">
              <a:xfrm>
                <a:off x="4955" y="1564"/>
                <a:ext cx="64" cy="774"/>
              </a:xfrm>
              <a:custGeom>
                <a:avLst/>
                <a:gdLst>
                  <a:gd name="T0" fmla="*/ 4 w 128"/>
                  <a:gd name="T1" fmla="*/ 0 h 1550"/>
                  <a:gd name="T2" fmla="*/ 0 w 128"/>
                  <a:gd name="T3" fmla="*/ 0 h 1550"/>
                  <a:gd name="T4" fmla="*/ 27 w 128"/>
                  <a:gd name="T5" fmla="*/ 387 h 1550"/>
                  <a:gd name="T6" fmla="*/ 32 w 128"/>
                  <a:gd name="T7" fmla="*/ 387 h 1550"/>
                  <a:gd name="T8" fmla="*/ 4 w 128"/>
                  <a:gd name="T9" fmla="*/ 0 h 1550"/>
                  <a:gd name="T10" fmla="*/ 0 60000 65536"/>
                  <a:gd name="T11" fmla="*/ 0 60000 65536"/>
                  <a:gd name="T12" fmla="*/ 0 60000 65536"/>
                  <a:gd name="T13" fmla="*/ 0 60000 65536"/>
                  <a:gd name="T14" fmla="*/ 0 60000 65536"/>
                  <a:gd name="T15" fmla="*/ 0 w 128"/>
                  <a:gd name="T16" fmla="*/ 0 h 1550"/>
                  <a:gd name="T17" fmla="*/ 128 w 128"/>
                  <a:gd name="T18" fmla="*/ 1550 h 1550"/>
                </a:gdLst>
                <a:ahLst/>
                <a:cxnLst>
                  <a:cxn ang="T10">
                    <a:pos x="T0" y="T1"/>
                  </a:cxn>
                  <a:cxn ang="T11">
                    <a:pos x="T2" y="T3"/>
                  </a:cxn>
                  <a:cxn ang="T12">
                    <a:pos x="T4" y="T5"/>
                  </a:cxn>
                  <a:cxn ang="T13">
                    <a:pos x="T6" y="T7"/>
                  </a:cxn>
                  <a:cxn ang="T14">
                    <a:pos x="T8" y="T9"/>
                  </a:cxn>
                </a:cxnLst>
                <a:rect l="T15" t="T16" r="T17" b="T18"/>
                <a:pathLst>
                  <a:path w="128" h="1550">
                    <a:moveTo>
                      <a:pt x="19" y="0"/>
                    </a:moveTo>
                    <a:lnTo>
                      <a:pt x="0" y="0"/>
                    </a:lnTo>
                    <a:lnTo>
                      <a:pt x="109" y="1550"/>
                    </a:lnTo>
                    <a:lnTo>
                      <a:pt x="128" y="1550"/>
                    </a:lnTo>
                    <a:lnTo>
                      <a:pt x="19"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9" name="Freeform 5006"/>
              <p:cNvSpPr>
                <a:spLocks/>
              </p:cNvSpPr>
              <p:nvPr/>
            </p:nvSpPr>
            <p:spPr bwMode="gray">
              <a:xfrm>
                <a:off x="4957" y="1564"/>
                <a:ext cx="57" cy="774"/>
              </a:xfrm>
              <a:custGeom>
                <a:avLst/>
                <a:gdLst>
                  <a:gd name="T0" fmla="*/ 0 w 116"/>
                  <a:gd name="T1" fmla="*/ 0 h 1550"/>
                  <a:gd name="T2" fmla="*/ 2 w 116"/>
                  <a:gd name="T3" fmla="*/ 0 h 1550"/>
                  <a:gd name="T4" fmla="*/ 28 w 116"/>
                  <a:gd name="T5" fmla="*/ 387 h 1550"/>
                  <a:gd name="T6" fmla="*/ 27 w 116"/>
                  <a:gd name="T7" fmla="*/ 387 h 1550"/>
                  <a:gd name="T8" fmla="*/ 0 w 116"/>
                  <a:gd name="T9" fmla="*/ 0 h 1550"/>
                  <a:gd name="T10" fmla="*/ 0 60000 65536"/>
                  <a:gd name="T11" fmla="*/ 0 60000 65536"/>
                  <a:gd name="T12" fmla="*/ 0 60000 65536"/>
                  <a:gd name="T13" fmla="*/ 0 60000 65536"/>
                  <a:gd name="T14" fmla="*/ 0 60000 65536"/>
                  <a:gd name="T15" fmla="*/ 0 w 116"/>
                  <a:gd name="T16" fmla="*/ 0 h 1550"/>
                  <a:gd name="T17" fmla="*/ 116 w 116"/>
                  <a:gd name="T18" fmla="*/ 1550 h 1550"/>
                </a:gdLst>
                <a:ahLst/>
                <a:cxnLst>
                  <a:cxn ang="T10">
                    <a:pos x="T0" y="T1"/>
                  </a:cxn>
                  <a:cxn ang="T11">
                    <a:pos x="T2" y="T3"/>
                  </a:cxn>
                  <a:cxn ang="T12">
                    <a:pos x="T4" y="T5"/>
                  </a:cxn>
                  <a:cxn ang="T13">
                    <a:pos x="T6" y="T7"/>
                  </a:cxn>
                  <a:cxn ang="T14">
                    <a:pos x="T8" y="T9"/>
                  </a:cxn>
                </a:cxnLst>
                <a:rect l="T15" t="T16" r="T17" b="T18"/>
                <a:pathLst>
                  <a:path w="116" h="1550">
                    <a:moveTo>
                      <a:pt x="0" y="0"/>
                    </a:moveTo>
                    <a:lnTo>
                      <a:pt x="10" y="0"/>
                    </a:lnTo>
                    <a:lnTo>
                      <a:pt x="116" y="1550"/>
                    </a:lnTo>
                    <a:lnTo>
                      <a:pt x="112" y="1550"/>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0" name="Rectangle 5007"/>
              <p:cNvSpPr>
                <a:spLocks noChangeArrowheads="1"/>
              </p:cNvSpPr>
              <p:nvPr/>
            </p:nvSpPr>
            <p:spPr bwMode="gray">
              <a:xfrm>
                <a:off x="5221" y="1862"/>
                <a:ext cx="2" cy="3"/>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521" name="Freeform 5008"/>
              <p:cNvSpPr>
                <a:spLocks/>
              </p:cNvSpPr>
              <p:nvPr/>
            </p:nvSpPr>
            <p:spPr bwMode="gray">
              <a:xfrm>
                <a:off x="5136" y="1838"/>
                <a:ext cx="51" cy="29"/>
              </a:xfrm>
              <a:custGeom>
                <a:avLst/>
                <a:gdLst>
                  <a:gd name="T0" fmla="*/ 23 w 101"/>
                  <a:gd name="T1" fmla="*/ 0 h 57"/>
                  <a:gd name="T2" fmla="*/ 24 w 101"/>
                  <a:gd name="T3" fmla="*/ 0 h 57"/>
                  <a:gd name="T4" fmla="*/ 26 w 101"/>
                  <a:gd name="T5" fmla="*/ 2 h 57"/>
                  <a:gd name="T6" fmla="*/ 22 w 101"/>
                  <a:gd name="T7" fmla="*/ 3 h 57"/>
                  <a:gd name="T8" fmla="*/ 19 w 101"/>
                  <a:gd name="T9" fmla="*/ 4 h 57"/>
                  <a:gd name="T10" fmla="*/ 17 w 101"/>
                  <a:gd name="T11" fmla="*/ 5 h 57"/>
                  <a:gd name="T12" fmla="*/ 15 w 101"/>
                  <a:gd name="T13" fmla="*/ 7 h 57"/>
                  <a:gd name="T14" fmla="*/ 11 w 101"/>
                  <a:gd name="T15" fmla="*/ 9 h 57"/>
                  <a:gd name="T16" fmla="*/ 9 w 101"/>
                  <a:gd name="T17" fmla="*/ 11 h 57"/>
                  <a:gd name="T18" fmla="*/ 7 w 101"/>
                  <a:gd name="T19" fmla="*/ 12 h 57"/>
                  <a:gd name="T20" fmla="*/ 4 w 101"/>
                  <a:gd name="T21" fmla="*/ 15 h 57"/>
                  <a:gd name="T22" fmla="*/ 2 w 101"/>
                  <a:gd name="T23" fmla="*/ 14 h 57"/>
                  <a:gd name="T24" fmla="*/ 0 w 101"/>
                  <a:gd name="T25" fmla="*/ 14 h 57"/>
                  <a:gd name="T26" fmla="*/ 3 w 101"/>
                  <a:gd name="T27" fmla="*/ 11 h 57"/>
                  <a:gd name="T28" fmla="*/ 7 w 101"/>
                  <a:gd name="T29" fmla="*/ 10 h 57"/>
                  <a:gd name="T30" fmla="*/ 9 w 101"/>
                  <a:gd name="T31" fmla="*/ 7 h 57"/>
                  <a:gd name="T32" fmla="*/ 12 w 101"/>
                  <a:gd name="T33" fmla="*/ 6 h 57"/>
                  <a:gd name="T34" fmla="*/ 15 w 101"/>
                  <a:gd name="T35" fmla="*/ 4 h 57"/>
                  <a:gd name="T36" fmla="*/ 17 w 101"/>
                  <a:gd name="T37" fmla="*/ 4 h 57"/>
                  <a:gd name="T38" fmla="*/ 19 w 101"/>
                  <a:gd name="T39" fmla="*/ 2 h 57"/>
                  <a:gd name="T40" fmla="*/ 23 w 101"/>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57"/>
                  <a:gd name="T65" fmla="*/ 101 w 101"/>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57">
                    <a:moveTo>
                      <a:pt x="92" y="0"/>
                    </a:moveTo>
                    <a:lnTo>
                      <a:pt x="96" y="0"/>
                    </a:lnTo>
                    <a:lnTo>
                      <a:pt x="101" y="5"/>
                    </a:lnTo>
                    <a:lnTo>
                      <a:pt x="86" y="9"/>
                    </a:lnTo>
                    <a:lnTo>
                      <a:pt x="76" y="15"/>
                    </a:lnTo>
                    <a:lnTo>
                      <a:pt x="67" y="19"/>
                    </a:lnTo>
                    <a:lnTo>
                      <a:pt x="57" y="28"/>
                    </a:lnTo>
                    <a:lnTo>
                      <a:pt x="44" y="34"/>
                    </a:lnTo>
                    <a:lnTo>
                      <a:pt x="34" y="44"/>
                    </a:lnTo>
                    <a:lnTo>
                      <a:pt x="25" y="48"/>
                    </a:lnTo>
                    <a:lnTo>
                      <a:pt x="15" y="57"/>
                    </a:lnTo>
                    <a:lnTo>
                      <a:pt x="5" y="53"/>
                    </a:lnTo>
                    <a:lnTo>
                      <a:pt x="0" y="53"/>
                    </a:lnTo>
                    <a:lnTo>
                      <a:pt x="9" y="44"/>
                    </a:lnTo>
                    <a:lnTo>
                      <a:pt x="25" y="38"/>
                    </a:lnTo>
                    <a:lnTo>
                      <a:pt x="34" y="28"/>
                    </a:lnTo>
                    <a:lnTo>
                      <a:pt x="48" y="24"/>
                    </a:lnTo>
                    <a:lnTo>
                      <a:pt x="57" y="15"/>
                    </a:lnTo>
                    <a:lnTo>
                      <a:pt x="67" y="15"/>
                    </a:lnTo>
                    <a:lnTo>
                      <a:pt x="76" y="5"/>
                    </a:lnTo>
                    <a:lnTo>
                      <a:pt x="92"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2" name="Freeform 5009"/>
              <p:cNvSpPr>
                <a:spLocks/>
              </p:cNvSpPr>
              <p:nvPr/>
            </p:nvSpPr>
            <p:spPr bwMode="gray">
              <a:xfrm>
                <a:off x="5089" y="1822"/>
                <a:ext cx="55" cy="43"/>
              </a:xfrm>
              <a:custGeom>
                <a:avLst/>
                <a:gdLst>
                  <a:gd name="T0" fmla="*/ 0 w 110"/>
                  <a:gd name="T1" fmla="*/ 0 h 86"/>
                  <a:gd name="T2" fmla="*/ 1 w 110"/>
                  <a:gd name="T3" fmla="*/ 0 h 86"/>
                  <a:gd name="T4" fmla="*/ 3 w 110"/>
                  <a:gd name="T5" fmla="*/ 0 h 86"/>
                  <a:gd name="T6" fmla="*/ 6 w 110"/>
                  <a:gd name="T7" fmla="*/ 3 h 86"/>
                  <a:gd name="T8" fmla="*/ 10 w 110"/>
                  <a:gd name="T9" fmla="*/ 5 h 86"/>
                  <a:gd name="T10" fmla="*/ 12 w 110"/>
                  <a:gd name="T11" fmla="*/ 9 h 86"/>
                  <a:gd name="T12" fmla="*/ 15 w 110"/>
                  <a:gd name="T13" fmla="*/ 11 h 86"/>
                  <a:gd name="T14" fmla="*/ 18 w 110"/>
                  <a:gd name="T15" fmla="*/ 13 h 86"/>
                  <a:gd name="T16" fmla="*/ 22 w 110"/>
                  <a:gd name="T17" fmla="*/ 17 h 86"/>
                  <a:gd name="T18" fmla="*/ 24 w 110"/>
                  <a:gd name="T19" fmla="*/ 20 h 86"/>
                  <a:gd name="T20" fmla="*/ 28 w 110"/>
                  <a:gd name="T21" fmla="*/ 22 h 86"/>
                  <a:gd name="T22" fmla="*/ 25 w 110"/>
                  <a:gd name="T23" fmla="*/ 22 h 86"/>
                  <a:gd name="T24" fmla="*/ 24 w 110"/>
                  <a:gd name="T25" fmla="*/ 22 h 86"/>
                  <a:gd name="T26" fmla="*/ 22 w 110"/>
                  <a:gd name="T27" fmla="*/ 20 h 86"/>
                  <a:gd name="T28" fmla="*/ 19 w 110"/>
                  <a:gd name="T29" fmla="*/ 17 h 86"/>
                  <a:gd name="T30" fmla="*/ 15 w 110"/>
                  <a:gd name="T31" fmla="*/ 13 h 86"/>
                  <a:gd name="T32" fmla="*/ 13 w 110"/>
                  <a:gd name="T33" fmla="*/ 11 h 86"/>
                  <a:gd name="T34" fmla="*/ 10 w 110"/>
                  <a:gd name="T35" fmla="*/ 9 h 86"/>
                  <a:gd name="T36" fmla="*/ 7 w 110"/>
                  <a:gd name="T37" fmla="*/ 5 h 86"/>
                  <a:gd name="T38" fmla="*/ 3 w 110"/>
                  <a:gd name="T39" fmla="*/ 3 h 86"/>
                  <a:gd name="T40" fmla="*/ 0 w 110"/>
                  <a:gd name="T41" fmla="*/ 0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
                  <a:gd name="T64" fmla="*/ 0 h 86"/>
                  <a:gd name="T65" fmla="*/ 110 w 110"/>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 h="86">
                    <a:moveTo>
                      <a:pt x="0" y="0"/>
                    </a:moveTo>
                    <a:lnTo>
                      <a:pt x="4" y="0"/>
                    </a:lnTo>
                    <a:lnTo>
                      <a:pt x="14" y="0"/>
                    </a:lnTo>
                    <a:lnTo>
                      <a:pt x="24" y="9"/>
                    </a:lnTo>
                    <a:lnTo>
                      <a:pt x="37" y="23"/>
                    </a:lnTo>
                    <a:lnTo>
                      <a:pt x="47" y="33"/>
                    </a:lnTo>
                    <a:lnTo>
                      <a:pt x="62" y="42"/>
                    </a:lnTo>
                    <a:lnTo>
                      <a:pt x="72" y="52"/>
                    </a:lnTo>
                    <a:lnTo>
                      <a:pt x="85" y="67"/>
                    </a:lnTo>
                    <a:lnTo>
                      <a:pt x="95" y="77"/>
                    </a:lnTo>
                    <a:lnTo>
                      <a:pt x="110" y="86"/>
                    </a:lnTo>
                    <a:lnTo>
                      <a:pt x="100" y="86"/>
                    </a:lnTo>
                    <a:lnTo>
                      <a:pt x="95" y="86"/>
                    </a:lnTo>
                    <a:lnTo>
                      <a:pt x="85" y="77"/>
                    </a:lnTo>
                    <a:lnTo>
                      <a:pt x="75" y="67"/>
                    </a:lnTo>
                    <a:lnTo>
                      <a:pt x="62" y="52"/>
                    </a:lnTo>
                    <a:lnTo>
                      <a:pt x="52" y="42"/>
                    </a:lnTo>
                    <a:lnTo>
                      <a:pt x="37" y="33"/>
                    </a:lnTo>
                    <a:lnTo>
                      <a:pt x="27" y="23"/>
                    </a:lnTo>
                    <a:lnTo>
                      <a:pt x="14" y="9"/>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3" name="Freeform 5010"/>
              <p:cNvSpPr>
                <a:spLocks/>
              </p:cNvSpPr>
              <p:nvPr/>
            </p:nvSpPr>
            <p:spPr bwMode="gray">
              <a:xfrm>
                <a:off x="5038" y="1822"/>
                <a:ext cx="61" cy="43"/>
              </a:xfrm>
              <a:custGeom>
                <a:avLst/>
                <a:gdLst>
                  <a:gd name="T0" fmla="*/ 27 w 121"/>
                  <a:gd name="T1" fmla="*/ 0 h 86"/>
                  <a:gd name="T2" fmla="*/ 28 w 121"/>
                  <a:gd name="T3" fmla="*/ 0 h 86"/>
                  <a:gd name="T4" fmla="*/ 31 w 121"/>
                  <a:gd name="T5" fmla="*/ 0 h 86"/>
                  <a:gd name="T6" fmla="*/ 27 w 121"/>
                  <a:gd name="T7" fmla="*/ 3 h 86"/>
                  <a:gd name="T8" fmla="*/ 24 w 121"/>
                  <a:gd name="T9" fmla="*/ 5 h 86"/>
                  <a:gd name="T10" fmla="*/ 21 w 121"/>
                  <a:gd name="T11" fmla="*/ 7 h 86"/>
                  <a:gd name="T12" fmla="*/ 17 w 121"/>
                  <a:gd name="T13" fmla="*/ 11 h 86"/>
                  <a:gd name="T14" fmla="*/ 14 w 121"/>
                  <a:gd name="T15" fmla="*/ 12 h 86"/>
                  <a:gd name="T16" fmla="*/ 11 w 121"/>
                  <a:gd name="T17" fmla="*/ 15 h 86"/>
                  <a:gd name="T18" fmla="*/ 8 w 121"/>
                  <a:gd name="T19" fmla="*/ 18 h 86"/>
                  <a:gd name="T20" fmla="*/ 4 w 121"/>
                  <a:gd name="T21" fmla="*/ 22 h 86"/>
                  <a:gd name="T22" fmla="*/ 2 w 121"/>
                  <a:gd name="T23" fmla="*/ 22 h 86"/>
                  <a:gd name="T24" fmla="*/ 0 w 121"/>
                  <a:gd name="T25" fmla="*/ 22 h 86"/>
                  <a:gd name="T26" fmla="*/ 4 w 121"/>
                  <a:gd name="T27" fmla="*/ 18 h 86"/>
                  <a:gd name="T28" fmla="*/ 8 w 121"/>
                  <a:gd name="T29" fmla="*/ 15 h 86"/>
                  <a:gd name="T30" fmla="*/ 10 w 121"/>
                  <a:gd name="T31" fmla="*/ 12 h 86"/>
                  <a:gd name="T32" fmla="*/ 14 w 121"/>
                  <a:gd name="T33" fmla="*/ 11 h 86"/>
                  <a:gd name="T34" fmla="*/ 17 w 121"/>
                  <a:gd name="T35" fmla="*/ 7 h 86"/>
                  <a:gd name="T36" fmla="*/ 21 w 121"/>
                  <a:gd name="T37" fmla="*/ 5 h 86"/>
                  <a:gd name="T38" fmla="*/ 23 w 121"/>
                  <a:gd name="T39" fmla="*/ 3 h 86"/>
                  <a:gd name="T40" fmla="*/ 27 w 121"/>
                  <a:gd name="T41" fmla="*/ 0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86"/>
                  <a:gd name="T65" fmla="*/ 121 w 121"/>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86">
                    <a:moveTo>
                      <a:pt x="105" y="0"/>
                    </a:moveTo>
                    <a:lnTo>
                      <a:pt x="111" y="0"/>
                    </a:lnTo>
                    <a:lnTo>
                      <a:pt x="121" y="0"/>
                    </a:lnTo>
                    <a:lnTo>
                      <a:pt x="105" y="9"/>
                    </a:lnTo>
                    <a:lnTo>
                      <a:pt x="96" y="19"/>
                    </a:lnTo>
                    <a:lnTo>
                      <a:pt x="82" y="29"/>
                    </a:lnTo>
                    <a:lnTo>
                      <a:pt x="67" y="42"/>
                    </a:lnTo>
                    <a:lnTo>
                      <a:pt x="53" y="48"/>
                    </a:lnTo>
                    <a:lnTo>
                      <a:pt x="44" y="61"/>
                    </a:lnTo>
                    <a:lnTo>
                      <a:pt x="29" y="71"/>
                    </a:lnTo>
                    <a:lnTo>
                      <a:pt x="15" y="86"/>
                    </a:lnTo>
                    <a:lnTo>
                      <a:pt x="5" y="86"/>
                    </a:lnTo>
                    <a:lnTo>
                      <a:pt x="0" y="86"/>
                    </a:lnTo>
                    <a:lnTo>
                      <a:pt x="15" y="71"/>
                    </a:lnTo>
                    <a:lnTo>
                      <a:pt x="29" y="61"/>
                    </a:lnTo>
                    <a:lnTo>
                      <a:pt x="38" y="48"/>
                    </a:lnTo>
                    <a:lnTo>
                      <a:pt x="53" y="42"/>
                    </a:lnTo>
                    <a:lnTo>
                      <a:pt x="67" y="29"/>
                    </a:lnTo>
                    <a:lnTo>
                      <a:pt x="82" y="19"/>
                    </a:lnTo>
                    <a:lnTo>
                      <a:pt x="92" y="9"/>
                    </a:lnTo>
                    <a:lnTo>
                      <a:pt x="105"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4" name="Freeform 5011"/>
              <p:cNvSpPr>
                <a:spLocks/>
              </p:cNvSpPr>
              <p:nvPr/>
            </p:nvSpPr>
            <p:spPr bwMode="gray">
              <a:xfrm>
                <a:off x="4986" y="1801"/>
                <a:ext cx="60" cy="64"/>
              </a:xfrm>
              <a:custGeom>
                <a:avLst/>
                <a:gdLst>
                  <a:gd name="T0" fmla="*/ 0 w 121"/>
                  <a:gd name="T1" fmla="*/ 1 h 128"/>
                  <a:gd name="T2" fmla="*/ 0 w 121"/>
                  <a:gd name="T3" fmla="*/ 0 h 128"/>
                  <a:gd name="T4" fmla="*/ 1 w 121"/>
                  <a:gd name="T5" fmla="*/ 0 h 128"/>
                  <a:gd name="T6" fmla="*/ 4 w 121"/>
                  <a:gd name="T7" fmla="*/ 3 h 128"/>
                  <a:gd name="T8" fmla="*/ 8 w 121"/>
                  <a:gd name="T9" fmla="*/ 8 h 128"/>
                  <a:gd name="T10" fmla="*/ 12 w 121"/>
                  <a:gd name="T11" fmla="*/ 11 h 128"/>
                  <a:gd name="T12" fmla="*/ 15 w 121"/>
                  <a:gd name="T13" fmla="*/ 16 h 128"/>
                  <a:gd name="T14" fmla="*/ 19 w 121"/>
                  <a:gd name="T15" fmla="*/ 20 h 128"/>
                  <a:gd name="T16" fmla="*/ 23 w 121"/>
                  <a:gd name="T17" fmla="*/ 23 h 128"/>
                  <a:gd name="T18" fmla="*/ 26 w 121"/>
                  <a:gd name="T19" fmla="*/ 27 h 128"/>
                  <a:gd name="T20" fmla="*/ 30 w 121"/>
                  <a:gd name="T21" fmla="*/ 32 h 128"/>
                  <a:gd name="T22" fmla="*/ 27 w 121"/>
                  <a:gd name="T23" fmla="*/ 32 h 128"/>
                  <a:gd name="T24" fmla="*/ 26 w 121"/>
                  <a:gd name="T25" fmla="*/ 32 h 128"/>
                  <a:gd name="T26" fmla="*/ 23 w 121"/>
                  <a:gd name="T27" fmla="*/ 27 h 128"/>
                  <a:gd name="T28" fmla="*/ 19 w 121"/>
                  <a:gd name="T29" fmla="*/ 23 h 128"/>
                  <a:gd name="T30" fmla="*/ 15 w 121"/>
                  <a:gd name="T31" fmla="*/ 20 h 128"/>
                  <a:gd name="T32" fmla="*/ 12 w 121"/>
                  <a:gd name="T33" fmla="*/ 16 h 128"/>
                  <a:gd name="T34" fmla="*/ 8 w 121"/>
                  <a:gd name="T35" fmla="*/ 11 h 128"/>
                  <a:gd name="T36" fmla="*/ 4 w 121"/>
                  <a:gd name="T37" fmla="*/ 8 h 128"/>
                  <a:gd name="T38" fmla="*/ 2 w 121"/>
                  <a:gd name="T39" fmla="*/ 4 h 128"/>
                  <a:gd name="T40" fmla="*/ 0 w 121"/>
                  <a:gd name="T41" fmla="*/ 1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28"/>
                  <a:gd name="T65" fmla="*/ 121 w 121"/>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28">
                    <a:moveTo>
                      <a:pt x="0" y="7"/>
                    </a:moveTo>
                    <a:lnTo>
                      <a:pt x="0" y="0"/>
                    </a:lnTo>
                    <a:lnTo>
                      <a:pt x="6" y="0"/>
                    </a:lnTo>
                    <a:lnTo>
                      <a:pt x="19" y="13"/>
                    </a:lnTo>
                    <a:lnTo>
                      <a:pt x="35" y="32"/>
                    </a:lnTo>
                    <a:lnTo>
                      <a:pt x="48" y="46"/>
                    </a:lnTo>
                    <a:lnTo>
                      <a:pt x="63" y="65"/>
                    </a:lnTo>
                    <a:lnTo>
                      <a:pt x="77" y="80"/>
                    </a:lnTo>
                    <a:lnTo>
                      <a:pt x="92" y="94"/>
                    </a:lnTo>
                    <a:lnTo>
                      <a:pt x="106" y="109"/>
                    </a:lnTo>
                    <a:lnTo>
                      <a:pt x="121" y="128"/>
                    </a:lnTo>
                    <a:lnTo>
                      <a:pt x="111" y="128"/>
                    </a:lnTo>
                    <a:lnTo>
                      <a:pt x="106" y="128"/>
                    </a:lnTo>
                    <a:lnTo>
                      <a:pt x="92" y="109"/>
                    </a:lnTo>
                    <a:lnTo>
                      <a:pt x="77" y="94"/>
                    </a:lnTo>
                    <a:lnTo>
                      <a:pt x="63" y="80"/>
                    </a:lnTo>
                    <a:lnTo>
                      <a:pt x="48" y="65"/>
                    </a:lnTo>
                    <a:lnTo>
                      <a:pt x="35" y="46"/>
                    </a:lnTo>
                    <a:lnTo>
                      <a:pt x="19" y="32"/>
                    </a:lnTo>
                    <a:lnTo>
                      <a:pt x="10" y="17"/>
                    </a:lnTo>
                    <a:lnTo>
                      <a:pt x="0" y="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5" name="Freeform 5012"/>
              <p:cNvSpPr>
                <a:spLocks/>
              </p:cNvSpPr>
              <p:nvPr/>
            </p:nvSpPr>
            <p:spPr bwMode="gray">
              <a:xfrm>
                <a:off x="4986" y="1801"/>
                <a:ext cx="4" cy="4"/>
              </a:xfrm>
              <a:custGeom>
                <a:avLst/>
                <a:gdLst>
                  <a:gd name="T0" fmla="*/ 0 w 10"/>
                  <a:gd name="T1" fmla="*/ 2 h 7"/>
                  <a:gd name="T2" fmla="*/ 0 w 10"/>
                  <a:gd name="T3" fmla="*/ 0 h 7"/>
                  <a:gd name="T4" fmla="*/ 2 w 10"/>
                  <a:gd name="T5" fmla="*/ 0 h 7"/>
                  <a:gd name="T6" fmla="*/ 0 w 10"/>
                  <a:gd name="T7" fmla="*/ 1 h 7"/>
                  <a:gd name="T8" fmla="*/ 0 w 10"/>
                  <a:gd name="T9" fmla="*/ 2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0" y="7"/>
                    </a:moveTo>
                    <a:lnTo>
                      <a:pt x="0" y="0"/>
                    </a:lnTo>
                    <a:lnTo>
                      <a:pt x="10" y="0"/>
                    </a:lnTo>
                    <a:lnTo>
                      <a:pt x="0" y="3"/>
                    </a:lnTo>
                    <a:lnTo>
                      <a:pt x="0" y="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6" name="Freeform 5013"/>
              <p:cNvSpPr>
                <a:spLocks/>
              </p:cNvSpPr>
              <p:nvPr/>
            </p:nvSpPr>
            <p:spPr bwMode="gray">
              <a:xfrm>
                <a:off x="5180" y="1846"/>
                <a:ext cx="26" cy="21"/>
              </a:xfrm>
              <a:custGeom>
                <a:avLst/>
                <a:gdLst>
                  <a:gd name="T0" fmla="*/ 0 w 54"/>
                  <a:gd name="T1" fmla="*/ 10 h 42"/>
                  <a:gd name="T2" fmla="*/ 1 w 54"/>
                  <a:gd name="T3" fmla="*/ 11 h 42"/>
                  <a:gd name="T4" fmla="*/ 2 w 54"/>
                  <a:gd name="T5" fmla="*/ 10 h 42"/>
                  <a:gd name="T6" fmla="*/ 4 w 54"/>
                  <a:gd name="T7" fmla="*/ 9 h 42"/>
                  <a:gd name="T8" fmla="*/ 6 w 54"/>
                  <a:gd name="T9" fmla="*/ 5 h 42"/>
                  <a:gd name="T10" fmla="*/ 7 w 54"/>
                  <a:gd name="T11" fmla="*/ 5 h 42"/>
                  <a:gd name="T12" fmla="*/ 8 w 54"/>
                  <a:gd name="T13" fmla="*/ 3 h 42"/>
                  <a:gd name="T14" fmla="*/ 10 w 54"/>
                  <a:gd name="T15" fmla="*/ 3 h 42"/>
                  <a:gd name="T16" fmla="*/ 10 w 54"/>
                  <a:gd name="T17" fmla="*/ 3 h 42"/>
                  <a:gd name="T18" fmla="*/ 13 w 54"/>
                  <a:gd name="T19" fmla="*/ 1 h 42"/>
                  <a:gd name="T20" fmla="*/ 13 w 54"/>
                  <a:gd name="T21" fmla="*/ 0 h 42"/>
                  <a:gd name="T22" fmla="*/ 11 w 54"/>
                  <a:gd name="T23" fmla="*/ 0 h 42"/>
                  <a:gd name="T24" fmla="*/ 9 w 54"/>
                  <a:gd name="T25" fmla="*/ 0 h 42"/>
                  <a:gd name="T26" fmla="*/ 9 w 54"/>
                  <a:gd name="T27" fmla="*/ 1 h 42"/>
                  <a:gd name="T28" fmla="*/ 7 w 54"/>
                  <a:gd name="T29" fmla="*/ 3 h 42"/>
                  <a:gd name="T30" fmla="*/ 6 w 54"/>
                  <a:gd name="T31" fmla="*/ 5 h 42"/>
                  <a:gd name="T32" fmla="*/ 4 w 54"/>
                  <a:gd name="T33" fmla="*/ 5 h 42"/>
                  <a:gd name="T34" fmla="*/ 3 w 54"/>
                  <a:gd name="T35" fmla="*/ 7 h 42"/>
                  <a:gd name="T36" fmla="*/ 1 w 54"/>
                  <a:gd name="T37" fmla="*/ 9 h 42"/>
                  <a:gd name="T38" fmla="*/ 0 w 54"/>
                  <a:gd name="T39" fmla="*/ 1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4"/>
                  <a:gd name="T61" fmla="*/ 0 h 42"/>
                  <a:gd name="T62" fmla="*/ 54 w 54"/>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4" h="42">
                    <a:moveTo>
                      <a:pt x="0" y="38"/>
                    </a:moveTo>
                    <a:lnTo>
                      <a:pt x="6" y="42"/>
                    </a:lnTo>
                    <a:lnTo>
                      <a:pt x="10" y="38"/>
                    </a:lnTo>
                    <a:lnTo>
                      <a:pt x="19" y="33"/>
                    </a:lnTo>
                    <a:lnTo>
                      <a:pt x="25" y="23"/>
                    </a:lnTo>
                    <a:lnTo>
                      <a:pt x="29" y="23"/>
                    </a:lnTo>
                    <a:lnTo>
                      <a:pt x="35" y="13"/>
                    </a:lnTo>
                    <a:lnTo>
                      <a:pt x="44" y="13"/>
                    </a:lnTo>
                    <a:lnTo>
                      <a:pt x="44" y="9"/>
                    </a:lnTo>
                    <a:lnTo>
                      <a:pt x="54" y="4"/>
                    </a:lnTo>
                    <a:lnTo>
                      <a:pt x="54" y="0"/>
                    </a:lnTo>
                    <a:lnTo>
                      <a:pt x="48" y="0"/>
                    </a:lnTo>
                    <a:lnTo>
                      <a:pt x="38" y="0"/>
                    </a:lnTo>
                    <a:lnTo>
                      <a:pt x="38" y="4"/>
                    </a:lnTo>
                    <a:lnTo>
                      <a:pt x="29" y="9"/>
                    </a:lnTo>
                    <a:lnTo>
                      <a:pt x="25" y="19"/>
                    </a:lnTo>
                    <a:lnTo>
                      <a:pt x="19" y="19"/>
                    </a:lnTo>
                    <a:lnTo>
                      <a:pt x="15" y="29"/>
                    </a:lnTo>
                    <a:lnTo>
                      <a:pt x="6" y="33"/>
                    </a:lnTo>
                    <a:lnTo>
                      <a:pt x="0" y="3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7" name="Freeform 5014"/>
              <p:cNvSpPr>
                <a:spLocks/>
              </p:cNvSpPr>
              <p:nvPr/>
            </p:nvSpPr>
            <p:spPr bwMode="gray">
              <a:xfrm>
                <a:off x="5180" y="1841"/>
                <a:ext cx="7" cy="24"/>
              </a:xfrm>
              <a:custGeom>
                <a:avLst/>
                <a:gdLst>
                  <a:gd name="T0" fmla="*/ 0 w 15"/>
                  <a:gd name="T1" fmla="*/ 12 h 48"/>
                  <a:gd name="T2" fmla="*/ 1 w 15"/>
                  <a:gd name="T3" fmla="*/ 12 h 48"/>
                  <a:gd name="T4" fmla="*/ 2 w 15"/>
                  <a:gd name="T5" fmla="*/ 12 h 48"/>
                  <a:gd name="T6" fmla="*/ 2 w 15"/>
                  <a:gd name="T7" fmla="*/ 11 h 48"/>
                  <a:gd name="T8" fmla="*/ 2 w 15"/>
                  <a:gd name="T9" fmla="*/ 10 h 48"/>
                  <a:gd name="T10" fmla="*/ 2 w 15"/>
                  <a:gd name="T11" fmla="*/ 7 h 48"/>
                  <a:gd name="T12" fmla="*/ 2 w 15"/>
                  <a:gd name="T13" fmla="*/ 6 h 48"/>
                  <a:gd name="T14" fmla="*/ 2 w 15"/>
                  <a:gd name="T15" fmla="*/ 3 h 48"/>
                  <a:gd name="T16" fmla="*/ 2 w 15"/>
                  <a:gd name="T17" fmla="*/ 3 h 48"/>
                  <a:gd name="T18" fmla="*/ 2 w 15"/>
                  <a:gd name="T19" fmla="*/ 1 h 48"/>
                  <a:gd name="T20" fmla="*/ 3 w 15"/>
                  <a:gd name="T21" fmla="*/ 0 h 48"/>
                  <a:gd name="T22" fmla="*/ 2 w 15"/>
                  <a:gd name="T23" fmla="*/ 0 h 48"/>
                  <a:gd name="T24" fmla="*/ 1 w 15"/>
                  <a:gd name="T25" fmla="*/ 0 h 48"/>
                  <a:gd name="T26" fmla="*/ 0 w 15"/>
                  <a:gd name="T27" fmla="*/ 0 h 48"/>
                  <a:gd name="T28" fmla="*/ 0 w 15"/>
                  <a:gd name="T29" fmla="*/ 3 h 48"/>
                  <a:gd name="T30" fmla="*/ 0 w 15"/>
                  <a:gd name="T31" fmla="*/ 3 h 48"/>
                  <a:gd name="T32" fmla="*/ 0 w 15"/>
                  <a:gd name="T33" fmla="*/ 5 h 48"/>
                  <a:gd name="T34" fmla="*/ 0 w 15"/>
                  <a:gd name="T35" fmla="*/ 6 h 48"/>
                  <a:gd name="T36" fmla="*/ 0 w 15"/>
                  <a:gd name="T37" fmla="*/ 9 h 48"/>
                  <a:gd name="T38" fmla="*/ 0 w 15"/>
                  <a:gd name="T39" fmla="*/ 10 h 48"/>
                  <a:gd name="T40" fmla="*/ 0 w 15"/>
                  <a:gd name="T41" fmla="*/ 12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48"/>
                  <a:gd name="T65" fmla="*/ 15 w 15"/>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48">
                    <a:moveTo>
                      <a:pt x="0" y="48"/>
                    </a:moveTo>
                    <a:lnTo>
                      <a:pt x="6" y="48"/>
                    </a:lnTo>
                    <a:lnTo>
                      <a:pt x="10" y="48"/>
                    </a:lnTo>
                    <a:lnTo>
                      <a:pt x="10" y="43"/>
                    </a:lnTo>
                    <a:lnTo>
                      <a:pt x="10" y="39"/>
                    </a:lnTo>
                    <a:lnTo>
                      <a:pt x="10" y="29"/>
                    </a:lnTo>
                    <a:lnTo>
                      <a:pt x="10" y="23"/>
                    </a:lnTo>
                    <a:lnTo>
                      <a:pt x="10" y="14"/>
                    </a:lnTo>
                    <a:lnTo>
                      <a:pt x="10" y="10"/>
                    </a:lnTo>
                    <a:lnTo>
                      <a:pt x="10" y="4"/>
                    </a:lnTo>
                    <a:lnTo>
                      <a:pt x="15" y="0"/>
                    </a:lnTo>
                    <a:lnTo>
                      <a:pt x="10" y="0"/>
                    </a:lnTo>
                    <a:lnTo>
                      <a:pt x="6" y="0"/>
                    </a:lnTo>
                    <a:lnTo>
                      <a:pt x="0" y="0"/>
                    </a:lnTo>
                    <a:lnTo>
                      <a:pt x="0" y="10"/>
                    </a:lnTo>
                    <a:lnTo>
                      <a:pt x="0" y="14"/>
                    </a:lnTo>
                    <a:lnTo>
                      <a:pt x="0" y="19"/>
                    </a:lnTo>
                    <a:lnTo>
                      <a:pt x="0" y="23"/>
                    </a:lnTo>
                    <a:lnTo>
                      <a:pt x="0" y="33"/>
                    </a:lnTo>
                    <a:lnTo>
                      <a:pt x="0" y="39"/>
                    </a:lnTo>
                    <a:lnTo>
                      <a:pt x="0" y="4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8" name="Freeform 5015"/>
              <p:cNvSpPr>
                <a:spLocks/>
              </p:cNvSpPr>
              <p:nvPr/>
            </p:nvSpPr>
            <p:spPr bwMode="gray">
              <a:xfrm>
                <a:off x="5139" y="1832"/>
                <a:ext cx="48" cy="33"/>
              </a:xfrm>
              <a:custGeom>
                <a:avLst/>
                <a:gdLst>
                  <a:gd name="T0" fmla="*/ 22 w 96"/>
                  <a:gd name="T1" fmla="*/ 16 h 67"/>
                  <a:gd name="T2" fmla="*/ 24 w 96"/>
                  <a:gd name="T3" fmla="*/ 16 h 67"/>
                  <a:gd name="T4" fmla="*/ 21 w 96"/>
                  <a:gd name="T5" fmla="*/ 14 h 67"/>
                  <a:gd name="T6" fmla="*/ 18 w 96"/>
                  <a:gd name="T7" fmla="*/ 13 h 67"/>
                  <a:gd name="T8" fmla="*/ 15 w 96"/>
                  <a:gd name="T9" fmla="*/ 10 h 67"/>
                  <a:gd name="T10" fmla="*/ 13 w 96"/>
                  <a:gd name="T11" fmla="*/ 9 h 67"/>
                  <a:gd name="T12" fmla="*/ 10 w 96"/>
                  <a:gd name="T13" fmla="*/ 5 h 67"/>
                  <a:gd name="T14" fmla="*/ 7 w 96"/>
                  <a:gd name="T15" fmla="*/ 4 h 67"/>
                  <a:gd name="T16" fmla="*/ 5 w 96"/>
                  <a:gd name="T17" fmla="*/ 2 h 67"/>
                  <a:gd name="T18" fmla="*/ 3 w 96"/>
                  <a:gd name="T19" fmla="*/ 1 h 67"/>
                  <a:gd name="T20" fmla="*/ 0 w 96"/>
                  <a:gd name="T21" fmla="*/ 0 h 67"/>
                  <a:gd name="T22" fmla="*/ 3 w 96"/>
                  <a:gd name="T23" fmla="*/ 2 h 67"/>
                  <a:gd name="T24" fmla="*/ 5 w 96"/>
                  <a:gd name="T25" fmla="*/ 4 h 67"/>
                  <a:gd name="T26" fmla="*/ 7 w 96"/>
                  <a:gd name="T27" fmla="*/ 5 h 67"/>
                  <a:gd name="T28" fmla="*/ 11 w 96"/>
                  <a:gd name="T29" fmla="*/ 9 h 67"/>
                  <a:gd name="T30" fmla="*/ 13 w 96"/>
                  <a:gd name="T31" fmla="*/ 10 h 67"/>
                  <a:gd name="T32" fmla="*/ 15 w 96"/>
                  <a:gd name="T33" fmla="*/ 13 h 67"/>
                  <a:gd name="T34" fmla="*/ 18 w 96"/>
                  <a:gd name="T35" fmla="*/ 14 h 67"/>
                  <a:gd name="T36" fmla="*/ 22 w 96"/>
                  <a:gd name="T37" fmla="*/ 16 h 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67"/>
                  <a:gd name="T59" fmla="*/ 96 w 96"/>
                  <a:gd name="T60" fmla="*/ 67 h 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67">
                    <a:moveTo>
                      <a:pt x="87" y="67"/>
                    </a:moveTo>
                    <a:lnTo>
                      <a:pt x="96" y="67"/>
                    </a:lnTo>
                    <a:lnTo>
                      <a:pt x="81" y="58"/>
                    </a:lnTo>
                    <a:lnTo>
                      <a:pt x="71" y="52"/>
                    </a:lnTo>
                    <a:lnTo>
                      <a:pt x="62" y="42"/>
                    </a:lnTo>
                    <a:lnTo>
                      <a:pt x="52" y="38"/>
                    </a:lnTo>
                    <a:lnTo>
                      <a:pt x="39" y="23"/>
                    </a:lnTo>
                    <a:lnTo>
                      <a:pt x="29" y="19"/>
                    </a:lnTo>
                    <a:lnTo>
                      <a:pt x="20" y="10"/>
                    </a:lnTo>
                    <a:lnTo>
                      <a:pt x="10" y="4"/>
                    </a:lnTo>
                    <a:lnTo>
                      <a:pt x="0" y="0"/>
                    </a:lnTo>
                    <a:lnTo>
                      <a:pt x="10" y="10"/>
                    </a:lnTo>
                    <a:lnTo>
                      <a:pt x="20" y="19"/>
                    </a:lnTo>
                    <a:lnTo>
                      <a:pt x="29" y="23"/>
                    </a:lnTo>
                    <a:lnTo>
                      <a:pt x="43" y="38"/>
                    </a:lnTo>
                    <a:lnTo>
                      <a:pt x="52" y="42"/>
                    </a:lnTo>
                    <a:lnTo>
                      <a:pt x="62" y="52"/>
                    </a:lnTo>
                    <a:lnTo>
                      <a:pt x="71" y="58"/>
                    </a:lnTo>
                    <a:lnTo>
                      <a:pt x="87" y="6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9" name="Freeform 5016"/>
              <p:cNvSpPr>
                <a:spLocks/>
              </p:cNvSpPr>
              <p:nvPr/>
            </p:nvSpPr>
            <p:spPr bwMode="gray">
              <a:xfrm>
                <a:off x="5089" y="1832"/>
                <a:ext cx="55" cy="33"/>
              </a:xfrm>
              <a:custGeom>
                <a:avLst/>
                <a:gdLst>
                  <a:gd name="T0" fmla="*/ 0 w 110"/>
                  <a:gd name="T1" fmla="*/ 16 h 67"/>
                  <a:gd name="T2" fmla="*/ 1 w 110"/>
                  <a:gd name="T3" fmla="*/ 16 h 67"/>
                  <a:gd name="T4" fmla="*/ 3 w 110"/>
                  <a:gd name="T5" fmla="*/ 16 h 67"/>
                  <a:gd name="T6" fmla="*/ 6 w 110"/>
                  <a:gd name="T7" fmla="*/ 14 h 67"/>
                  <a:gd name="T8" fmla="*/ 10 w 110"/>
                  <a:gd name="T9" fmla="*/ 12 h 67"/>
                  <a:gd name="T10" fmla="*/ 12 w 110"/>
                  <a:gd name="T11" fmla="*/ 9 h 67"/>
                  <a:gd name="T12" fmla="*/ 15 w 110"/>
                  <a:gd name="T13" fmla="*/ 8 h 67"/>
                  <a:gd name="T14" fmla="*/ 18 w 110"/>
                  <a:gd name="T15" fmla="*/ 4 h 67"/>
                  <a:gd name="T16" fmla="*/ 22 w 110"/>
                  <a:gd name="T17" fmla="*/ 3 h 67"/>
                  <a:gd name="T18" fmla="*/ 24 w 110"/>
                  <a:gd name="T19" fmla="*/ 1 h 67"/>
                  <a:gd name="T20" fmla="*/ 28 w 110"/>
                  <a:gd name="T21" fmla="*/ 0 h 67"/>
                  <a:gd name="T22" fmla="*/ 25 w 110"/>
                  <a:gd name="T23" fmla="*/ 0 h 67"/>
                  <a:gd name="T24" fmla="*/ 22 w 110"/>
                  <a:gd name="T25" fmla="*/ 1 h 67"/>
                  <a:gd name="T26" fmla="*/ 19 w 110"/>
                  <a:gd name="T27" fmla="*/ 3 h 67"/>
                  <a:gd name="T28" fmla="*/ 15 w 110"/>
                  <a:gd name="T29" fmla="*/ 4 h 67"/>
                  <a:gd name="T30" fmla="*/ 13 w 110"/>
                  <a:gd name="T31" fmla="*/ 7 h 67"/>
                  <a:gd name="T32" fmla="*/ 10 w 110"/>
                  <a:gd name="T33" fmla="*/ 9 h 67"/>
                  <a:gd name="T34" fmla="*/ 7 w 110"/>
                  <a:gd name="T35" fmla="*/ 12 h 67"/>
                  <a:gd name="T36" fmla="*/ 3 w 110"/>
                  <a:gd name="T37" fmla="*/ 14 h 67"/>
                  <a:gd name="T38" fmla="*/ 0 w 110"/>
                  <a:gd name="T39" fmla="*/ 16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
                  <a:gd name="T61" fmla="*/ 0 h 67"/>
                  <a:gd name="T62" fmla="*/ 110 w 110"/>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 h="67">
                    <a:moveTo>
                      <a:pt x="0" y="67"/>
                    </a:moveTo>
                    <a:lnTo>
                      <a:pt x="4" y="67"/>
                    </a:lnTo>
                    <a:lnTo>
                      <a:pt x="14" y="67"/>
                    </a:lnTo>
                    <a:lnTo>
                      <a:pt x="24" y="58"/>
                    </a:lnTo>
                    <a:lnTo>
                      <a:pt x="37" y="48"/>
                    </a:lnTo>
                    <a:lnTo>
                      <a:pt x="47" y="38"/>
                    </a:lnTo>
                    <a:lnTo>
                      <a:pt x="62" y="33"/>
                    </a:lnTo>
                    <a:lnTo>
                      <a:pt x="72" y="19"/>
                    </a:lnTo>
                    <a:lnTo>
                      <a:pt x="85" y="14"/>
                    </a:lnTo>
                    <a:lnTo>
                      <a:pt x="95" y="4"/>
                    </a:lnTo>
                    <a:lnTo>
                      <a:pt x="110" y="0"/>
                    </a:lnTo>
                    <a:lnTo>
                      <a:pt x="100" y="0"/>
                    </a:lnTo>
                    <a:lnTo>
                      <a:pt x="85" y="4"/>
                    </a:lnTo>
                    <a:lnTo>
                      <a:pt x="75" y="14"/>
                    </a:lnTo>
                    <a:lnTo>
                      <a:pt x="62" y="19"/>
                    </a:lnTo>
                    <a:lnTo>
                      <a:pt x="52" y="29"/>
                    </a:lnTo>
                    <a:lnTo>
                      <a:pt x="37" y="38"/>
                    </a:lnTo>
                    <a:lnTo>
                      <a:pt x="27" y="48"/>
                    </a:lnTo>
                    <a:lnTo>
                      <a:pt x="14" y="58"/>
                    </a:lnTo>
                    <a:lnTo>
                      <a:pt x="0" y="6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0" name="Freeform 5017"/>
              <p:cNvSpPr>
                <a:spLocks/>
              </p:cNvSpPr>
              <p:nvPr/>
            </p:nvSpPr>
            <p:spPr bwMode="gray">
              <a:xfrm>
                <a:off x="5038" y="1809"/>
                <a:ext cx="61" cy="56"/>
              </a:xfrm>
              <a:custGeom>
                <a:avLst/>
                <a:gdLst>
                  <a:gd name="T0" fmla="*/ 27 w 121"/>
                  <a:gd name="T1" fmla="*/ 28 h 111"/>
                  <a:gd name="T2" fmla="*/ 28 w 121"/>
                  <a:gd name="T3" fmla="*/ 28 h 111"/>
                  <a:gd name="T4" fmla="*/ 31 w 121"/>
                  <a:gd name="T5" fmla="*/ 28 h 111"/>
                  <a:gd name="T6" fmla="*/ 27 w 121"/>
                  <a:gd name="T7" fmla="*/ 24 h 111"/>
                  <a:gd name="T8" fmla="*/ 23 w 121"/>
                  <a:gd name="T9" fmla="*/ 22 h 111"/>
                  <a:gd name="T10" fmla="*/ 20 w 121"/>
                  <a:gd name="T11" fmla="*/ 19 h 111"/>
                  <a:gd name="T12" fmla="*/ 17 w 121"/>
                  <a:gd name="T13" fmla="*/ 15 h 111"/>
                  <a:gd name="T14" fmla="*/ 14 w 121"/>
                  <a:gd name="T15" fmla="*/ 11 h 111"/>
                  <a:gd name="T16" fmla="*/ 11 w 121"/>
                  <a:gd name="T17" fmla="*/ 9 h 111"/>
                  <a:gd name="T18" fmla="*/ 8 w 121"/>
                  <a:gd name="T19" fmla="*/ 5 h 111"/>
                  <a:gd name="T20" fmla="*/ 4 w 121"/>
                  <a:gd name="T21" fmla="*/ 2 h 111"/>
                  <a:gd name="T22" fmla="*/ 2 w 121"/>
                  <a:gd name="T23" fmla="*/ 0 h 111"/>
                  <a:gd name="T24" fmla="*/ 0 w 121"/>
                  <a:gd name="T25" fmla="*/ 0 h 111"/>
                  <a:gd name="T26" fmla="*/ 4 w 121"/>
                  <a:gd name="T27" fmla="*/ 4 h 111"/>
                  <a:gd name="T28" fmla="*/ 8 w 121"/>
                  <a:gd name="T29" fmla="*/ 8 h 111"/>
                  <a:gd name="T30" fmla="*/ 10 w 121"/>
                  <a:gd name="T31" fmla="*/ 11 h 111"/>
                  <a:gd name="T32" fmla="*/ 14 w 121"/>
                  <a:gd name="T33" fmla="*/ 15 h 111"/>
                  <a:gd name="T34" fmla="*/ 17 w 121"/>
                  <a:gd name="T35" fmla="*/ 19 h 111"/>
                  <a:gd name="T36" fmla="*/ 21 w 121"/>
                  <a:gd name="T37" fmla="*/ 22 h 111"/>
                  <a:gd name="T38" fmla="*/ 23 w 121"/>
                  <a:gd name="T39" fmla="*/ 24 h 111"/>
                  <a:gd name="T40" fmla="*/ 27 w 121"/>
                  <a:gd name="T41" fmla="*/ 28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11"/>
                  <a:gd name="T65" fmla="*/ 121 w 121"/>
                  <a:gd name="T66" fmla="*/ 111 h 1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11">
                    <a:moveTo>
                      <a:pt x="105" y="111"/>
                    </a:moveTo>
                    <a:lnTo>
                      <a:pt x="111" y="111"/>
                    </a:lnTo>
                    <a:lnTo>
                      <a:pt x="121" y="111"/>
                    </a:lnTo>
                    <a:lnTo>
                      <a:pt x="105" y="96"/>
                    </a:lnTo>
                    <a:lnTo>
                      <a:pt x="92" y="86"/>
                    </a:lnTo>
                    <a:lnTo>
                      <a:pt x="77" y="73"/>
                    </a:lnTo>
                    <a:lnTo>
                      <a:pt x="67" y="58"/>
                    </a:lnTo>
                    <a:lnTo>
                      <a:pt x="53" y="44"/>
                    </a:lnTo>
                    <a:lnTo>
                      <a:pt x="44" y="34"/>
                    </a:lnTo>
                    <a:lnTo>
                      <a:pt x="29" y="19"/>
                    </a:lnTo>
                    <a:lnTo>
                      <a:pt x="15" y="6"/>
                    </a:lnTo>
                    <a:lnTo>
                      <a:pt x="5" y="0"/>
                    </a:lnTo>
                    <a:lnTo>
                      <a:pt x="0" y="0"/>
                    </a:lnTo>
                    <a:lnTo>
                      <a:pt x="15" y="15"/>
                    </a:lnTo>
                    <a:lnTo>
                      <a:pt x="29" y="29"/>
                    </a:lnTo>
                    <a:lnTo>
                      <a:pt x="38" y="44"/>
                    </a:lnTo>
                    <a:lnTo>
                      <a:pt x="53" y="58"/>
                    </a:lnTo>
                    <a:lnTo>
                      <a:pt x="67" y="73"/>
                    </a:lnTo>
                    <a:lnTo>
                      <a:pt x="82" y="86"/>
                    </a:lnTo>
                    <a:lnTo>
                      <a:pt x="92" y="96"/>
                    </a:lnTo>
                    <a:lnTo>
                      <a:pt x="105" y="11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1" name="Freeform 5018"/>
              <p:cNvSpPr>
                <a:spLocks/>
              </p:cNvSpPr>
              <p:nvPr/>
            </p:nvSpPr>
            <p:spPr bwMode="gray">
              <a:xfrm>
                <a:off x="4986" y="1812"/>
                <a:ext cx="60" cy="53"/>
              </a:xfrm>
              <a:custGeom>
                <a:avLst/>
                <a:gdLst>
                  <a:gd name="T0" fmla="*/ 0 w 121"/>
                  <a:gd name="T1" fmla="*/ 24 h 105"/>
                  <a:gd name="T2" fmla="*/ 0 w 121"/>
                  <a:gd name="T3" fmla="*/ 27 h 105"/>
                  <a:gd name="T4" fmla="*/ 1 w 121"/>
                  <a:gd name="T5" fmla="*/ 27 h 105"/>
                  <a:gd name="T6" fmla="*/ 4 w 121"/>
                  <a:gd name="T7" fmla="*/ 23 h 105"/>
                  <a:gd name="T8" fmla="*/ 8 w 121"/>
                  <a:gd name="T9" fmla="*/ 19 h 105"/>
                  <a:gd name="T10" fmla="*/ 12 w 121"/>
                  <a:gd name="T11" fmla="*/ 16 h 105"/>
                  <a:gd name="T12" fmla="*/ 15 w 121"/>
                  <a:gd name="T13" fmla="*/ 12 h 105"/>
                  <a:gd name="T14" fmla="*/ 19 w 121"/>
                  <a:gd name="T15" fmla="*/ 8 h 105"/>
                  <a:gd name="T16" fmla="*/ 23 w 121"/>
                  <a:gd name="T17" fmla="*/ 6 h 105"/>
                  <a:gd name="T18" fmla="*/ 26 w 121"/>
                  <a:gd name="T19" fmla="*/ 3 h 105"/>
                  <a:gd name="T20" fmla="*/ 30 w 121"/>
                  <a:gd name="T21" fmla="*/ 0 h 105"/>
                  <a:gd name="T22" fmla="*/ 27 w 121"/>
                  <a:gd name="T23" fmla="*/ 0 h 105"/>
                  <a:gd name="T24" fmla="*/ 26 w 121"/>
                  <a:gd name="T25" fmla="*/ 0 h 105"/>
                  <a:gd name="T26" fmla="*/ 23 w 121"/>
                  <a:gd name="T27" fmla="*/ 3 h 105"/>
                  <a:gd name="T28" fmla="*/ 19 w 121"/>
                  <a:gd name="T29" fmla="*/ 6 h 105"/>
                  <a:gd name="T30" fmla="*/ 15 w 121"/>
                  <a:gd name="T31" fmla="*/ 8 h 105"/>
                  <a:gd name="T32" fmla="*/ 12 w 121"/>
                  <a:gd name="T33" fmla="*/ 12 h 105"/>
                  <a:gd name="T34" fmla="*/ 8 w 121"/>
                  <a:gd name="T35" fmla="*/ 16 h 105"/>
                  <a:gd name="T36" fmla="*/ 4 w 121"/>
                  <a:gd name="T37" fmla="*/ 19 h 105"/>
                  <a:gd name="T38" fmla="*/ 2 w 121"/>
                  <a:gd name="T39" fmla="*/ 22 h 105"/>
                  <a:gd name="T40" fmla="*/ 0 w 121"/>
                  <a:gd name="T41" fmla="*/ 24 h 1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1"/>
                  <a:gd name="T64" fmla="*/ 0 h 105"/>
                  <a:gd name="T65" fmla="*/ 121 w 121"/>
                  <a:gd name="T66" fmla="*/ 105 h 1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1" h="105">
                    <a:moveTo>
                      <a:pt x="0" y="96"/>
                    </a:moveTo>
                    <a:lnTo>
                      <a:pt x="0" y="105"/>
                    </a:lnTo>
                    <a:lnTo>
                      <a:pt x="6" y="105"/>
                    </a:lnTo>
                    <a:lnTo>
                      <a:pt x="19" y="90"/>
                    </a:lnTo>
                    <a:lnTo>
                      <a:pt x="35" y="76"/>
                    </a:lnTo>
                    <a:lnTo>
                      <a:pt x="48" y="61"/>
                    </a:lnTo>
                    <a:lnTo>
                      <a:pt x="63" y="48"/>
                    </a:lnTo>
                    <a:lnTo>
                      <a:pt x="77" y="32"/>
                    </a:lnTo>
                    <a:lnTo>
                      <a:pt x="92" y="23"/>
                    </a:lnTo>
                    <a:lnTo>
                      <a:pt x="106" y="9"/>
                    </a:lnTo>
                    <a:lnTo>
                      <a:pt x="121" y="0"/>
                    </a:lnTo>
                    <a:lnTo>
                      <a:pt x="111" y="0"/>
                    </a:lnTo>
                    <a:lnTo>
                      <a:pt x="106" y="0"/>
                    </a:lnTo>
                    <a:lnTo>
                      <a:pt x="92" y="9"/>
                    </a:lnTo>
                    <a:lnTo>
                      <a:pt x="77" y="23"/>
                    </a:lnTo>
                    <a:lnTo>
                      <a:pt x="63" y="32"/>
                    </a:lnTo>
                    <a:lnTo>
                      <a:pt x="48" y="48"/>
                    </a:lnTo>
                    <a:lnTo>
                      <a:pt x="35" y="61"/>
                    </a:lnTo>
                    <a:lnTo>
                      <a:pt x="19" y="76"/>
                    </a:lnTo>
                    <a:lnTo>
                      <a:pt x="10" y="86"/>
                    </a:lnTo>
                    <a:lnTo>
                      <a:pt x="0" y="9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2" name="Freeform 5019"/>
              <p:cNvSpPr>
                <a:spLocks/>
              </p:cNvSpPr>
              <p:nvPr/>
            </p:nvSpPr>
            <p:spPr bwMode="gray">
              <a:xfrm>
                <a:off x="4986" y="1860"/>
                <a:ext cx="4" cy="5"/>
              </a:xfrm>
              <a:custGeom>
                <a:avLst/>
                <a:gdLst>
                  <a:gd name="T0" fmla="*/ 0 w 10"/>
                  <a:gd name="T1" fmla="*/ 0 h 9"/>
                  <a:gd name="T2" fmla="*/ 0 w 10"/>
                  <a:gd name="T3" fmla="*/ 3 h 9"/>
                  <a:gd name="T4" fmla="*/ 2 w 10"/>
                  <a:gd name="T5" fmla="*/ 3 h 9"/>
                  <a:gd name="T6" fmla="*/ 0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0" y="0"/>
                    </a:moveTo>
                    <a:lnTo>
                      <a:pt x="0" y="9"/>
                    </a:lnTo>
                    <a:lnTo>
                      <a:pt x="10" y="9"/>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3" name="Freeform 5020"/>
              <p:cNvSpPr>
                <a:spLocks/>
              </p:cNvSpPr>
              <p:nvPr/>
            </p:nvSpPr>
            <p:spPr bwMode="gray">
              <a:xfrm>
                <a:off x="4986" y="1798"/>
                <a:ext cx="220" cy="50"/>
              </a:xfrm>
              <a:custGeom>
                <a:avLst/>
                <a:gdLst>
                  <a:gd name="T0" fmla="*/ 110 w 442"/>
                  <a:gd name="T1" fmla="*/ 23 h 100"/>
                  <a:gd name="T2" fmla="*/ 110 w 442"/>
                  <a:gd name="T3" fmla="*/ 25 h 100"/>
                  <a:gd name="T4" fmla="*/ 0 w 442"/>
                  <a:gd name="T5" fmla="*/ 3 h 100"/>
                  <a:gd name="T6" fmla="*/ 0 w 442"/>
                  <a:gd name="T7" fmla="*/ 0 h 100"/>
                  <a:gd name="T8" fmla="*/ 110 w 442"/>
                  <a:gd name="T9" fmla="*/ 23 h 100"/>
                  <a:gd name="T10" fmla="*/ 0 60000 65536"/>
                  <a:gd name="T11" fmla="*/ 0 60000 65536"/>
                  <a:gd name="T12" fmla="*/ 0 60000 65536"/>
                  <a:gd name="T13" fmla="*/ 0 60000 65536"/>
                  <a:gd name="T14" fmla="*/ 0 60000 65536"/>
                  <a:gd name="T15" fmla="*/ 0 w 442"/>
                  <a:gd name="T16" fmla="*/ 0 h 100"/>
                  <a:gd name="T17" fmla="*/ 442 w 442"/>
                  <a:gd name="T18" fmla="*/ 100 h 100"/>
                </a:gdLst>
                <a:ahLst/>
                <a:cxnLst>
                  <a:cxn ang="T10">
                    <a:pos x="T0" y="T1"/>
                  </a:cxn>
                  <a:cxn ang="T11">
                    <a:pos x="T2" y="T3"/>
                  </a:cxn>
                  <a:cxn ang="T12">
                    <a:pos x="T4" y="T5"/>
                  </a:cxn>
                  <a:cxn ang="T13">
                    <a:pos x="T6" y="T7"/>
                  </a:cxn>
                  <a:cxn ang="T14">
                    <a:pos x="T8" y="T9"/>
                  </a:cxn>
                </a:cxnLst>
                <a:rect l="T15" t="T16" r="T17" b="T18"/>
                <a:pathLst>
                  <a:path w="442" h="100">
                    <a:moveTo>
                      <a:pt x="442" y="90"/>
                    </a:moveTo>
                    <a:lnTo>
                      <a:pt x="442" y="100"/>
                    </a:lnTo>
                    <a:lnTo>
                      <a:pt x="0" y="9"/>
                    </a:lnTo>
                    <a:lnTo>
                      <a:pt x="0" y="0"/>
                    </a:lnTo>
                    <a:lnTo>
                      <a:pt x="442" y="9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4" name="Freeform 5021"/>
              <p:cNvSpPr>
                <a:spLocks/>
              </p:cNvSpPr>
              <p:nvPr/>
            </p:nvSpPr>
            <p:spPr bwMode="gray">
              <a:xfrm>
                <a:off x="4986" y="1801"/>
                <a:ext cx="220" cy="47"/>
              </a:xfrm>
              <a:custGeom>
                <a:avLst/>
                <a:gdLst>
                  <a:gd name="T0" fmla="*/ 110 w 442"/>
                  <a:gd name="T1" fmla="*/ 24 h 94"/>
                  <a:gd name="T2" fmla="*/ 110 w 442"/>
                  <a:gd name="T3" fmla="*/ 23 h 94"/>
                  <a:gd name="T4" fmla="*/ 0 w 442"/>
                  <a:gd name="T5" fmla="*/ 0 h 94"/>
                  <a:gd name="T6" fmla="*/ 0 w 442"/>
                  <a:gd name="T7" fmla="*/ 1 h 94"/>
                  <a:gd name="T8" fmla="*/ 110 w 442"/>
                  <a:gd name="T9" fmla="*/ 24 h 94"/>
                  <a:gd name="T10" fmla="*/ 0 60000 65536"/>
                  <a:gd name="T11" fmla="*/ 0 60000 65536"/>
                  <a:gd name="T12" fmla="*/ 0 60000 65536"/>
                  <a:gd name="T13" fmla="*/ 0 60000 65536"/>
                  <a:gd name="T14" fmla="*/ 0 60000 65536"/>
                  <a:gd name="T15" fmla="*/ 0 w 442"/>
                  <a:gd name="T16" fmla="*/ 0 h 94"/>
                  <a:gd name="T17" fmla="*/ 442 w 442"/>
                  <a:gd name="T18" fmla="*/ 94 h 94"/>
                </a:gdLst>
                <a:ahLst/>
                <a:cxnLst>
                  <a:cxn ang="T10">
                    <a:pos x="T0" y="T1"/>
                  </a:cxn>
                  <a:cxn ang="T11">
                    <a:pos x="T2" y="T3"/>
                  </a:cxn>
                  <a:cxn ang="T12">
                    <a:pos x="T4" y="T5"/>
                  </a:cxn>
                  <a:cxn ang="T13">
                    <a:pos x="T6" y="T7"/>
                  </a:cxn>
                  <a:cxn ang="T14">
                    <a:pos x="T8" y="T9"/>
                  </a:cxn>
                </a:cxnLst>
                <a:rect l="T15" t="T16" r="T17" b="T18"/>
                <a:pathLst>
                  <a:path w="442" h="94">
                    <a:moveTo>
                      <a:pt x="442" y="94"/>
                    </a:moveTo>
                    <a:lnTo>
                      <a:pt x="442" y="90"/>
                    </a:lnTo>
                    <a:lnTo>
                      <a:pt x="0" y="0"/>
                    </a:lnTo>
                    <a:lnTo>
                      <a:pt x="0" y="3"/>
                    </a:lnTo>
                    <a:lnTo>
                      <a:pt x="442" y="94"/>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5" name="Freeform 5022"/>
              <p:cNvSpPr>
                <a:spLocks/>
              </p:cNvSpPr>
              <p:nvPr/>
            </p:nvSpPr>
            <p:spPr bwMode="gray">
              <a:xfrm>
                <a:off x="5204" y="1843"/>
                <a:ext cx="19" cy="24"/>
              </a:xfrm>
              <a:custGeom>
                <a:avLst/>
                <a:gdLst>
                  <a:gd name="T0" fmla="*/ 10 w 38"/>
                  <a:gd name="T1" fmla="*/ 10 h 48"/>
                  <a:gd name="T2" fmla="*/ 10 w 38"/>
                  <a:gd name="T3" fmla="*/ 12 h 48"/>
                  <a:gd name="T4" fmla="*/ 0 w 38"/>
                  <a:gd name="T5" fmla="*/ 3 h 48"/>
                  <a:gd name="T6" fmla="*/ 0 w 38"/>
                  <a:gd name="T7" fmla="*/ 0 h 48"/>
                  <a:gd name="T8" fmla="*/ 10 w 38"/>
                  <a:gd name="T9" fmla="*/ 10 h 48"/>
                  <a:gd name="T10" fmla="*/ 0 60000 65536"/>
                  <a:gd name="T11" fmla="*/ 0 60000 65536"/>
                  <a:gd name="T12" fmla="*/ 0 60000 65536"/>
                  <a:gd name="T13" fmla="*/ 0 60000 65536"/>
                  <a:gd name="T14" fmla="*/ 0 60000 65536"/>
                  <a:gd name="T15" fmla="*/ 0 w 38"/>
                  <a:gd name="T16" fmla="*/ 0 h 48"/>
                  <a:gd name="T17" fmla="*/ 38 w 38"/>
                  <a:gd name="T18" fmla="*/ 48 h 48"/>
                </a:gdLst>
                <a:ahLst/>
                <a:cxnLst>
                  <a:cxn ang="T10">
                    <a:pos x="T0" y="T1"/>
                  </a:cxn>
                  <a:cxn ang="T11">
                    <a:pos x="T2" y="T3"/>
                  </a:cxn>
                  <a:cxn ang="T12">
                    <a:pos x="T4" y="T5"/>
                  </a:cxn>
                  <a:cxn ang="T13">
                    <a:pos x="T6" y="T7"/>
                  </a:cxn>
                  <a:cxn ang="T14">
                    <a:pos x="T8" y="T9"/>
                  </a:cxn>
                </a:cxnLst>
                <a:rect l="T15" t="T16" r="T17" b="T18"/>
                <a:pathLst>
                  <a:path w="38" h="48">
                    <a:moveTo>
                      <a:pt x="38" y="39"/>
                    </a:moveTo>
                    <a:lnTo>
                      <a:pt x="38" y="48"/>
                    </a:lnTo>
                    <a:lnTo>
                      <a:pt x="0" y="10"/>
                    </a:lnTo>
                    <a:lnTo>
                      <a:pt x="0" y="0"/>
                    </a:lnTo>
                    <a:lnTo>
                      <a:pt x="38" y="3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6" name="Freeform 5023"/>
              <p:cNvSpPr>
                <a:spLocks/>
              </p:cNvSpPr>
              <p:nvPr/>
            </p:nvSpPr>
            <p:spPr bwMode="gray">
              <a:xfrm>
                <a:off x="5204" y="1846"/>
                <a:ext cx="19" cy="21"/>
              </a:xfrm>
              <a:custGeom>
                <a:avLst/>
                <a:gdLst>
                  <a:gd name="T0" fmla="*/ 10 w 38"/>
                  <a:gd name="T1" fmla="*/ 11 h 42"/>
                  <a:gd name="T2" fmla="*/ 10 w 38"/>
                  <a:gd name="T3" fmla="*/ 10 h 42"/>
                  <a:gd name="T4" fmla="*/ 0 w 38"/>
                  <a:gd name="T5" fmla="*/ 0 h 42"/>
                  <a:gd name="T6" fmla="*/ 0 w 38"/>
                  <a:gd name="T7" fmla="*/ 1 h 42"/>
                  <a:gd name="T8" fmla="*/ 10 w 38"/>
                  <a:gd name="T9" fmla="*/ 11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38" y="42"/>
                    </a:moveTo>
                    <a:lnTo>
                      <a:pt x="38" y="38"/>
                    </a:lnTo>
                    <a:lnTo>
                      <a:pt x="0" y="0"/>
                    </a:lnTo>
                    <a:lnTo>
                      <a:pt x="0" y="4"/>
                    </a:lnTo>
                    <a:lnTo>
                      <a:pt x="38" y="42"/>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7" name="Freeform 5024"/>
              <p:cNvSpPr>
                <a:spLocks/>
              </p:cNvSpPr>
              <p:nvPr/>
            </p:nvSpPr>
            <p:spPr bwMode="gray">
              <a:xfrm>
                <a:off x="4986" y="1860"/>
                <a:ext cx="237" cy="7"/>
              </a:xfrm>
              <a:custGeom>
                <a:avLst/>
                <a:gdLst>
                  <a:gd name="T0" fmla="*/ 119 w 474"/>
                  <a:gd name="T1" fmla="*/ 4 h 13"/>
                  <a:gd name="T2" fmla="*/ 119 w 474"/>
                  <a:gd name="T3" fmla="*/ 1 h 13"/>
                  <a:gd name="T4" fmla="*/ 0 w 474"/>
                  <a:gd name="T5" fmla="*/ 0 h 13"/>
                  <a:gd name="T6" fmla="*/ 0 w 474"/>
                  <a:gd name="T7" fmla="*/ 4 h 13"/>
                  <a:gd name="T8" fmla="*/ 119 w 474"/>
                  <a:gd name="T9" fmla="*/ 4 h 13"/>
                  <a:gd name="T10" fmla="*/ 0 60000 65536"/>
                  <a:gd name="T11" fmla="*/ 0 60000 65536"/>
                  <a:gd name="T12" fmla="*/ 0 60000 65536"/>
                  <a:gd name="T13" fmla="*/ 0 60000 65536"/>
                  <a:gd name="T14" fmla="*/ 0 60000 65536"/>
                  <a:gd name="T15" fmla="*/ 0 w 474"/>
                  <a:gd name="T16" fmla="*/ 0 h 13"/>
                  <a:gd name="T17" fmla="*/ 474 w 474"/>
                  <a:gd name="T18" fmla="*/ 13 h 13"/>
                </a:gdLst>
                <a:ahLst/>
                <a:cxnLst>
                  <a:cxn ang="T10">
                    <a:pos x="T0" y="T1"/>
                  </a:cxn>
                  <a:cxn ang="T11">
                    <a:pos x="T2" y="T3"/>
                  </a:cxn>
                  <a:cxn ang="T12">
                    <a:pos x="T4" y="T5"/>
                  </a:cxn>
                  <a:cxn ang="T13">
                    <a:pos x="T6" y="T7"/>
                  </a:cxn>
                  <a:cxn ang="T14">
                    <a:pos x="T8" y="T9"/>
                  </a:cxn>
                </a:cxnLst>
                <a:rect l="T15" t="T16" r="T17" b="T18"/>
                <a:pathLst>
                  <a:path w="474" h="13">
                    <a:moveTo>
                      <a:pt x="474" y="13"/>
                    </a:moveTo>
                    <a:lnTo>
                      <a:pt x="474" y="4"/>
                    </a:lnTo>
                    <a:lnTo>
                      <a:pt x="0" y="0"/>
                    </a:lnTo>
                    <a:lnTo>
                      <a:pt x="0" y="13"/>
                    </a:lnTo>
                    <a:lnTo>
                      <a:pt x="474"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8" name="Rectangle 5025"/>
              <p:cNvSpPr>
                <a:spLocks noChangeArrowheads="1"/>
              </p:cNvSpPr>
              <p:nvPr/>
            </p:nvSpPr>
            <p:spPr bwMode="gray">
              <a:xfrm>
                <a:off x="4986" y="1862"/>
                <a:ext cx="237" cy="3"/>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539" name="Freeform 5026"/>
              <p:cNvSpPr>
                <a:spLocks/>
              </p:cNvSpPr>
              <p:nvPr/>
            </p:nvSpPr>
            <p:spPr bwMode="gray">
              <a:xfrm>
                <a:off x="4679" y="1862"/>
                <a:ext cx="3" cy="3"/>
              </a:xfrm>
              <a:custGeom>
                <a:avLst/>
                <a:gdLst>
                  <a:gd name="T0" fmla="*/ 0 w 5"/>
                  <a:gd name="T1" fmla="*/ 0 h 5"/>
                  <a:gd name="T2" fmla="*/ 0 w 5"/>
                  <a:gd name="T3" fmla="*/ 2 h 5"/>
                  <a:gd name="T4" fmla="*/ 2 w 5"/>
                  <a:gd name="T5" fmla="*/ 2 h 5"/>
                  <a:gd name="T6" fmla="*/ 0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0"/>
                    </a:moveTo>
                    <a:lnTo>
                      <a:pt x="0" y="5"/>
                    </a:lnTo>
                    <a:lnTo>
                      <a:pt x="5" y="5"/>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0" name="Freeform 5027"/>
              <p:cNvSpPr>
                <a:spLocks/>
              </p:cNvSpPr>
              <p:nvPr/>
            </p:nvSpPr>
            <p:spPr bwMode="gray">
              <a:xfrm>
                <a:off x="4718" y="1838"/>
                <a:ext cx="48" cy="29"/>
              </a:xfrm>
              <a:custGeom>
                <a:avLst/>
                <a:gdLst>
                  <a:gd name="T0" fmla="*/ 3 w 96"/>
                  <a:gd name="T1" fmla="*/ 0 h 57"/>
                  <a:gd name="T2" fmla="*/ 0 w 96"/>
                  <a:gd name="T3" fmla="*/ 0 h 57"/>
                  <a:gd name="T4" fmla="*/ 0 w 96"/>
                  <a:gd name="T5" fmla="*/ 2 h 57"/>
                  <a:gd name="T6" fmla="*/ 3 w 96"/>
                  <a:gd name="T7" fmla="*/ 3 h 57"/>
                  <a:gd name="T8" fmla="*/ 5 w 96"/>
                  <a:gd name="T9" fmla="*/ 4 h 57"/>
                  <a:gd name="T10" fmla="*/ 7 w 96"/>
                  <a:gd name="T11" fmla="*/ 5 h 57"/>
                  <a:gd name="T12" fmla="*/ 10 w 96"/>
                  <a:gd name="T13" fmla="*/ 7 h 57"/>
                  <a:gd name="T14" fmla="*/ 12 w 96"/>
                  <a:gd name="T15" fmla="*/ 9 h 57"/>
                  <a:gd name="T16" fmla="*/ 16 w 96"/>
                  <a:gd name="T17" fmla="*/ 11 h 57"/>
                  <a:gd name="T18" fmla="*/ 19 w 96"/>
                  <a:gd name="T19" fmla="*/ 12 h 57"/>
                  <a:gd name="T20" fmla="*/ 22 w 96"/>
                  <a:gd name="T21" fmla="*/ 15 h 57"/>
                  <a:gd name="T22" fmla="*/ 24 w 96"/>
                  <a:gd name="T23" fmla="*/ 14 h 57"/>
                  <a:gd name="T24" fmla="*/ 24 w 96"/>
                  <a:gd name="T25" fmla="*/ 14 h 57"/>
                  <a:gd name="T26" fmla="*/ 21 w 96"/>
                  <a:gd name="T27" fmla="*/ 11 h 57"/>
                  <a:gd name="T28" fmla="*/ 19 w 96"/>
                  <a:gd name="T29" fmla="*/ 10 h 57"/>
                  <a:gd name="T30" fmla="*/ 16 w 96"/>
                  <a:gd name="T31" fmla="*/ 7 h 57"/>
                  <a:gd name="T32" fmla="*/ 13 w 96"/>
                  <a:gd name="T33" fmla="*/ 6 h 57"/>
                  <a:gd name="T34" fmla="*/ 10 w 96"/>
                  <a:gd name="T35" fmla="*/ 4 h 57"/>
                  <a:gd name="T36" fmla="*/ 7 w 96"/>
                  <a:gd name="T37" fmla="*/ 4 h 57"/>
                  <a:gd name="T38" fmla="*/ 5 w 96"/>
                  <a:gd name="T39" fmla="*/ 2 h 57"/>
                  <a:gd name="T40" fmla="*/ 3 w 96"/>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57"/>
                  <a:gd name="T65" fmla="*/ 96 w 96"/>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57">
                    <a:moveTo>
                      <a:pt x="10" y="0"/>
                    </a:moveTo>
                    <a:lnTo>
                      <a:pt x="0" y="0"/>
                    </a:lnTo>
                    <a:lnTo>
                      <a:pt x="0" y="5"/>
                    </a:lnTo>
                    <a:lnTo>
                      <a:pt x="10" y="9"/>
                    </a:lnTo>
                    <a:lnTo>
                      <a:pt x="20" y="15"/>
                    </a:lnTo>
                    <a:lnTo>
                      <a:pt x="29" y="19"/>
                    </a:lnTo>
                    <a:lnTo>
                      <a:pt x="39" y="28"/>
                    </a:lnTo>
                    <a:lnTo>
                      <a:pt x="48" y="34"/>
                    </a:lnTo>
                    <a:lnTo>
                      <a:pt x="64" y="44"/>
                    </a:lnTo>
                    <a:lnTo>
                      <a:pt x="73" y="48"/>
                    </a:lnTo>
                    <a:lnTo>
                      <a:pt x="87" y="57"/>
                    </a:lnTo>
                    <a:lnTo>
                      <a:pt x="93" y="53"/>
                    </a:lnTo>
                    <a:lnTo>
                      <a:pt x="96" y="53"/>
                    </a:lnTo>
                    <a:lnTo>
                      <a:pt x="83" y="44"/>
                    </a:lnTo>
                    <a:lnTo>
                      <a:pt x="73" y="38"/>
                    </a:lnTo>
                    <a:lnTo>
                      <a:pt x="64" y="28"/>
                    </a:lnTo>
                    <a:lnTo>
                      <a:pt x="54" y="24"/>
                    </a:lnTo>
                    <a:lnTo>
                      <a:pt x="39" y="15"/>
                    </a:lnTo>
                    <a:lnTo>
                      <a:pt x="29" y="15"/>
                    </a:lnTo>
                    <a:lnTo>
                      <a:pt x="20" y="5"/>
                    </a:lnTo>
                    <a:lnTo>
                      <a:pt x="1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1" name="Freeform 5028"/>
              <p:cNvSpPr>
                <a:spLocks/>
              </p:cNvSpPr>
              <p:nvPr/>
            </p:nvSpPr>
            <p:spPr bwMode="gray">
              <a:xfrm>
                <a:off x="4761" y="1822"/>
                <a:ext cx="53" cy="43"/>
              </a:xfrm>
              <a:custGeom>
                <a:avLst/>
                <a:gdLst>
                  <a:gd name="T0" fmla="*/ 27 w 105"/>
                  <a:gd name="T1" fmla="*/ 0 h 86"/>
                  <a:gd name="T2" fmla="*/ 25 w 105"/>
                  <a:gd name="T3" fmla="*/ 0 h 86"/>
                  <a:gd name="T4" fmla="*/ 24 w 105"/>
                  <a:gd name="T5" fmla="*/ 0 h 86"/>
                  <a:gd name="T6" fmla="*/ 20 w 105"/>
                  <a:gd name="T7" fmla="*/ 3 h 86"/>
                  <a:gd name="T8" fmla="*/ 17 w 105"/>
                  <a:gd name="T9" fmla="*/ 5 h 86"/>
                  <a:gd name="T10" fmla="*/ 15 w 105"/>
                  <a:gd name="T11" fmla="*/ 9 h 86"/>
                  <a:gd name="T12" fmla="*/ 12 w 105"/>
                  <a:gd name="T13" fmla="*/ 11 h 86"/>
                  <a:gd name="T14" fmla="*/ 9 w 105"/>
                  <a:gd name="T15" fmla="*/ 13 h 86"/>
                  <a:gd name="T16" fmla="*/ 7 w 105"/>
                  <a:gd name="T17" fmla="*/ 17 h 86"/>
                  <a:gd name="T18" fmla="*/ 3 w 105"/>
                  <a:gd name="T19" fmla="*/ 20 h 86"/>
                  <a:gd name="T20" fmla="*/ 0 w 105"/>
                  <a:gd name="T21" fmla="*/ 22 h 86"/>
                  <a:gd name="T22" fmla="*/ 2 w 105"/>
                  <a:gd name="T23" fmla="*/ 22 h 86"/>
                  <a:gd name="T24" fmla="*/ 3 w 105"/>
                  <a:gd name="T25" fmla="*/ 22 h 86"/>
                  <a:gd name="T26" fmla="*/ 5 w 105"/>
                  <a:gd name="T27" fmla="*/ 20 h 86"/>
                  <a:gd name="T28" fmla="*/ 9 w 105"/>
                  <a:gd name="T29" fmla="*/ 17 h 86"/>
                  <a:gd name="T30" fmla="*/ 11 w 105"/>
                  <a:gd name="T31" fmla="*/ 13 h 86"/>
                  <a:gd name="T32" fmla="*/ 15 w 105"/>
                  <a:gd name="T33" fmla="*/ 11 h 86"/>
                  <a:gd name="T34" fmla="*/ 17 w 105"/>
                  <a:gd name="T35" fmla="*/ 9 h 86"/>
                  <a:gd name="T36" fmla="*/ 20 w 105"/>
                  <a:gd name="T37" fmla="*/ 5 h 86"/>
                  <a:gd name="T38" fmla="*/ 23 w 105"/>
                  <a:gd name="T39" fmla="*/ 3 h 86"/>
                  <a:gd name="T40" fmla="*/ 27 w 105"/>
                  <a:gd name="T41" fmla="*/ 0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86"/>
                  <a:gd name="T65" fmla="*/ 105 w 105"/>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86">
                    <a:moveTo>
                      <a:pt x="105" y="0"/>
                    </a:moveTo>
                    <a:lnTo>
                      <a:pt x="100" y="0"/>
                    </a:lnTo>
                    <a:lnTo>
                      <a:pt x="96" y="0"/>
                    </a:lnTo>
                    <a:lnTo>
                      <a:pt x="80" y="9"/>
                    </a:lnTo>
                    <a:lnTo>
                      <a:pt x="67" y="23"/>
                    </a:lnTo>
                    <a:lnTo>
                      <a:pt x="57" y="33"/>
                    </a:lnTo>
                    <a:lnTo>
                      <a:pt x="48" y="42"/>
                    </a:lnTo>
                    <a:lnTo>
                      <a:pt x="34" y="52"/>
                    </a:lnTo>
                    <a:lnTo>
                      <a:pt x="25" y="67"/>
                    </a:lnTo>
                    <a:lnTo>
                      <a:pt x="9" y="77"/>
                    </a:lnTo>
                    <a:lnTo>
                      <a:pt x="0" y="86"/>
                    </a:lnTo>
                    <a:lnTo>
                      <a:pt x="6" y="86"/>
                    </a:lnTo>
                    <a:lnTo>
                      <a:pt x="9" y="86"/>
                    </a:lnTo>
                    <a:lnTo>
                      <a:pt x="19" y="77"/>
                    </a:lnTo>
                    <a:lnTo>
                      <a:pt x="34" y="67"/>
                    </a:lnTo>
                    <a:lnTo>
                      <a:pt x="42" y="52"/>
                    </a:lnTo>
                    <a:lnTo>
                      <a:pt x="57" y="42"/>
                    </a:lnTo>
                    <a:lnTo>
                      <a:pt x="67" y="33"/>
                    </a:lnTo>
                    <a:lnTo>
                      <a:pt x="80" y="23"/>
                    </a:lnTo>
                    <a:lnTo>
                      <a:pt x="90" y="9"/>
                    </a:lnTo>
                    <a:lnTo>
                      <a:pt x="105"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2" name="Freeform 5029"/>
              <p:cNvSpPr>
                <a:spLocks/>
              </p:cNvSpPr>
              <p:nvPr/>
            </p:nvSpPr>
            <p:spPr bwMode="gray">
              <a:xfrm>
                <a:off x="4806" y="1822"/>
                <a:ext cx="58" cy="43"/>
              </a:xfrm>
              <a:custGeom>
                <a:avLst/>
                <a:gdLst>
                  <a:gd name="T0" fmla="*/ 3 w 115"/>
                  <a:gd name="T1" fmla="*/ 0 h 86"/>
                  <a:gd name="T2" fmla="*/ 2 w 115"/>
                  <a:gd name="T3" fmla="*/ 0 h 86"/>
                  <a:gd name="T4" fmla="*/ 0 w 115"/>
                  <a:gd name="T5" fmla="*/ 0 h 86"/>
                  <a:gd name="T6" fmla="*/ 3 w 115"/>
                  <a:gd name="T7" fmla="*/ 3 h 86"/>
                  <a:gd name="T8" fmla="*/ 7 w 115"/>
                  <a:gd name="T9" fmla="*/ 5 h 86"/>
                  <a:gd name="T10" fmla="*/ 9 w 115"/>
                  <a:gd name="T11" fmla="*/ 7 h 86"/>
                  <a:gd name="T12" fmla="*/ 12 w 115"/>
                  <a:gd name="T13" fmla="*/ 11 h 86"/>
                  <a:gd name="T14" fmla="*/ 16 w 115"/>
                  <a:gd name="T15" fmla="*/ 12 h 86"/>
                  <a:gd name="T16" fmla="*/ 20 w 115"/>
                  <a:gd name="T17" fmla="*/ 15 h 86"/>
                  <a:gd name="T18" fmla="*/ 23 w 115"/>
                  <a:gd name="T19" fmla="*/ 18 h 86"/>
                  <a:gd name="T20" fmla="*/ 27 w 115"/>
                  <a:gd name="T21" fmla="*/ 22 h 86"/>
                  <a:gd name="T22" fmla="*/ 29 w 115"/>
                  <a:gd name="T23" fmla="*/ 22 h 86"/>
                  <a:gd name="T24" fmla="*/ 26 w 115"/>
                  <a:gd name="T25" fmla="*/ 18 h 86"/>
                  <a:gd name="T26" fmla="*/ 23 w 115"/>
                  <a:gd name="T27" fmla="*/ 15 h 86"/>
                  <a:gd name="T28" fmla="*/ 20 w 115"/>
                  <a:gd name="T29" fmla="*/ 12 h 86"/>
                  <a:gd name="T30" fmla="*/ 16 w 115"/>
                  <a:gd name="T31" fmla="*/ 11 h 86"/>
                  <a:gd name="T32" fmla="*/ 12 w 115"/>
                  <a:gd name="T33" fmla="*/ 7 h 86"/>
                  <a:gd name="T34" fmla="*/ 10 w 115"/>
                  <a:gd name="T35" fmla="*/ 5 h 86"/>
                  <a:gd name="T36" fmla="*/ 7 w 115"/>
                  <a:gd name="T37" fmla="*/ 3 h 86"/>
                  <a:gd name="T38" fmla="*/ 3 w 115"/>
                  <a:gd name="T39" fmla="*/ 0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5"/>
                  <a:gd name="T61" fmla="*/ 0 h 86"/>
                  <a:gd name="T62" fmla="*/ 115 w 115"/>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5" h="86">
                    <a:moveTo>
                      <a:pt x="10" y="0"/>
                    </a:moveTo>
                    <a:lnTo>
                      <a:pt x="6" y="0"/>
                    </a:lnTo>
                    <a:lnTo>
                      <a:pt x="0" y="0"/>
                    </a:lnTo>
                    <a:lnTo>
                      <a:pt x="10" y="9"/>
                    </a:lnTo>
                    <a:lnTo>
                      <a:pt x="25" y="19"/>
                    </a:lnTo>
                    <a:lnTo>
                      <a:pt x="35" y="29"/>
                    </a:lnTo>
                    <a:lnTo>
                      <a:pt x="48" y="42"/>
                    </a:lnTo>
                    <a:lnTo>
                      <a:pt x="63" y="48"/>
                    </a:lnTo>
                    <a:lnTo>
                      <a:pt x="77" y="61"/>
                    </a:lnTo>
                    <a:lnTo>
                      <a:pt x="92" y="71"/>
                    </a:lnTo>
                    <a:lnTo>
                      <a:pt x="106" y="86"/>
                    </a:lnTo>
                    <a:lnTo>
                      <a:pt x="115" y="86"/>
                    </a:lnTo>
                    <a:lnTo>
                      <a:pt x="102" y="71"/>
                    </a:lnTo>
                    <a:lnTo>
                      <a:pt x="92" y="61"/>
                    </a:lnTo>
                    <a:lnTo>
                      <a:pt x="77" y="48"/>
                    </a:lnTo>
                    <a:lnTo>
                      <a:pt x="63" y="42"/>
                    </a:lnTo>
                    <a:lnTo>
                      <a:pt x="48" y="29"/>
                    </a:lnTo>
                    <a:lnTo>
                      <a:pt x="38" y="19"/>
                    </a:lnTo>
                    <a:lnTo>
                      <a:pt x="25" y="9"/>
                    </a:lnTo>
                    <a:lnTo>
                      <a:pt x="1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3" name="Freeform 5030"/>
              <p:cNvSpPr>
                <a:spLocks/>
              </p:cNvSpPr>
              <p:nvPr/>
            </p:nvSpPr>
            <p:spPr bwMode="gray">
              <a:xfrm>
                <a:off x="4859" y="1801"/>
                <a:ext cx="60" cy="64"/>
              </a:xfrm>
              <a:custGeom>
                <a:avLst/>
                <a:gdLst>
                  <a:gd name="T0" fmla="*/ 30 w 121"/>
                  <a:gd name="T1" fmla="*/ 1 h 128"/>
                  <a:gd name="T2" fmla="*/ 30 w 121"/>
                  <a:gd name="T3" fmla="*/ 0 h 128"/>
                  <a:gd name="T4" fmla="*/ 28 w 121"/>
                  <a:gd name="T5" fmla="*/ 0 h 128"/>
                  <a:gd name="T6" fmla="*/ 24 w 121"/>
                  <a:gd name="T7" fmla="*/ 3 h 128"/>
                  <a:gd name="T8" fmla="*/ 20 w 121"/>
                  <a:gd name="T9" fmla="*/ 8 h 128"/>
                  <a:gd name="T10" fmla="*/ 16 w 121"/>
                  <a:gd name="T11" fmla="*/ 11 h 128"/>
                  <a:gd name="T12" fmla="*/ 13 w 121"/>
                  <a:gd name="T13" fmla="*/ 16 h 128"/>
                  <a:gd name="T14" fmla="*/ 9 w 121"/>
                  <a:gd name="T15" fmla="*/ 20 h 128"/>
                  <a:gd name="T16" fmla="*/ 6 w 121"/>
                  <a:gd name="T17" fmla="*/ 23 h 128"/>
                  <a:gd name="T18" fmla="*/ 2 w 121"/>
                  <a:gd name="T19" fmla="*/ 27 h 128"/>
                  <a:gd name="T20" fmla="*/ 0 w 121"/>
                  <a:gd name="T21" fmla="*/ 32 h 128"/>
                  <a:gd name="T22" fmla="*/ 2 w 121"/>
                  <a:gd name="T23" fmla="*/ 32 h 128"/>
                  <a:gd name="T24" fmla="*/ 6 w 121"/>
                  <a:gd name="T25" fmla="*/ 27 h 128"/>
                  <a:gd name="T26" fmla="*/ 9 w 121"/>
                  <a:gd name="T27" fmla="*/ 23 h 128"/>
                  <a:gd name="T28" fmla="*/ 13 w 121"/>
                  <a:gd name="T29" fmla="*/ 20 h 128"/>
                  <a:gd name="T30" fmla="*/ 16 w 121"/>
                  <a:gd name="T31" fmla="*/ 16 h 128"/>
                  <a:gd name="T32" fmla="*/ 20 w 121"/>
                  <a:gd name="T33" fmla="*/ 11 h 128"/>
                  <a:gd name="T34" fmla="*/ 24 w 121"/>
                  <a:gd name="T35" fmla="*/ 8 h 128"/>
                  <a:gd name="T36" fmla="*/ 26 w 121"/>
                  <a:gd name="T37" fmla="*/ 4 h 128"/>
                  <a:gd name="T38" fmla="*/ 30 w 121"/>
                  <a:gd name="T39" fmla="*/ 1 h 1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
                  <a:gd name="T61" fmla="*/ 0 h 128"/>
                  <a:gd name="T62" fmla="*/ 121 w 121"/>
                  <a:gd name="T63" fmla="*/ 128 h 12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 h="128">
                    <a:moveTo>
                      <a:pt x="121" y="7"/>
                    </a:moveTo>
                    <a:lnTo>
                      <a:pt x="121" y="0"/>
                    </a:lnTo>
                    <a:lnTo>
                      <a:pt x="115" y="0"/>
                    </a:lnTo>
                    <a:lnTo>
                      <a:pt x="96" y="13"/>
                    </a:lnTo>
                    <a:lnTo>
                      <a:pt x="82" y="32"/>
                    </a:lnTo>
                    <a:lnTo>
                      <a:pt x="67" y="46"/>
                    </a:lnTo>
                    <a:lnTo>
                      <a:pt x="53" y="65"/>
                    </a:lnTo>
                    <a:lnTo>
                      <a:pt x="38" y="80"/>
                    </a:lnTo>
                    <a:lnTo>
                      <a:pt x="25" y="94"/>
                    </a:lnTo>
                    <a:lnTo>
                      <a:pt x="9" y="109"/>
                    </a:lnTo>
                    <a:lnTo>
                      <a:pt x="0" y="128"/>
                    </a:lnTo>
                    <a:lnTo>
                      <a:pt x="9" y="128"/>
                    </a:lnTo>
                    <a:lnTo>
                      <a:pt x="25" y="109"/>
                    </a:lnTo>
                    <a:lnTo>
                      <a:pt x="38" y="94"/>
                    </a:lnTo>
                    <a:lnTo>
                      <a:pt x="53" y="80"/>
                    </a:lnTo>
                    <a:lnTo>
                      <a:pt x="67" y="65"/>
                    </a:lnTo>
                    <a:lnTo>
                      <a:pt x="82" y="46"/>
                    </a:lnTo>
                    <a:lnTo>
                      <a:pt x="96" y="32"/>
                    </a:lnTo>
                    <a:lnTo>
                      <a:pt x="105" y="17"/>
                    </a:lnTo>
                    <a:lnTo>
                      <a:pt x="121" y="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4" name="Freeform 5031"/>
              <p:cNvSpPr>
                <a:spLocks/>
              </p:cNvSpPr>
              <p:nvPr/>
            </p:nvSpPr>
            <p:spPr bwMode="gray">
              <a:xfrm>
                <a:off x="4914" y="1801"/>
                <a:ext cx="5" cy="4"/>
              </a:xfrm>
              <a:custGeom>
                <a:avLst/>
                <a:gdLst>
                  <a:gd name="T0" fmla="*/ 3 w 10"/>
                  <a:gd name="T1" fmla="*/ 2 h 7"/>
                  <a:gd name="T2" fmla="*/ 3 w 10"/>
                  <a:gd name="T3" fmla="*/ 0 h 7"/>
                  <a:gd name="T4" fmla="*/ 0 w 10"/>
                  <a:gd name="T5" fmla="*/ 0 h 7"/>
                  <a:gd name="T6" fmla="*/ 0 w 10"/>
                  <a:gd name="T7" fmla="*/ 1 h 7"/>
                  <a:gd name="T8" fmla="*/ 3 w 10"/>
                  <a:gd name="T9" fmla="*/ 2 h 7"/>
                  <a:gd name="T10" fmla="*/ 0 60000 65536"/>
                  <a:gd name="T11" fmla="*/ 0 60000 65536"/>
                  <a:gd name="T12" fmla="*/ 0 60000 65536"/>
                  <a:gd name="T13" fmla="*/ 0 60000 65536"/>
                  <a:gd name="T14" fmla="*/ 0 60000 65536"/>
                  <a:gd name="T15" fmla="*/ 0 w 10"/>
                  <a:gd name="T16" fmla="*/ 0 h 7"/>
                  <a:gd name="T17" fmla="*/ 10 w 10"/>
                  <a:gd name="T18" fmla="*/ 7 h 7"/>
                </a:gdLst>
                <a:ahLst/>
                <a:cxnLst>
                  <a:cxn ang="T10">
                    <a:pos x="T0" y="T1"/>
                  </a:cxn>
                  <a:cxn ang="T11">
                    <a:pos x="T2" y="T3"/>
                  </a:cxn>
                  <a:cxn ang="T12">
                    <a:pos x="T4" y="T5"/>
                  </a:cxn>
                  <a:cxn ang="T13">
                    <a:pos x="T6" y="T7"/>
                  </a:cxn>
                  <a:cxn ang="T14">
                    <a:pos x="T8" y="T9"/>
                  </a:cxn>
                </a:cxnLst>
                <a:rect l="T15" t="T16" r="T17" b="T18"/>
                <a:pathLst>
                  <a:path w="10" h="7">
                    <a:moveTo>
                      <a:pt x="10" y="7"/>
                    </a:moveTo>
                    <a:lnTo>
                      <a:pt x="10" y="0"/>
                    </a:lnTo>
                    <a:lnTo>
                      <a:pt x="0" y="0"/>
                    </a:lnTo>
                    <a:lnTo>
                      <a:pt x="0" y="3"/>
                    </a:lnTo>
                    <a:lnTo>
                      <a:pt x="10" y="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5" name="Freeform 5032"/>
              <p:cNvSpPr>
                <a:spLocks/>
              </p:cNvSpPr>
              <p:nvPr/>
            </p:nvSpPr>
            <p:spPr bwMode="gray">
              <a:xfrm>
                <a:off x="4698" y="1846"/>
                <a:ext cx="24" cy="21"/>
              </a:xfrm>
              <a:custGeom>
                <a:avLst/>
                <a:gdLst>
                  <a:gd name="T0" fmla="*/ 12 w 48"/>
                  <a:gd name="T1" fmla="*/ 10 h 42"/>
                  <a:gd name="T2" fmla="*/ 11 w 48"/>
                  <a:gd name="T3" fmla="*/ 10 h 42"/>
                  <a:gd name="T4" fmla="*/ 11 w 48"/>
                  <a:gd name="T5" fmla="*/ 11 h 42"/>
                  <a:gd name="T6" fmla="*/ 9 w 48"/>
                  <a:gd name="T7" fmla="*/ 10 h 42"/>
                  <a:gd name="T8" fmla="*/ 9 w 48"/>
                  <a:gd name="T9" fmla="*/ 9 h 42"/>
                  <a:gd name="T10" fmla="*/ 6 w 48"/>
                  <a:gd name="T11" fmla="*/ 5 h 42"/>
                  <a:gd name="T12" fmla="*/ 5 w 48"/>
                  <a:gd name="T13" fmla="*/ 5 h 42"/>
                  <a:gd name="T14" fmla="*/ 3 w 48"/>
                  <a:gd name="T15" fmla="*/ 3 h 42"/>
                  <a:gd name="T16" fmla="*/ 3 w 48"/>
                  <a:gd name="T17" fmla="*/ 3 h 42"/>
                  <a:gd name="T18" fmla="*/ 0 w 48"/>
                  <a:gd name="T19" fmla="*/ 3 h 42"/>
                  <a:gd name="T20" fmla="*/ 0 w 48"/>
                  <a:gd name="T21" fmla="*/ 1 h 42"/>
                  <a:gd name="T22" fmla="*/ 0 w 48"/>
                  <a:gd name="T23" fmla="*/ 0 h 42"/>
                  <a:gd name="T24" fmla="*/ 2 w 48"/>
                  <a:gd name="T25" fmla="*/ 0 h 42"/>
                  <a:gd name="T26" fmla="*/ 3 w 48"/>
                  <a:gd name="T27" fmla="*/ 1 h 42"/>
                  <a:gd name="T28" fmla="*/ 5 w 48"/>
                  <a:gd name="T29" fmla="*/ 3 h 42"/>
                  <a:gd name="T30" fmla="*/ 6 w 48"/>
                  <a:gd name="T31" fmla="*/ 5 h 42"/>
                  <a:gd name="T32" fmla="*/ 7 w 48"/>
                  <a:gd name="T33" fmla="*/ 5 h 42"/>
                  <a:gd name="T34" fmla="*/ 10 w 48"/>
                  <a:gd name="T35" fmla="*/ 7 h 42"/>
                  <a:gd name="T36" fmla="*/ 11 w 48"/>
                  <a:gd name="T37" fmla="*/ 9 h 42"/>
                  <a:gd name="T38" fmla="*/ 12 w 48"/>
                  <a:gd name="T39" fmla="*/ 1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42"/>
                  <a:gd name="T62" fmla="*/ 48 w 48"/>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42">
                    <a:moveTo>
                      <a:pt x="48" y="38"/>
                    </a:moveTo>
                    <a:lnTo>
                      <a:pt x="44" y="38"/>
                    </a:lnTo>
                    <a:lnTo>
                      <a:pt x="44" y="42"/>
                    </a:lnTo>
                    <a:lnTo>
                      <a:pt x="34" y="38"/>
                    </a:lnTo>
                    <a:lnTo>
                      <a:pt x="34" y="33"/>
                    </a:lnTo>
                    <a:lnTo>
                      <a:pt x="25" y="23"/>
                    </a:lnTo>
                    <a:lnTo>
                      <a:pt x="19" y="23"/>
                    </a:lnTo>
                    <a:lnTo>
                      <a:pt x="15" y="13"/>
                    </a:lnTo>
                    <a:lnTo>
                      <a:pt x="10" y="13"/>
                    </a:lnTo>
                    <a:lnTo>
                      <a:pt x="0" y="9"/>
                    </a:lnTo>
                    <a:lnTo>
                      <a:pt x="0" y="4"/>
                    </a:lnTo>
                    <a:lnTo>
                      <a:pt x="0" y="0"/>
                    </a:lnTo>
                    <a:lnTo>
                      <a:pt x="6" y="0"/>
                    </a:lnTo>
                    <a:lnTo>
                      <a:pt x="15" y="4"/>
                    </a:lnTo>
                    <a:lnTo>
                      <a:pt x="19" y="9"/>
                    </a:lnTo>
                    <a:lnTo>
                      <a:pt x="25" y="19"/>
                    </a:lnTo>
                    <a:lnTo>
                      <a:pt x="29" y="19"/>
                    </a:lnTo>
                    <a:lnTo>
                      <a:pt x="38" y="29"/>
                    </a:lnTo>
                    <a:lnTo>
                      <a:pt x="44" y="33"/>
                    </a:lnTo>
                    <a:lnTo>
                      <a:pt x="48" y="3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6" name="Freeform 5033"/>
              <p:cNvSpPr>
                <a:spLocks/>
              </p:cNvSpPr>
              <p:nvPr/>
            </p:nvSpPr>
            <p:spPr bwMode="gray">
              <a:xfrm>
                <a:off x="4718" y="1841"/>
                <a:ext cx="7" cy="24"/>
              </a:xfrm>
              <a:custGeom>
                <a:avLst/>
                <a:gdLst>
                  <a:gd name="T0" fmla="*/ 3 w 16"/>
                  <a:gd name="T1" fmla="*/ 12 h 48"/>
                  <a:gd name="T2" fmla="*/ 1 w 16"/>
                  <a:gd name="T3" fmla="*/ 12 h 48"/>
                  <a:gd name="T4" fmla="*/ 1 w 16"/>
                  <a:gd name="T5" fmla="*/ 11 h 48"/>
                  <a:gd name="T6" fmla="*/ 1 w 16"/>
                  <a:gd name="T7" fmla="*/ 10 h 48"/>
                  <a:gd name="T8" fmla="*/ 1 w 16"/>
                  <a:gd name="T9" fmla="*/ 7 h 48"/>
                  <a:gd name="T10" fmla="*/ 1 w 16"/>
                  <a:gd name="T11" fmla="*/ 6 h 48"/>
                  <a:gd name="T12" fmla="*/ 0 w 16"/>
                  <a:gd name="T13" fmla="*/ 3 h 48"/>
                  <a:gd name="T14" fmla="*/ 0 w 16"/>
                  <a:gd name="T15" fmla="*/ 3 h 48"/>
                  <a:gd name="T16" fmla="*/ 0 w 16"/>
                  <a:gd name="T17" fmla="*/ 1 h 48"/>
                  <a:gd name="T18" fmla="*/ 0 w 16"/>
                  <a:gd name="T19" fmla="*/ 0 h 48"/>
                  <a:gd name="T20" fmla="*/ 1 w 16"/>
                  <a:gd name="T21" fmla="*/ 0 h 48"/>
                  <a:gd name="T22" fmla="*/ 2 w 16"/>
                  <a:gd name="T23" fmla="*/ 0 h 48"/>
                  <a:gd name="T24" fmla="*/ 2 w 16"/>
                  <a:gd name="T25" fmla="*/ 3 h 48"/>
                  <a:gd name="T26" fmla="*/ 2 w 16"/>
                  <a:gd name="T27" fmla="*/ 3 h 48"/>
                  <a:gd name="T28" fmla="*/ 2 w 16"/>
                  <a:gd name="T29" fmla="*/ 5 h 48"/>
                  <a:gd name="T30" fmla="*/ 2 w 16"/>
                  <a:gd name="T31" fmla="*/ 6 h 48"/>
                  <a:gd name="T32" fmla="*/ 3 w 16"/>
                  <a:gd name="T33" fmla="*/ 9 h 48"/>
                  <a:gd name="T34" fmla="*/ 3 w 16"/>
                  <a:gd name="T35" fmla="*/ 10 h 48"/>
                  <a:gd name="T36" fmla="*/ 3 w 16"/>
                  <a:gd name="T37" fmla="*/ 1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48"/>
                  <a:gd name="T59" fmla="*/ 16 w 16"/>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48">
                    <a:moveTo>
                      <a:pt x="16" y="48"/>
                    </a:moveTo>
                    <a:lnTo>
                      <a:pt x="6" y="48"/>
                    </a:lnTo>
                    <a:lnTo>
                      <a:pt x="6" y="43"/>
                    </a:lnTo>
                    <a:lnTo>
                      <a:pt x="6" y="39"/>
                    </a:lnTo>
                    <a:lnTo>
                      <a:pt x="6" y="29"/>
                    </a:lnTo>
                    <a:lnTo>
                      <a:pt x="6" y="23"/>
                    </a:lnTo>
                    <a:lnTo>
                      <a:pt x="0" y="14"/>
                    </a:lnTo>
                    <a:lnTo>
                      <a:pt x="0" y="10"/>
                    </a:lnTo>
                    <a:lnTo>
                      <a:pt x="0" y="4"/>
                    </a:lnTo>
                    <a:lnTo>
                      <a:pt x="0" y="0"/>
                    </a:lnTo>
                    <a:lnTo>
                      <a:pt x="6" y="0"/>
                    </a:lnTo>
                    <a:lnTo>
                      <a:pt x="10" y="0"/>
                    </a:lnTo>
                    <a:lnTo>
                      <a:pt x="10" y="10"/>
                    </a:lnTo>
                    <a:lnTo>
                      <a:pt x="10" y="14"/>
                    </a:lnTo>
                    <a:lnTo>
                      <a:pt x="10" y="19"/>
                    </a:lnTo>
                    <a:lnTo>
                      <a:pt x="10" y="23"/>
                    </a:lnTo>
                    <a:lnTo>
                      <a:pt x="16" y="33"/>
                    </a:lnTo>
                    <a:lnTo>
                      <a:pt x="16" y="39"/>
                    </a:lnTo>
                    <a:lnTo>
                      <a:pt x="16" y="4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7" name="Freeform 5034"/>
              <p:cNvSpPr>
                <a:spLocks/>
              </p:cNvSpPr>
              <p:nvPr/>
            </p:nvSpPr>
            <p:spPr bwMode="gray">
              <a:xfrm>
                <a:off x="4718" y="1832"/>
                <a:ext cx="48" cy="33"/>
              </a:xfrm>
              <a:custGeom>
                <a:avLst/>
                <a:gdLst>
                  <a:gd name="T0" fmla="*/ 3 w 96"/>
                  <a:gd name="T1" fmla="*/ 16 h 67"/>
                  <a:gd name="T2" fmla="*/ 0 w 96"/>
                  <a:gd name="T3" fmla="*/ 16 h 67"/>
                  <a:gd name="T4" fmla="*/ 3 w 96"/>
                  <a:gd name="T5" fmla="*/ 14 h 67"/>
                  <a:gd name="T6" fmla="*/ 5 w 96"/>
                  <a:gd name="T7" fmla="*/ 13 h 67"/>
                  <a:gd name="T8" fmla="*/ 7 w 96"/>
                  <a:gd name="T9" fmla="*/ 10 h 67"/>
                  <a:gd name="T10" fmla="*/ 10 w 96"/>
                  <a:gd name="T11" fmla="*/ 9 h 67"/>
                  <a:gd name="T12" fmla="*/ 12 w 96"/>
                  <a:gd name="T13" fmla="*/ 5 h 67"/>
                  <a:gd name="T14" fmla="*/ 16 w 96"/>
                  <a:gd name="T15" fmla="*/ 4 h 67"/>
                  <a:gd name="T16" fmla="*/ 19 w 96"/>
                  <a:gd name="T17" fmla="*/ 2 h 67"/>
                  <a:gd name="T18" fmla="*/ 22 w 96"/>
                  <a:gd name="T19" fmla="*/ 1 h 67"/>
                  <a:gd name="T20" fmla="*/ 24 w 96"/>
                  <a:gd name="T21" fmla="*/ 0 h 67"/>
                  <a:gd name="T22" fmla="*/ 24 w 96"/>
                  <a:gd name="T23" fmla="*/ 0 h 67"/>
                  <a:gd name="T24" fmla="*/ 21 w 96"/>
                  <a:gd name="T25" fmla="*/ 2 h 67"/>
                  <a:gd name="T26" fmla="*/ 19 w 96"/>
                  <a:gd name="T27" fmla="*/ 4 h 67"/>
                  <a:gd name="T28" fmla="*/ 16 w 96"/>
                  <a:gd name="T29" fmla="*/ 5 h 67"/>
                  <a:gd name="T30" fmla="*/ 13 w 96"/>
                  <a:gd name="T31" fmla="*/ 9 h 67"/>
                  <a:gd name="T32" fmla="*/ 10 w 96"/>
                  <a:gd name="T33" fmla="*/ 10 h 67"/>
                  <a:gd name="T34" fmla="*/ 7 w 96"/>
                  <a:gd name="T35" fmla="*/ 13 h 67"/>
                  <a:gd name="T36" fmla="*/ 5 w 96"/>
                  <a:gd name="T37" fmla="*/ 14 h 67"/>
                  <a:gd name="T38" fmla="*/ 3 w 96"/>
                  <a:gd name="T39" fmla="*/ 16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67"/>
                  <a:gd name="T62" fmla="*/ 96 w 96"/>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67">
                    <a:moveTo>
                      <a:pt x="10" y="67"/>
                    </a:moveTo>
                    <a:lnTo>
                      <a:pt x="0" y="67"/>
                    </a:lnTo>
                    <a:lnTo>
                      <a:pt x="10" y="58"/>
                    </a:lnTo>
                    <a:lnTo>
                      <a:pt x="20" y="52"/>
                    </a:lnTo>
                    <a:lnTo>
                      <a:pt x="29" y="42"/>
                    </a:lnTo>
                    <a:lnTo>
                      <a:pt x="39" y="38"/>
                    </a:lnTo>
                    <a:lnTo>
                      <a:pt x="48" y="23"/>
                    </a:lnTo>
                    <a:lnTo>
                      <a:pt x="64" y="19"/>
                    </a:lnTo>
                    <a:lnTo>
                      <a:pt x="73" y="10"/>
                    </a:lnTo>
                    <a:lnTo>
                      <a:pt x="87" y="4"/>
                    </a:lnTo>
                    <a:lnTo>
                      <a:pt x="93" y="0"/>
                    </a:lnTo>
                    <a:lnTo>
                      <a:pt x="96" y="0"/>
                    </a:lnTo>
                    <a:lnTo>
                      <a:pt x="83" y="10"/>
                    </a:lnTo>
                    <a:lnTo>
                      <a:pt x="73" y="19"/>
                    </a:lnTo>
                    <a:lnTo>
                      <a:pt x="64" y="23"/>
                    </a:lnTo>
                    <a:lnTo>
                      <a:pt x="54" y="38"/>
                    </a:lnTo>
                    <a:lnTo>
                      <a:pt x="39" y="42"/>
                    </a:lnTo>
                    <a:lnTo>
                      <a:pt x="29" y="52"/>
                    </a:lnTo>
                    <a:lnTo>
                      <a:pt x="20" y="58"/>
                    </a:lnTo>
                    <a:lnTo>
                      <a:pt x="10" y="6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8" name="Freeform 5035"/>
              <p:cNvSpPr>
                <a:spLocks/>
              </p:cNvSpPr>
              <p:nvPr/>
            </p:nvSpPr>
            <p:spPr bwMode="gray">
              <a:xfrm>
                <a:off x="4761" y="1832"/>
                <a:ext cx="53" cy="33"/>
              </a:xfrm>
              <a:custGeom>
                <a:avLst/>
                <a:gdLst>
                  <a:gd name="T0" fmla="*/ 27 w 105"/>
                  <a:gd name="T1" fmla="*/ 16 h 67"/>
                  <a:gd name="T2" fmla="*/ 25 w 105"/>
                  <a:gd name="T3" fmla="*/ 16 h 67"/>
                  <a:gd name="T4" fmla="*/ 24 w 105"/>
                  <a:gd name="T5" fmla="*/ 16 h 67"/>
                  <a:gd name="T6" fmla="*/ 20 w 105"/>
                  <a:gd name="T7" fmla="*/ 14 h 67"/>
                  <a:gd name="T8" fmla="*/ 17 w 105"/>
                  <a:gd name="T9" fmla="*/ 12 h 67"/>
                  <a:gd name="T10" fmla="*/ 15 w 105"/>
                  <a:gd name="T11" fmla="*/ 9 h 67"/>
                  <a:gd name="T12" fmla="*/ 12 w 105"/>
                  <a:gd name="T13" fmla="*/ 8 h 67"/>
                  <a:gd name="T14" fmla="*/ 9 w 105"/>
                  <a:gd name="T15" fmla="*/ 4 h 67"/>
                  <a:gd name="T16" fmla="*/ 7 w 105"/>
                  <a:gd name="T17" fmla="*/ 3 h 67"/>
                  <a:gd name="T18" fmla="*/ 3 w 105"/>
                  <a:gd name="T19" fmla="*/ 1 h 67"/>
                  <a:gd name="T20" fmla="*/ 0 w 105"/>
                  <a:gd name="T21" fmla="*/ 0 h 67"/>
                  <a:gd name="T22" fmla="*/ 2 w 105"/>
                  <a:gd name="T23" fmla="*/ 0 h 67"/>
                  <a:gd name="T24" fmla="*/ 3 w 105"/>
                  <a:gd name="T25" fmla="*/ 0 h 67"/>
                  <a:gd name="T26" fmla="*/ 5 w 105"/>
                  <a:gd name="T27" fmla="*/ 1 h 67"/>
                  <a:gd name="T28" fmla="*/ 9 w 105"/>
                  <a:gd name="T29" fmla="*/ 3 h 67"/>
                  <a:gd name="T30" fmla="*/ 11 w 105"/>
                  <a:gd name="T31" fmla="*/ 4 h 67"/>
                  <a:gd name="T32" fmla="*/ 15 w 105"/>
                  <a:gd name="T33" fmla="*/ 7 h 67"/>
                  <a:gd name="T34" fmla="*/ 17 w 105"/>
                  <a:gd name="T35" fmla="*/ 9 h 67"/>
                  <a:gd name="T36" fmla="*/ 20 w 105"/>
                  <a:gd name="T37" fmla="*/ 12 h 67"/>
                  <a:gd name="T38" fmla="*/ 23 w 105"/>
                  <a:gd name="T39" fmla="*/ 14 h 67"/>
                  <a:gd name="T40" fmla="*/ 27 w 105"/>
                  <a:gd name="T41" fmla="*/ 16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
                  <a:gd name="T64" fmla="*/ 0 h 67"/>
                  <a:gd name="T65" fmla="*/ 105 w 105"/>
                  <a:gd name="T66" fmla="*/ 67 h 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 h="67">
                    <a:moveTo>
                      <a:pt x="105" y="67"/>
                    </a:moveTo>
                    <a:lnTo>
                      <a:pt x="100" y="67"/>
                    </a:lnTo>
                    <a:lnTo>
                      <a:pt x="96" y="67"/>
                    </a:lnTo>
                    <a:lnTo>
                      <a:pt x="80" y="58"/>
                    </a:lnTo>
                    <a:lnTo>
                      <a:pt x="67" y="48"/>
                    </a:lnTo>
                    <a:lnTo>
                      <a:pt x="57" y="38"/>
                    </a:lnTo>
                    <a:lnTo>
                      <a:pt x="48" y="33"/>
                    </a:lnTo>
                    <a:lnTo>
                      <a:pt x="34" y="19"/>
                    </a:lnTo>
                    <a:lnTo>
                      <a:pt x="25" y="14"/>
                    </a:lnTo>
                    <a:lnTo>
                      <a:pt x="9" y="4"/>
                    </a:lnTo>
                    <a:lnTo>
                      <a:pt x="0" y="0"/>
                    </a:lnTo>
                    <a:lnTo>
                      <a:pt x="6" y="0"/>
                    </a:lnTo>
                    <a:lnTo>
                      <a:pt x="9" y="0"/>
                    </a:lnTo>
                    <a:lnTo>
                      <a:pt x="19" y="4"/>
                    </a:lnTo>
                    <a:lnTo>
                      <a:pt x="34" y="14"/>
                    </a:lnTo>
                    <a:lnTo>
                      <a:pt x="42" y="19"/>
                    </a:lnTo>
                    <a:lnTo>
                      <a:pt x="57" y="29"/>
                    </a:lnTo>
                    <a:lnTo>
                      <a:pt x="67" y="38"/>
                    </a:lnTo>
                    <a:lnTo>
                      <a:pt x="80" y="48"/>
                    </a:lnTo>
                    <a:lnTo>
                      <a:pt x="90" y="58"/>
                    </a:lnTo>
                    <a:lnTo>
                      <a:pt x="105" y="6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9" name="Freeform 5036"/>
              <p:cNvSpPr>
                <a:spLocks/>
              </p:cNvSpPr>
              <p:nvPr/>
            </p:nvSpPr>
            <p:spPr bwMode="gray">
              <a:xfrm>
                <a:off x="4806" y="1809"/>
                <a:ext cx="58" cy="56"/>
              </a:xfrm>
              <a:custGeom>
                <a:avLst/>
                <a:gdLst>
                  <a:gd name="T0" fmla="*/ 3 w 115"/>
                  <a:gd name="T1" fmla="*/ 28 h 111"/>
                  <a:gd name="T2" fmla="*/ 2 w 115"/>
                  <a:gd name="T3" fmla="*/ 28 h 111"/>
                  <a:gd name="T4" fmla="*/ 0 w 115"/>
                  <a:gd name="T5" fmla="*/ 28 h 111"/>
                  <a:gd name="T6" fmla="*/ 3 w 115"/>
                  <a:gd name="T7" fmla="*/ 24 h 111"/>
                  <a:gd name="T8" fmla="*/ 7 w 115"/>
                  <a:gd name="T9" fmla="*/ 22 h 111"/>
                  <a:gd name="T10" fmla="*/ 9 w 115"/>
                  <a:gd name="T11" fmla="*/ 19 h 111"/>
                  <a:gd name="T12" fmla="*/ 12 w 115"/>
                  <a:gd name="T13" fmla="*/ 15 h 111"/>
                  <a:gd name="T14" fmla="*/ 16 w 115"/>
                  <a:gd name="T15" fmla="*/ 11 h 111"/>
                  <a:gd name="T16" fmla="*/ 20 w 115"/>
                  <a:gd name="T17" fmla="*/ 9 h 111"/>
                  <a:gd name="T18" fmla="*/ 23 w 115"/>
                  <a:gd name="T19" fmla="*/ 5 h 111"/>
                  <a:gd name="T20" fmla="*/ 27 w 115"/>
                  <a:gd name="T21" fmla="*/ 2 h 111"/>
                  <a:gd name="T22" fmla="*/ 27 w 115"/>
                  <a:gd name="T23" fmla="*/ 0 h 111"/>
                  <a:gd name="T24" fmla="*/ 29 w 115"/>
                  <a:gd name="T25" fmla="*/ 0 h 111"/>
                  <a:gd name="T26" fmla="*/ 26 w 115"/>
                  <a:gd name="T27" fmla="*/ 4 h 111"/>
                  <a:gd name="T28" fmla="*/ 23 w 115"/>
                  <a:gd name="T29" fmla="*/ 8 h 111"/>
                  <a:gd name="T30" fmla="*/ 20 w 115"/>
                  <a:gd name="T31" fmla="*/ 11 h 111"/>
                  <a:gd name="T32" fmla="*/ 16 w 115"/>
                  <a:gd name="T33" fmla="*/ 15 h 111"/>
                  <a:gd name="T34" fmla="*/ 12 w 115"/>
                  <a:gd name="T35" fmla="*/ 19 h 111"/>
                  <a:gd name="T36" fmla="*/ 10 w 115"/>
                  <a:gd name="T37" fmla="*/ 22 h 111"/>
                  <a:gd name="T38" fmla="*/ 7 w 115"/>
                  <a:gd name="T39" fmla="*/ 24 h 111"/>
                  <a:gd name="T40" fmla="*/ 3 w 115"/>
                  <a:gd name="T41" fmla="*/ 28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5"/>
                  <a:gd name="T64" fmla="*/ 0 h 111"/>
                  <a:gd name="T65" fmla="*/ 115 w 115"/>
                  <a:gd name="T66" fmla="*/ 111 h 1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5" h="111">
                    <a:moveTo>
                      <a:pt x="10" y="111"/>
                    </a:moveTo>
                    <a:lnTo>
                      <a:pt x="6" y="111"/>
                    </a:lnTo>
                    <a:lnTo>
                      <a:pt x="0" y="111"/>
                    </a:lnTo>
                    <a:lnTo>
                      <a:pt x="10" y="96"/>
                    </a:lnTo>
                    <a:lnTo>
                      <a:pt x="25" y="86"/>
                    </a:lnTo>
                    <a:lnTo>
                      <a:pt x="35" y="73"/>
                    </a:lnTo>
                    <a:lnTo>
                      <a:pt x="48" y="58"/>
                    </a:lnTo>
                    <a:lnTo>
                      <a:pt x="63" y="44"/>
                    </a:lnTo>
                    <a:lnTo>
                      <a:pt x="77" y="34"/>
                    </a:lnTo>
                    <a:lnTo>
                      <a:pt x="92" y="19"/>
                    </a:lnTo>
                    <a:lnTo>
                      <a:pt x="106" y="6"/>
                    </a:lnTo>
                    <a:lnTo>
                      <a:pt x="106" y="0"/>
                    </a:lnTo>
                    <a:lnTo>
                      <a:pt x="115" y="0"/>
                    </a:lnTo>
                    <a:lnTo>
                      <a:pt x="102" y="15"/>
                    </a:lnTo>
                    <a:lnTo>
                      <a:pt x="92" y="29"/>
                    </a:lnTo>
                    <a:lnTo>
                      <a:pt x="77" y="44"/>
                    </a:lnTo>
                    <a:lnTo>
                      <a:pt x="63" y="58"/>
                    </a:lnTo>
                    <a:lnTo>
                      <a:pt x="48" y="73"/>
                    </a:lnTo>
                    <a:lnTo>
                      <a:pt x="38" y="86"/>
                    </a:lnTo>
                    <a:lnTo>
                      <a:pt x="25" y="96"/>
                    </a:lnTo>
                    <a:lnTo>
                      <a:pt x="10" y="11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0" name="Freeform 5037"/>
              <p:cNvSpPr>
                <a:spLocks/>
              </p:cNvSpPr>
              <p:nvPr/>
            </p:nvSpPr>
            <p:spPr bwMode="gray">
              <a:xfrm>
                <a:off x="4859" y="1812"/>
                <a:ext cx="60" cy="53"/>
              </a:xfrm>
              <a:custGeom>
                <a:avLst/>
                <a:gdLst>
                  <a:gd name="T0" fmla="*/ 30 w 121"/>
                  <a:gd name="T1" fmla="*/ 24 h 105"/>
                  <a:gd name="T2" fmla="*/ 30 w 121"/>
                  <a:gd name="T3" fmla="*/ 27 h 105"/>
                  <a:gd name="T4" fmla="*/ 28 w 121"/>
                  <a:gd name="T5" fmla="*/ 27 h 105"/>
                  <a:gd name="T6" fmla="*/ 24 w 121"/>
                  <a:gd name="T7" fmla="*/ 23 h 105"/>
                  <a:gd name="T8" fmla="*/ 20 w 121"/>
                  <a:gd name="T9" fmla="*/ 19 h 105"/>
                  <a:gd name="T10" fmla="*/ 16 w 121"/>
                  <a:gd name="T11" fmla="*/ 16 h 105"/>
                  <a:gd name="T12" fmla="*/ 13 w 121"/>
                  <a:gd name="T13" fmla="*/ 12 h 105"/>
                  <a:gd name="T14" fmla="*/ 9 w 121"/>
                  <a:gd name="T15" fmla="*/ 8 h 105"/>
                  <a:gd name="T16" fmla="*/ 6 w 121"/>
                  <a:gd name="T17" fmla="*/ 6 h 105"/>
                  <a:gd name="T18" fmla="*/ 2 w 121"/>
                  <a:gd name="T19" fmla="*/ 3 h 105"/>
                  <a:gd name="T20" fmla="*/ 0 w 121"/>
                  <a:gd name="T21" fmla="*/ 0 h 105"/>
                  <a:gd name="T22" fmla="*/ 2 w 121"/>
                  <a:gd name="T23" fmla="*/ 0 h 105"/>
                  <a:gd name="T24" fmla="*/ 6 w 121"/>
                  <a:gd name="T25" fmla="*/ 3 h 105"/>
                  <a:gd name="T26" fmla="*/ 9 w 121"/>
                  <a:gd name="T27" fmla="*/ 6 h 105"/>
                  <a:gd name="T28" fmla="*/ 13 w 121"/>
                  <a:gd name="T29" fmla="*/ 8 h 105"/>
                  <a:gd name="T30" fmla="*/ 16 w 121"/>
                  <a:gd name="T31" fmla="*/ 12 h 105"/>
                  <a:gd name="T32" fmla="*/ 20 w 121"/>
                  <a:gd name="T33" fmla="*/ 16 h 105"/>
                  <a:gd name="T34" fmla="*/ 24 w 121"/>
                  <a:gd name="T35" fmla="*/ 19 h 105"/>
                  <a:gd name="T36" fmla="*/ 26 w 121"/>
                  <a:gd name="T37" fmla="*/ 22 h 105"/>
                  <a:gd name="T38" fmla="*/ 30 w 121"/>
                  <a:gd name="T39" fmla="*/ 24 h 1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
                  <a:gd name="T61" fmla="*/ 0 h 105"/>
                  <a:gd name="T62" fmla="*/ 121 w 121"/>
                  <a:gd name="T63" fmla="*/ 105 h 1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 h="105">
                    <a:moveTo>
                      <a:pt x="121" y="96"/>
                    </a:moveTo>
                    <a:lnTo>
                      <a:pt x="121" y="105"/>
                    </a:lnTo>
                    <a:lnTo>
                      <a:pt x="115" y="105"/>
                    </a:lnTo>
                    <a:lnTo>
                      <a:pt x="96" y="90"/>
                    </a:lnTo>
                    <a:lnTo>
                      <a:pt x="82" y="76"/>
                    </a:lnTo>
                    <a:lnTo>
                      <a:pt x="67" y="61"/>
                    </a:lnTo>
                    <a:lnTo>
                      <a:pt x="53" y="48"/>
                    </a:lnTo>
                    <a:lnTo>
                      <a:pt x="38" y="32"/>
                    </a:lnTo>
                    <a:lnTo>
                      <a:pt x="25" y="23"/>
                    </a:lnTo>
                    <a:lnTo>
                      <a:pt x="9" y="9"/>
                    </a:lnTo>
                    <a:lnTo>
                      <a:pt x="0" y="0"/>
                    </a:lnTo>
                    <a:lnTo>
                      <a:pt x="9" y="0"/>
                    </a:lnTo>
                    <a:lnTo>
                      <a:pt x="25" y="9"/>
                    </a:lnTo>
                    <a:lnTo>
                      <a:pt x="38" y="23"/>
                    </a:lnTo>
                    <a:lnTo>
                      <a:pt x="53" y="32"/>
                    </a:lnTo>
                    <a:lnTo>
                      <a:pt x="67" y="48"/>
                    </a:lnTo>
                    <a:lnTo>
                      <a:pt x="82" y="61"/>
                    </a:lnTo>
                    <a:lnTo>
                      <a:pt x="96" y="76"/>
                    </a:lnTo>
                    <a:lnTo>
                      <a:pt x="105" y="86"/>
                    </a:lnTo>
                    <a:lnTo>
                      <a:pt x="121" y="9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1" name="Rectangle 5038"/>
              <p:cNvSpPr>
                <a:spLocks noChangeArrowheads="1"/>
              </p:cNvSpPr>
              <p:nvPr/>
            </p:nvSpPr>
            <p:spPr bwMode="gray">
              <a:xfrm>
                <a:off x="4914" y="1860"/>
                <a:ext cx="5" cy="5"/>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552" name="Freeform 5039"/>
              <p:cNvSpPr>
                <a:spLocks/>
              </p:cNvSpPr>
              <p:nvPr/>
            </p:nvSpPr>
            <p:spPr bwMode="gray">
              <a:xfrm>
                <a:off x="4698" y="1798"/>
                <a:ext cx="221" cy="50"/>
              </a:xfrm>
              <a:custGeom>
                <a:avLst/>
                <a:gdLst>
                  <a:gd name="T0" fmla="*/ 0 w 442"/>
                  <a:gd name="T1" fmla="*/ 23 h 100"/>
                  <a:gd name="T2" fmla="*/ 0 w 442"/>
                  <a:gd name="T3" fmla="*/ 25 h 100"/>
                  <a:gd name="T4" fmla="*/ 111 w 442"/>
                  <a:gd name="T5" fmla="*/ 3 h 100"/>
                  <a:gd name="T6" fmla="*/ 111 w 442"/>
                  <a:gd name="T7" fmla="*/ 0 h 100"/>
                  <a:gd name="T8" fmla="*/ 0 w 442"/>
                  <a:gd name="T9" fmla="*/ 23 h 100"/>
                  <a:gd name="T10" fmla="*/ 0 60000 65536"/>
                  <a:gd name="T11" fmla="*/ 0 60000 65536"/>
                  <a:gd name="T12" fmla="*/ 0 60000 65536"/>
                  <a:gd name="T13" fmla="*/ 0 60000 65536"/>
                  <a:gd name="T14" fmla="*/ 0 60000 65536"/>
                  <a:gd name="T15" fmla="*/ 0 w 442"/>
                  <a:gd name="T16" fmla="*/ 0 h 100"/>
                  <a:gd name="T17" fmla="*/ 442 w 442"/>
                  <a:gd name="T18" fmla="*/ 100 h 100"/>
                </a:gdLst>
                <a:ahLst/>
                <a:cxnLst>
                  <a:cxn ang="T10">
                    <a:pos x="T0" y="T1"/>
                  </a:cxn>
                  <a:cxn ang="T11">
                    <a:pos x="T2" y="T3"/>
                  </a:cxn>
                  <a:cxn ang="T12">
                    <a:pos x="T4" y="T5"/>
                  </a:cxn>
                  <a:cxn ang="T13">
                    <a:pos x="T6" y="T7"/>
                  </a:cxn>
                  <a:cxn ang="T14">
                    <a:pos x="T8" y="T9"/>
                  </a:cxn>
                </a:cxnLst>
                <a:rect l="T15" t="T16" r="T17" b="T18"/>
                <a:pathLst>
                  <a:path w="442" h="100">
                    <a:moveTo>
                      <a:pt x="0" y="90"/>
                    </a:moveTo>
                    <a:lnTo>
                      <a:pt x="0" y="100"/>
                    </a:lnTo>
                    <a:lnTo>
                      <a:pt x="442" y="9"/>
                    </a:lnTo>
                    <a:lnTo>
                      <a:pt x="442" y="0"/>
                    </a:lnTo>
                    <a:lnTo>
                      <a:pt x="0" y="9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3" name="Freeform 5040"/>
              <p:cNvSpPr>
                <a:spLocks/>
              </p:cNvSpPr>
              <p:nvPr/>
            </p:nvSpPr>
            <p:spPr bwMode="gray">
              <a:xfrm>
                <a:off x="4698" y="1801"/>
                <a:ext cx="221" cy="47"/>
              </a:xfrm>
              <a:custGeom>
                <a:avLst/>
                <a:gdLst>
                  <a:gd name="T0" fmla="*/ 0 w 442"/>
                  <a:gd name="T1" fmla="*/ 24 h 94"/>
                  <a:gd name="T2" fmla="*/ 0 w 442"/>
                  <a:gd name="T3" fmla="*/ 23 h 94"/>
                  <a:gd name="T4" fmla="*/ 111 w 442"/>
                  <a:gd name="T5" fmla="*/ 0 h 94"/>
                  <a:gd name="T6" fmla="*/ 111 w 442"/>
                  <a:gd name="T7" fmla="*/ 1 h 94"/>
                  <a:gd name="T8" fmla="*/ 0 w 442"/>
                  <a:gd name="T9" fmla="*/ 24 h 94"/>
                  <a:gd name="T10" fmla="*/ 0 60000 65536"/>
                  <a:gd name="T11" fmla="*/ 0 60000 65536"/>
                  <a:gd name="T12" fmla="*/ 0 60000 65536"/>
                  <a:gd name="T13" fmla="*/ 0 60000 65536"/>
                  <a:gd name="T14" fmla="*/ 0 60000 65536"/>
                  <a:gd name="T15" fmla="*/ 0 w 442"/>
                  <a:gd name="T16" fmla="*/ 0 h 94"/>
                  <a:gd name="T17" fmla="*/ 442 w 442"/>
                  <a:gd name="T18" fmla="*/ 94 h 94"/>
                </a:gdLst>
                <a:ahLst/>
                <a:cxnLst>
                  <a:cxn ang="T10">
                    <a:pos x="T0" y="T1"/>
                  </a:cxn>
                  <a:cxn ang="T11">
                    <a:pos x="T2" y="T3"/>
                  </a:cxn>
                  <a:cxn ang="T12">
                    <a:pos x="T4" y="T5"/>
                  </a:cxn>
                  <a:cxn ang="T13">
                    <a:pos x="T6" y="T7"/>
                  </a:cxn>
                  <a:cxn ang="T14">
                    <a:pos x="T8" y="T9"/>
                  </a:cxn>
                </a:cxnLst>
                <a:rect l="T15" t="T16" r="T17" b="T18"/>
                <a:pathLst>
                  <a:path w="442" h="94">
                    <a:moveTo>
                      <a:pt x="0" y="94"/>
                    </a:moveTo>
                    <a:lnTo>
                      <a:pt x="0" y="90"/>
                    </a:lnTo>
                    <a:lnTo>
                      <a:pt x="442" y="0"/>
                    </a:lnTo>
                    <a:lnTo>
                      <a:pt x="442" y="3"/>
                    </a:lnTo>
                    <a:lnTo>
                      <a:pt x="0" y="94"/>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4" name="Freeform 5041"/>
              <p:cNvSpPr>
                <a:spLocks/>
              </p:cNvSpPr>
              <p:nvPr/>
            </p:nvSpPr>
            <p:spPr bwMode="gray">
              <a:xfrm>
                <a:off x="4679" y="1843"/>
                <a:ext cx="19" cy="24"/>
              </a:xfrm>
              <a:custGeom>
                <a:avLst/>
                <a:gdLst>
                  <a:gd name="T0" fmla="*/ 0 w 38"/>
                  <a:gd name="T1" fmla="*/ 10 h 48"/>
                  <a:gd name="T2" fmla="*/ 0 w 38"/>
                  <a:gd name="T3" fmla="*/ 12 h 48"/>
                  <a:gd name="T4" fmla="*/ 10 w 38"/>
                  <a:gd name="T5" fmla="*/ 3 h 48"/>
                  <a:gd name="T6" fmla="*/ 10 w 38"/>
                  <a:gd name="T7" fmla="*/ 0 h 48"/>
                  <a:gd name="T8" fmla="*/ 0 w 38"/>
                  <a:gd name="T9" fmla="*/ 10 h 48"/>
                  <a:gd name="T10" fmla="*/ 0 60000 65536"/>
                  <a:gd name="T11" fmla="*/ 0 60000 65536"/>
                  <a:gd name="T12" fmla="*/ 0 60000 65536"/>
                  <a:gd name="T13" fmla="*/ 0 60000 65536"/>
                  <a:gd name="T14" fmla="*/ 0 60000 65536"/>
                  <a:gd name="T15" fmla="*/ 0 w 38"/>
                  <a:gd name="T16" fmla="*/ 0 h 48"/>
                  <a:gd name="T17" fmla="*/ 38 w 38"/>
                  <a:gd name="T18" fmla="*/ 48 h 48"/>
                </a:gdLst>
                <a:ahLst/>
                <a:cxnLst>
                  <a:cxn ang="T10">
                    <a:pos x="T0" y="T1"/>
                  </a:cxn>
                  <a:cxn ang="T11">
                    <a:pos x="T2" y="T3"/>
                  </a:cxn>
                  <a:cxn ang="T12">
                    <a:pos x="T4" y="T5"/>
                  </a:cxn>
                  <a:cxn ang="T13">
                    <a:pos x="T6" y="T7"/>
                  </a:cxn>
                  <a:cxn ang="T14">
                    <a:pos x="T8" y="T9"/>
                  </a:cxn>
                </a:cxnLst>
                <a:rect l="T15" t="T16" r="T17" b="T18"/>
                <a:pathLst>
                  <a:path w="38" h="48">
                    <a:moveTo>
                      <a:pt x="0" y="39"/>
                    </a:moveTo>
                    <a:lnTo>
                      <a:pt x="0" y="48"/>
                    </a:lnTo>
                    <a:lnTo>
                      <a:pt x="38" y="10"/>
                    </a:lnTo>
                    <a:lnTo>
                      <a:pt x="38" y="0"/>
                    </a:lnTo>
                    <a:lnTo>
                      <a:pt x="0" y="3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5" name="Freeform 5042"/>
              <p:cNvSpPr>
                <a:spLocks/>
              </p:cNvSpPr>
              <p:nvPr/>
            </p:nvSpPr>
            <p:spPr bwMode="gray">
              <a:xfrm>
                <a:off x="4679" y="1846"/>
                <a:ext cx="19" cy="21"/>
              </a:xfrm>
              <a:custGeom>
                <a:avLst/>
                <a:gdLst>
                  <a:gd name="T0" fmla="*/ 0 w 38"/>
                  <a:gd name="T1" fmla="*/ 11 h 42"/>
                  <a:gd name="T2" fmla="*/ 0 w 38"/>
                  <a:gd name="T3" fmla="*/ 10 h 42"/>
                  <a:gd name="T4" fmla="*/ 10 w 38"/>
                  <a:gd name="T5" fmla="*/ 0 h 42"/>
                  <a:gd name="T6" fmla="*/ 10 w 38"/>
                  <a:gd name="T7" fmla="*/ 1 h 42"/>
                  <a:gd name="T8" fmla="*/ 0 w 38"/>
                  <a:gd name="T9" fmla="*/ 11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0" y="42"/>
                    </a:moveTo>
                    <a:lnTo>
                      <a:pt x="0" y="38"/>
                    </a:lnTo>
                    <a:lnTo>
                      <a:pt x="38" y="0"/>
                    </a:lnTo>
                    <a:lnTo>
                      <a:pt x="38" y="4"/>
                    </a:lnTo>
                    <a:lnTo>
                      <a:pt x="0" y="42"/>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6" name="Freeform 5043"/>
              <p:cNvSpPr>
                <a:spLocks/>
              </p:cNvSpPr>
              <p:nvPr/>
            </p:nvSpPr>
            <p:spPr bwMode="gray">
              <a:xfrm>
                <a:off x="4679" y="1860"/>
                <a:ext cx="240" cy="7"/>
              </a:xfrm>
              <a:custGeom>
                <a:avLst/>
                <a:gdLst>
                  <a:gd name="T0" fmla="*/ 0 w 480"/>
                  <a:gd name="T1" fmla="*/ 4 h 13"/>
                  <a:gd name="T2" fmla="*/ 0 w 480"/>
                  <a:gd name="T3" fmla="*/ 1 h 13"/>
                  <a:gd name="T4" fmla="*/ 120 w 480"/>
                  <a:gd name="T5" fmla="*/ 0 h 13"/>
                  <a:gd name="T6" fmla="*/ 120 w 480"/>
                  <a:gd name="T7" fmla="*/ 4 h 13"/>
                  <a:gd name="T8" fmla="*/ 0 w 480"/>
                  <a:gd name="T9" fmla="*/ 4 h 13"/>
                  <a:gd name="T10" fmla="*/ 0 60000 65536"/>
                  <a:gd name="T11" fmla="*/ 0 60000 65536"/>
                  <a:gd name="T12" fmla="*/ 0 60000 65536"/>
                  <a:gd name="T13" fmla="*/ 0 60000 65536"/>
                  <a:gd name="T14" fmla="*/ 0 60000 65536"/>
                  <a:gd name="T15" fmla="*/ 0 w 480"/>
                  <a:gd name="T16" fmla="*/ 0 h 13"/>
                  <a:gd name="T17" fmla="*/ 480 w 480"/>
                  <a:gd name="T18" fmla="*/ 13 h 13"/>
                </a:gdLst>
                <a:ahLst/>
                <a:cxnLst>
                  <a:cxn ang="T10">
                    <a:pos x="T0" y="T1"/>
                  </a:cxn>
                  <a:cxn ang="T11">
                    <a:pos x="T2" y="T3"/>
                  </a:cxn>
                  <a:cxn ang="T12">
                    <a:pos x="T4" y="T5"/>
                  </a:cxn>
                  <a:cxn ang="T13">
                    <a:pos x="T6" y="T7"/>
                  </a:cxn>
                  <a:cxn ang="T14">
                    <a:pos x="T8" y="T9"/>
                  </a:cxn>
                </a:cxnLst>
                <a:rect l="T15" t="T16" r="T17" b="T18"/>
                <a:pathLst>
                  <a:path w="480" h="13">
                    <a:moveTo>
                      <a:pt x="0" y="13"/>
                    </a:moveTo>
                    <a:lnTo>
                      <a:pt x="0" y="4"/>
                    </a:lnTo>
                    <a:lnTo>
                      <a:pt x="480" y="0"/>
                    </a:lnTo>
                    <a:lnTo>
                      <a:pt x="480" y="13"/>
                    </a:lnTo>
                    <a:lnTo>
                      <a:pt x="0"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7" name="Rectangle 5044"/>
              <p:cNvSpPr>
                <a:spLocks noChangeArrowheads="1"/>
              </p:cNvSpPr>
              <p:nvPr/>
            </p:nvSpPr>
            <p:spPr bwMode="gray">
              <a:xfrm>
                <a:off x="4679" y="1862"/>
                <a:ext cx="240" cy="3"/>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558" name="Freeform 5045"/>
              <p:cNvSpPr>
                <a:spLocks/>
              </p:cNvSpPr>
              <p:nvPr/>
            </p:nvSpPr>
            <p:spPr bwMode="gray">
              <a:xfrm>
                <a:off x="5144" y="1994"/>
                <a:ext cx="5" cy="5"/>
              </a:xfrm>
              <a:custGeom>
                <a:avLst/>
                <a:gdLst>
                  <a:gd name="T0" fmla="*/ 3 w 10"/>
                  <a:gd name="T1" fmla="*/ 0 h 9"/>
                  <a:gd name="T2" fmla="*/ 3 w 10"/>
                  <a:gd name="T3" fmla="*/ 3 h 9"/>
                  <a:gd name="T4" fmla="*/ 1 w 10"/>
                  <a:gd name="T5" fmla="*/ 3 h 9"/>
                  <a:gd name="T6" fmla="*/ 0 w 10"/>
                  <a:gd name="T7" fmla="*/ 3 h 9"/>
                  <a:gd name="T8" fmla="*/ 1 w 10"/>
                  <a:gd name="T9" fmla="*/ 2 h 9"/>
                  <a:gd name="T10" fmla="*/ 3 w 10"/>
                  <a:gd name="T11" fmla="*/ 0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10" y="0"/>
                    </a:moveTo>
                    <a:lnTo>
                      <a:pt x="10" y="9"/>
                    </a:lnTo>
                    <a:lnTo>
                      <a:pt x="4" y="9"/>
                    </a:lnTo>
                    <a:lnTo>
                      <a:pt x="0" y="9"/>
                    </a:lnTo>
                    <a:lnTo>
                      <a:pt x="4" y="5"/>
                    </a:lnTo>
                    <a:lnTo>
                      <a:pt x="1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9" name="Freeform 5046"/>
              <p:cNvSpPr>
                <a:spLocks/>
              </p:cNvSpPr>
              <p:nvPr/>
            </p:nvSpPr>
            <p:spPr bwMode="gray">
              <a:xfrm>
                <a:off x="5048" y="1968"/>
                <a:ext cx="58" cy="31"/>
              </a:xfrm>
              <a:custGeom>
                <a:avLst/>
                <a:gdLst>
                  <a:gd name="T0" fmla="*/ 26 w 115"/>
                  <a:gd name="T1" fmla="*/ 0 h 61"/>
                  <a:gd name="T2" fmla="*/ 27 w 115"/>
                  <a:gd name="T3" fmla="*/ 0 h 61"/>
                  <a:gd name="T4" fmla="*/ 29 w 115"/>
                  <a:gd name="T5" fmla="*/ 0 h 61"/>
                  <a:gd name="T6" fmla="*/ 26 w 115"/>
                  <a:gd name="T7" fmla="*/ 1 h 61"/>
                  <a:gd name="T8" fmla="*/ 23 w 115"/>
                  <a:gd name="T9" fmla="*/ 4 h 61"/>
                  <a:gd name="T10" fmla="*/ 20 w 115"/>
                  <a:gd name="T11" fmla="*/ 5 h 61"/>
                  <a:gd name="T12" fmla="*/ 16 w 115"/>
                  <a:gd name="T13" fmla="*/ 8 h 61"/>
                  <a:gd name="T14" fmla="*/ 12 w 115"/>
                  <a:gd name="T15" fmla="*/ 10 h 61"/>
                  <a:gd name="T16" fmla="*/ 10 w 115"/>
                  <a:gd name="T17" fmla="*/ 12 h 61"/>
                  <a:gd name="T18" fmla="*/ 7 w 115"/>
                  <a:gd name="T19" fmla="*/ 13 h 61"/>
                  <a:gd name="T20" fmla="*/ 3 w 115"/>
                  <a:gd name="T21" fmla="*/ 16 h 61"/>
                  <a:gd name="T22" fmla="*/ 2 w 115"/>
                  <a:gd name="T23" fmla="*/ 16 h 61"/>
                  <a:gd name="T24" fmla="*/ 0 w 115"/>
                  <a:gd name="T25" fmla="*/ 16 h 61"/>
                  <a:gd name="T26" fmla="*/ 3 w 115"/>
                  <a:gd name="T27" fmla="*/ 13 h 61"/>
                  <a:gd name="T28" fmla="*/ 7 w 115"/>
                  <a:gd name="T29" fmla="*/ 11 h 61"/>
                  <a:gd name="T30" fmla="*/ 10 w 115"/>
                  <a:gd name="T31" fmla="*/ 8 h 61"/>
                  <a:gd name="T32" fmla="*/ 14 w 115"/>
                  <a:gd name="T33" fmla="*/ 7 h 61"/>
                  <a:gd name="T34" fmla="*/ 16 w 115"/>
                  <a:gd name="T35" fmla="*/ 5 h 61"/>
                  <a:gd name="T36" fmla="*/ 20 w 115"/>
                  <a:gd name="T37" fmla="*/ 4 h 61"/>
                  <a:gd name="T38" fmla="*/ 22 w 115"/>
                  <a:gd name="T39" fmla="*/ 1 h 61"/>
                  <a:gd name="T40" fmla="*/ 26 w 115"/>
                  <a:gd name="T41" fmla="*/ 0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5"/>
                  <a:gd name="T64" fmla="*/ 0 h 61"/>
                  <a:gd name="T65" fmla="*/ 115 w 115"/>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5" h="61">
                    <a:moveTo>
                      <a:pt x="102" y="0"/>
                    </a:moveTo>
                    <a:lnTo>
                      <a:pt x="106" y="0"/>
                    </a:lnTo>
                    <a:lnTo>
                      <a:pt x="115" y="0"/>
                    </a:lnTo>
                    <a:lnTo>
                      <a:pt x="102" y="4"/>
                    </a:lnTo>
                    <a:lnTo>
                      <a:pt x="92" y="13"/>
                    </a:lnTo>
                    <a:lnTo>
                      <a:pt x="77" y="19"/>
                    </a:lnTo>
                    <a:lnTo>
                      <a:pt x="63" y="32"/>
                    </a:lnTo>
                    <a:lnTo>
                      <a:pt x="48" y="38"/>
                    </a:lnTo>
                    <a:lnTo>
                      <a:pt x="38" y="48"/>
                    </a:lnTo>
                    <a:lnTo>
                      <a:pt x="25" y="52"/>
                    </a:lnTo>
                    <a:lnTo>
                      <a:pt x="10" y="61"/>
                    </a:lnTo>
                    <a:lnTo>
                      <a:pt x="6" y="61"/>
                    </a:lnTo>
                    <a:lnTo>
                      <a:pt x="0" y="61"/>
                    </a:lnTo>
                    <a:lnTo>
                      <a:pt x="10" y="52"/>
                    </a:lnTo>
                    <a:lnTo>
                      <a:pt x="25" y="42"/>
                    </a:lnTo>
                    <a:lnTo>
                      <a:pt x="38" y="32"/>
                    </a:lnTo>
                    <a:lnTo>
                      <a:pt x="54" y="28"/>
                    </a:lnTo>
                    <a:lnTo>
                      <a:pt x="63" y="19"/>
                    </a:lnTo>
                    <a:lnTo>
                      <a:pt x="77" y="13"/>
                    </a:lnTo>
                    <a:lnTo>
                      <a:pt x="86" y="4"/>
                    </a:lnTo>
                    <a:lnTo>
                      <a:pt x="102"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0" name="Freeform 5047"/>
              <p:cNvSpPr>
                <a:spLocks/>
              </p:cNvSpPr>
              <p:nvPr/>
            </p:nvSpPr>
            <p:spPr bwMode="gray">
              <a:xfrm>
                <a:off x="4995" y="1949"/>
                <a:ext cx="58" cy="50"/>
              </a:xfrm>
              <a:custGeom>
                <a:avLst/>
                <a:gdLst>
                  <a:gd name="T0" fmla="*/ 0 w 116"/>
                  <a:gd name="T1" fmla="*/ 1 h 100"/>
                  <a:gd name="T2" fmla="*/ 0 w 116"/>
                  <a:gd name="T3" fmla="*/ 0 h 100"/>
                  <a:gd name="T4" fmla="*/ 2 w 116"/>
                  <a:gd name="T5" fmla="*/ 0 h 100"/>
                  <a:gd name="T6" fmla="*/ 5 w 116"/>
                  <a:gd name="T7" fmla="*/ 3 h 100"/>
                  <a:gd name="T8" fmla="*/ 9 w 116"/>
                  <a:gd name="T9" fmla="*/ 6 h 100"/>
                  <a:gd name="T10" fmla="*/ 12 w 116"/>
                  <a:gd name="T11" fmla="*/ 10 h 100"/>
                  <a:gd name="T12" fmla="*/ 16 w 116"/>
                  <a:gd name="T13" fmla="*/ 13 h 100"/>
                  <a:gd name="T14" fmla="*/ 20 w 116"/>
                  <a:gd name="T15" fmla="*/ 15 h 100"/>
                  <a:gd name="T16" fmla="*/ 23 w 116"/>
                  <a:gd name="T17" fmla="*/ 20 h 100"/>
                  <a:gd name="T18" fmla="*/ 26 w 116"/>
                  <a:gd name="T19" fmla="*/ 22 h 100"/>
                  <a:gd name="T20" fmla="*/ 29 w 116"/>
                  <a:gd name="T21" fmla="*/ 25 h 100"/>
                  <a:gd name="T22" fmla="*/ 28 w 116"/>
                  <a:gd name="T23" fmla="*/ 25 h 100"/>
                  <a:gd name="T24" fmla="*/ 27 w 116"/>
                  <a:gd name="T25" fmla="*/ 25 h 100"/>
                  <a:gd name="T26" fmla="*/ 23 w 116"/>
                  <a:gd name="T27" fmla="*/ 22 h 100"/>
                  <a:gd name="T28" fmla="*/ 20 w 116"/>
                  <a:gd name="T29" fmla="*/ 20 h 100"/>
                  <a:gd name="T30" fmla="*/ 16 w 116"/>
                  <a:gd name="T31" fmla="*/ 15 h 100"/>
                  <a:gd name="T32" fmla="*/ 12 w 116"/>
                  <a:gd name="T33" fmla="*/ 12 h 100"/>
                  <a:gd name="T34" fmla="*/ 9 w 116"/>
                  <a:gd name="T35" fmla="*/ 9 h 100"/>
                  <a:gd name="T36" fmla="*/ 5 w 116"/>
                  <a:gd name="T37" fmla="*/ 6 h 100"/>
                  <a:gd name="T38" fmla="*/ 3 w 116"/>
                  <a:gd name="T39" fmla="*/ 3 h 100"/>
                  <a:gd name="T40" fmla="*/ 0 w 116"/>
                  <a:gd name="T41" fmla="*/ 1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100"/>
                  <a:gd name="T65" fmla="*/ 116 w 116"/>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100">
                    <a:moveTo>
                      <a:pt x="0" y="4"/>
                    </a:moveTo>
                    <a:lnTo>
                      <a:pt x="0" y="0"/>
                    </a:lnTo>
                    <a:lnTo>
                      <a:pt x="6" y="0"/>
                    </a:lnTo>
                    <a:lnTo>
                      <a:pt x="20" y="10"/>
                    </a:lnTo>
                    <a:lnTo>
                      <a:pt x="35" y="23"/>
                    </a:lnTo>
                    <a:lnTo>
                      <a:pt x="48" y="39"/>
                    </a:lnTo>
                    <a:lnTo>
                      <a:pt x="64" y="52"/>
                    </a:lnTo>
                    <a:lnTo>
                      <a:pt x="77" y="62"/>
                    </a:lnTo>
                    <a:lnTo>
                      <a:pt x="92" y="77"/>
                    </a:lnTo>
                    <a:lnTo>
                      <a:pt x="102" y="87"/>
                    </a:lnTo>
                    <a:lnTo>
                      <a:pt x="116" y="100"/>
                    </a:lnTo>
                    <a:lnTo>
                      <a:pt x="112" y="100"/>
                    </a:lnTo>
                    <a:lnTo>
                      <a:pt x="106" y="100"/>
                    </a:lnTo>
                    <a:lnTo>
                      <a:pt x="92" y="87"/>
                    </a:lnTo>
                    <a:lnTo>
                      <a:pt x="77" y="77"/>
                    </a:lnTo>
                    <a:lnTo>
                      <a:pt x="64" y="62"/>
                    </a:lnTo>
                    <a:lnTo>
                      <a:pt x="48" y="48"/>
                    </a:lnTo>
                    <a:lnTo>
                      <a:pt x="35" y="33"/>
                    </a:lnTo>
                    <a:lnTo>
                      <a:pt x="20" y="23"/>
                    </a:lnTo>
                    <a:lnTo>
                      <a:pt x="10" y="14"/>
                    </a:lnTo>
                    <a:lnTo>
                      <a:pt x="0" y="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1" name="Freeform 5048"/>
              <p:cNvSpPr>
                <a:spLocks/>
              </p:cNvSpPr>
              <p:nvPr/>
            </p:nvSpPr>
            <p:spPr bwMode="gray">
              <a:xfrm>
                <a:off x="4995" y="1946"/>
                <a:ext cx="5" cy="5"/>
              </a:xfrm>
              <a:custGeom>
                <a:avLst/>
                <a:gdLst>
                  <a:gd name="T0" fmla="*/ 0 w 10"/>
                  <a:gd name="T1" fmla="*/ 3 h 9"/>
                  <a:gd name="T2" fmla="*/ 0 w 10"/>
                  <a:gd name="T3" fmla="*/ 0 h 9"/>
                  <a:gd name="T4" fmla="*/ 1 w 10"/>
                  <a:gd name="T5" fmla="*/ 0 h 9"/>
                  <a:gd name="T6" fmla="*/ 3 w 10"/>
                  <a:gd name="T7" fmla="*/ 2 h 9"/>
                  <a:gd name="T8" fmla="*/ 1 w 10"/>
                  <a:gd name="T9" fmla="*/ 2 h 9"/>
                  <a:gd name="T10" fmla="*/ 0 w 10"/>
                  <a:gd name="T11" fmla="*/ 3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0" y="9"/>
                    </a:moveTo>
                    <a:lnTo>
                      <a:pt x="0" y="0"/>
                    </a:lnTo>
                    <a:lnTo>
                      <a:pt x="6" y="0"/>
                    </a:lnTo>
                    <a:lnTo>
                      <a:pt x="10" y="5"/>
                    </a:lnTo>
                    <a:lnTo>
                      <a:pt x="6" y="5"/>
                    </a:lnTo>
                    <a:lnTo>
                      <a:pt x="0"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2" name="Freeform 5049"/>
              <p:cNvSpPr>
                <a:spLocks/>
              </p:cNvSpPr>
              <p:nvPr/>
            </p:nvSpPr>
            <p:spPr bwMode="gray">
              <a:xfrm>
                <a:off x="5096" y="1975"/>
                <a:ext cx="31" cy="26"/>
              </a:xfrm>
              <a:custGeom>
                <a:avLst/>
                <a:gdLst>
                  <a:gd name="T0" fmla="*/ 0 w 61"/>
                  <a:gd name="T1" fmla="*/ 11 h 54"/>
                  <a:gd name="T2" fmla="*/ 2 w 61"/>
                  <a:gd name="T3" fmla="*/ 11 h 54"/>
                  <a:gd name="T4" fmla="*/ 3 w 61"/>
                  <a:gd name="T5" fmla="*/ 13 h 54"/>
                  <a:gd name="T6" fmla="*/ 4 w 61"/>
                  <a:gd name="T7" fmla="*/ 10 h 54"/>
                  <a:gd name="T8" fmla="*/ 6 w 61"/>
                  <a:gd name="T9" fmla="*/ 9 h 54"/>
                  <a:gd name="T10" fmla="*/ 8 w 61"/>
                  <a:gd name="T11" fmla="*/ 7 h 54"/>
                  <a:gd name="T12" fmla="*/ 10 w 61"/>
                  <a:gd name="T13" fmla="*/ 7 h 54"/>
                  <a:gd name="T14" fmla="*/ 11 w 61"/>
                  <a:gd name="T15" fmla="*/ 4 h 54"/>
                  <a:gd name="T16" fmla="*/ 13 w 61"/>
                  <a:gd name="T17" fmla="*/ 3 h 54"/>
                  <a:gd name="T18" fmla="*/ 15 w 61"/>
                  <a:gd name="T19" fmla="*/ 2 h 54"/>
                  <a:gd name="T20" fmla="*/ 16 w 61"/>
                  <a:gd name="T21" fmla="*/ 1 h 54"/>
                  <a:gd name="T22" fmla="*/ 16 w 61"/>
                  <a:gd name="T23" fmla="*/ 1 h 54"/>
                  <a:gd name="T24" fmla="*/ 15 w 61"/>
                  <a:gd name="T25" fmla="*/ 0 h 54"/>
                  <a:gd name="T26" fmla="*/ 12 w 61"/>
                  <a:gd name="T27" fmla="*/ 1 h 54"/>
                  <a:gd name="T28" fmla="*/ 11 w 61"/>
                  <a:gd name="T29" fmla="*/ 2 h 54"/>
                  <a:gd name="T30" fmla="*/ 10 w 61"/>
                  <a:gd name="T31" fmla="*/ 3 h 54"/>
                  <a:gd name="T32" fmla="*/ 9 w 61"/>
                  <a:gd name="T33" fmla="*/ 6 h 54"/>
                  <a:gd name="T34" fmla="*/ 6 w 61"/>
                  <a:gd name="T35" fmla="*/ 6 h 54"/>
                  <a:gd name="T36" fmla="*/ 5 w 61"/>
                  <a:gd name="T37" fmla="*/ 8 h 54"/>
                  <a:gd name="T38" fmla="*/ 3 w 61"/>
                  <a:gd name="T39" fmla="*/ 9 h 54"/>
                  <a:gd name="T40" fmla="*/ 0 w 61"/>
                  <a:gd name="T41" fmla="*/ 11 h 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54"/>
                  <a:gd name="T65" fmla="*/ 61 w 61"/>
                  <a:gd name="T66" fmla="*/ 54 h 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54">
                    <a:moveTo>
                      <a:pt x="0" y="48"/>
                    </a:moveTo>
                    <a:lnTo>
                      <a:pt x="6" y="48"/>
                    </a:lnTo>
                    <a:lnTo>
                      <a:pt x="10" y="54"/>
                    </a:lnTo>
                    <a:lnTo>
                      <a:pt x="13" y="44"/>
                    </a:lnTo>
                    <a:lnTo>
                      <a:pt x="23" y="39"/>
                    </a:lnTo>
                    <a:lnTo>
                      <a:pt x="29" y="29"/>
                    </a:lnTo>
                    <a:lnTo>
                      <a:pt x="38" y="29"/>
                    </a:lnTo>
                    <a:lnTo>
                      <a:pt x="42" y="19"/>
                    </a:lnTo>
                    <a:lnTo>
                      <a:pt x="52" y="15"/>
                    </a:lnTo>
                    <a:lnTo>
                      <a:pt x="58" y="10"/>
                    </a:lnTo>
                    <a:lnTo>
                      <a:pt x="61" y="6"/>
                    </a:lnTo>
                    <a:lnTo>
                      <a:pt x="58" y="0"/>
                    </a:lnTo>
                    <a:lnTo>
                      <a:pt x="48" y="6"/>
                    </a:lnTo>
                    <a:lnTo>
                      <a:pt x="42" y="10"/>
                    </a:lnTo>
                    <a:lnTo>
                      <a:pt x="38" y="15"/>
                    </a:lnTo>
                    <a:lnTo>
                      <a:pt x="33" y="25"/>
                    </a:lnTo>
                    <a:lnTo>
                      <a:pt x="23" y="25"/>
                    </a:lnTo>
                    <a:lnTo>
                      <a:pt x="19" y="35"/>
                    </a:lnTo>
                    <a:lnTo>
                      <a:pt x="10" y="39"/>
                    </a:lnTo>
                    <a:lnTo>
                      <a:pt x="0" y="4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3" name="Freeform 5050"/>
              <p:cNvSpPr>
                <a:spLocks/>
              </p:cNvSpPr>
              <p:nvPr/>
            </p:nvSpPr>
            <p:spPr bwMode="gray">
              <a:xfrm>
                <a:off x="5096" y="1968"/>
                <a:ext cx="7" cy="31"/>
              </a:xfrm>
              <a:custGeom>
                <a:avLst/>
                <a:gdLst>
                  <a:gd name="T0" fmla="*/ 0 w 13"/>
                  <a:gd name="T1" fmla="*/ 16 h 61"/>
                  <a:gd name="T2" fmla="*/ 2 w 13"/>
                  <a:gd name="T3" fmla="*/ 16 h 61"/>
                  <a:gd name="T4" fmla="*/ 4 w 13"/>
                  <a:gd name="T5" fmla="*/ 16 h 61"/>
                  <a:gd name="T6" fmla="*/ 4 w 13"/>
                  <a:gd name="T7" fmla="*/ 13 h 61"/>
                  <a:gd name="T8" fmla="*/ 4 w 13"/>
                  <a:gd name="T9" fmla="*/ 12 h 61"/>
                  <a:gd name="T10" fmla="*/ 4 w 13"/>
                  <a:gd name="T11" fmla="*/ 10 h 61"/>
                  <a:gd name="T12" fmla="*/ 4 w 13"/>
                  <a:gd name="T13" fmla="*/ 8 h 61"/>
                  <a:gd name="T14" fmla="*/ 4 w 13"/>
                  <a:gd name="T15" fmla="*/ 5 h 61"/>
                  <a:gd name="T16" fmla="*/ 4 w 13"/>
                  <a:gd name="T17" fmla="*/ 4 h 61"/>
                  <a:gd name="T18" fmla="*/ 4 w 13"/>
                  <a:gd name="T19" fmla="*/ 3 h 61"/>
                  <a:gd name="T20" fmla="*/ 4 w 13"/>
                  <a:gd name="T21" fmla="*/ 1 h 61"/>
                  <a:gd name="T22" fmla="*/ 4 w 13"/>
                  <a:gd name="T23" fmla="*/ 0 h 61"/>
                  <a:gd name="T24" fmla="*/ 3 w 13"/>
                  <a:gd name="T25" fmla="*/ 0 h 61"/>
                  <a:gd name="T26" fmla="*/ 2 w 13"/>
                  <a:gd name="T27" fmla="*/ 0 h 61"/>
                  <a:gd name="T28" fmla="*/ 2 w 13"/>
                  <a:gd name="T29" fmla="*/ 1 h 61"/>
                  <a:gd name="T30" fmla="*/ 2 w 13"/>
                  <a:gd name="T31" fmla="*/ 4 h 61"/>
                  <a:gd name="T32" fmla="*/ 2 w 13"/>
                  <a:gd name="T33" fmla="*/ 5 h 61"/>
                  <a:gd name="T34" fmla="*/ 2 w 13"/>
                  <a:gd name="T35" fmla="*/ 7 h 61"/>
                  <a:gd name="T36" fmla="*/ 0 w 13"/>
                  <a:gd name="T37" fmla="*/ 8 h 61"/>
                  <a:gd name="T38" fmla="*/ 0 w 13"/>
                  <a:gd name="T39" fmla="*/ 11 h 61"/>
                  <a:gd name="T40" fmla="*/ 0 w 13"/>
                  <a:gd name="T41" fmla="*/ 13 h 61"/>
                  <a:gd name="T42" fmla="*/ 0 w 13"/>
                  <a:gd name="T43" fmla="*/ 16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
                  <a:gd name="T67" fmla="*/ 0 h 61"/>
                  <a:gd name="T68" fmla="*/ 13 w 13"/>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 h="61">
                    <a:moveTo>
                      <a:pt x="0" y="61"/>
                    </a:moveTo>
                    <a:lnTo>
                      <a:pt x="6" y="61"/>
                    </a:lnTo>
                    <a:lnTo>
                      <a:pt x="13" y="61"/>
                    </a:lnTo>
                    <a:lnTo>
                      <a:pt x="13" y="52"/>
                    </a:lnTo>
                    <a:lnTo>
                      <a:pt x="13" y="48"/>
                    </a:lnTo>
                    <a:lnTo>
                      <a:pt x="13" y="38"/>
                    </a:lnTo>
                    <a:lnTo>
                      <a:pt x="13" y="32"/>
                    </a:lnTo>
                    <a:lnTo>
                      <a:pt x="13" y="19"/>
                    </a:lnTo>
                    <a:lnTo>
                      <a:pt x="13" y="13"/>
                    </a:lnTo>
                    <a:lnTo>
                      <a:pt x="13" y="9"/>
                    </a:lnTo>
                    <a:lnTo>
                      <a:pt x="13" y="4"/>
                    </a:lnTo>
                    <a:lnTo>
                      <a:pt x="13" y="0"/>
                    </a:lnTo>
                    <a:lnTo>
                      <a:pt x="10" y="0"/>
                    </a:lnTo>
                    <a:lnTo>
                      <a:pt x="6" y="0"/>
                    </a:lnTo>
                    <a:lnTo>
                      <a:pt x="6" y="4"/>
                    </a:lnTo>
                    <a:lnTo>
                      <a:pt x="6" y="13"/>
                    </a:lnTo>
                    <a:lnTo>
                      <a:pt x="6" y="19"/>
                    </a:lnTo>
                    <a:lnTo>
                      <a:pt x="6" y="28"/>
                    </a:lnTo>
                    <a:lnTo>
                      <a:pt x="0" y="32"/>
                    </a:lnTo>
                    <a:lnTo>
                      <a:pt x="0" y="42"/>
                    </a:lnTo>
                    <a:lnTo>
                      <a:pt x="0" y="52"/>
                    </a:lnTo>
                    <a:lnTo>
                      <a:pt x="0" y="6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4" name="Freeform 5051"/>
              <p:cNvSpPr>
                <a:spLocks/>
              </p:cNvSpPr>
              <p:nvPr/>
            </p:nvSpPr>
            <p:spPr bwMode="gray">
              <a:xfrm>
                <a:off x="5048" y="1960"/>
                <a:ext cx="58" cy="39"/>
              </a:xfrm>
              <a:custGeom>
                <a:avLst/>
                <a:gdLst>
                  <a:gd name="T0" fmla="*/ 26 w 115"/>
                  <a:gd name="T1" fmla="*/ 20 h 77"/>
                  <a:gd name="T2" fmla="*/ 27 w 115"/>
                  <a:gd name="T3" fmla="*/ 20 h 77"/>
                  <a:gd name="T4" fmla="*/ 29 w 115"/>
                  <a:gd name="T5" fmla="*/ 20 h 77"/>
                  <a:gd name="T6" fmla="*/ 26 w 115"/>
                  <a:gd name="T7" fmla="*/ 16 h 77"/>
                  <a:gd name="T8" fmla="*/ 23 w 115"/>
                  <a:gd name="T9" fmla="*/ 15 h 77"/>
                  <a:gd name="T10" fmla="*/ 20 w 115"/>
                  <a:gd name="T11" fmla="*/ 12 h 77"/>
                  <a:gd name="T12" fmla="*/ 16 w 115"/>
                  <a:gd name="T13" fmla="*/ 10 h 77"/>
                  <a:gd name="T14" fmla="*/ 12 w 115"/>
                  <a:gd name="T15" fmla="*/ 8 h 77"/>
                  <a:gd name="T16" fmla="*/ 10 w 115"/>
                  <a:gd name="T17" fmla="*/ 5 h 77"/>
                  <a:gd name="T18" fmla="*/ 7 w 115"/>
                  <a:gd name="T19" fmla="*/ 3 h 77"/>
                  <a:gd name="T20" fmla="*/ 3 w 115"/>
                  <a:gd name="T21" fmla="*/ 0 h 77"/>
                  <a:gd name="T22" fmla="*/ 2 w 115"/>
                  <a:gd name="T23" fmla="*/ 0 h 77"/>
                  <a:gd name="T24" fmla="*/ 0 w 115"/>
                  <a:gd name="T25" fmla="*/ 0 h 77"/>
                  <a:gd name="T26" fmla="*/ 3 w 115"/>
                  <a:gd name="T27" fmla="*/ 2 h 77"/>
                  <a:gd name="T28" fmla="*/ 7 w 115"/>
                  <a:gd name="T29" fmla="*/ 5 h 77"/>
                  <a:gd name="T30" fmla="*/ 10 w 115"/>
                  <a:gd name="T31" fmla="*/ 8 h 77"/>
                  <a:gd name="T32" fmla="*/ 14 w 115"/>
                  <a:gd name="T33" fmla="*/ 10 h 77"/>
                  <a:gd name="T34" fmla="*/ 16 w 115"/>
                  <a:gd name="T35" fmla="*/ 12 h 77"/>
                  <a:gd name="T36" fmla="*/ 20 w 115"/>
                  <a:gd name="T37" fmla="*/ 15 h 77"/>
                  <a:gd name="T38" fmla="*/ 22 w 115"/>
                  <a:gd name="T39" fmla="*/ 16 h 77"/>
                  <a:gd name="T40" fmla="*/ 26 w 115"/>
                  <a:gd name="T41" fmla="*/ 20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5"/>
                  <a:gd name="T64" fmla="*/ 0 h 77"/>
                  <a:gd name="T65" fmla="*/ 115 w 115"/>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5" h="77">
                    <a:moveTo>
                      <a:pt x="102" y="77"/>
                    </a:moveTo>
                    <a:lnTo>
                      <a:pt x="106" y="77"/>
                    </a:lnTo>
                    <a:lnTo>
                      <a:pt x="115" y="77"/>
                    </a:lnTo>
                    <a:lnTo>
                      <a:pt x="102" y="64"/>
                    </a:lnTo>
                    <a:lnTo>
                      <a:pt x="92" y="58"/>
                    </a:lnTo>
                    <a:lnTo>
                      <a:pt x="77" y="48"/>
                    </a:lnTo>
                    <a:lnTo>
                      <a:pt x="63" y="39"/>
                    </a:lnTo>
                    <a:lnTo>
                      <a:pt x="48" y="29"/>
                    </a:lnTo>
                    <a:lnTo>
                      <a:pt x="38" y="20"/>
                    </a:lnTo>
                    <a:lnTo>
                      <a:pt x="25" y="10"/>
                    </a:lnTo>
                    <a:lnTo>
                      <a:pt x="10" y="0"/>
                    </a:lnTo>
                    <a:lnTo>
                      <a:pt x="6" y="0"/>
                    </a:lnTo>
                    <a:lnTo>
                      <a:pt x="0" y="0"/>
                    </a:lnTo>
                    <a:lnTo>
                      <a:pt x="10" y="6"/>
                    </a:lnTo>
                    <a:lnTo>
                      <a:pt x="25" y="20"/>
                    </a:lnTo>
                    <a:lnTo>
                      <a:pt x="38" y="29"/>
                    </a:lnTo>
                    <a:lnTo>
                      <a:pt x="54" y="39"/>
                    </a:lnTo>
                    <a:lnTo>
                      <a:pt x="63" y="48"/>
                    </a:lnTo>
                    <a:lnTo>
                      <a:pt x="77" y="58"/>
                    </a:lnTo>
                    <a:lnTo>
                      <a:pt x="86" y="64"/>
                    </a:lnTo>
                    <a:lnTo>
                      <a:pt x="102" y="7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5" name="Freeform 5052"/>
              <p:cNvSpPr>
                <a:spLocks/>
              </p:cNvSpPr>
              <p:nvPr/>
            </p:nvSpPr>
            <p:spPr bwMode="gray">
              <a:xfrm>
                <a:off x="4995" y="1958"/>
                <a:ext cx="58" cy="39"/>
              </a:xfrm>
              <a:custGeom>
                <a:avLst/>
                <a:gdLst>
                  <a:gd name="T0" fmla="*/ 0 w 116"/>
                  <a:gd name="T1" fmla="*/ 18 h 77"/>
                  <a:gd name="T2" fmla="*/ 0 w 116"/>
                  <a:gd name="T3" fmla="*/ 20 h 77"/>
                  <a:gd name="T4" fmla="*/ 2 w 116"/>
                  <a:gd name="T5" fmla="*/ 20 h 77"/>
                  <a:gd name="T6" fmla="*/ 5 w 116"/>
                  <a:gd name="T7" fmla="*/ 17 h 77"/>
                  <a:gd name="T8" fmla="*/ 9 w 116"/>
                  <a:gd name="T9" fmla="*/ 15 h 77"/>
                  <a:gd name="T10" fmla="*/ 12 w 116"/>
                  <a:gd name="T11" fmla="*/ 12 h 77"/>
                  <a:gd name="T12" fmla="*/ 16 w 116"/>
                  <a:gd name="T13" fmla="*/ 10 h 77"/>
                  <a:gd name="T14" fmla="*/ 20 w 116"/>
                  <a:gd name="T15" fmla="*/ 8 h 77"/>
                  <a:gd name="T16" fmla="*/ 23 w 116"/>
                  <a:gd name="T17" fmla="*/ 5 h 77"/>
                  <a:gd name="T18" fmla="*/ 26 w 116"/>
                  <a:gd name="T19" fmla="*/ 3 h 77"/>
                  <a:gd name="T20" fmla="*/ 29 w 116"/>
                  <a:gd name="T21" fmla="*/ 0 h 77"/>
                  <a:gd name="T22" fmla="*/ 28 w 116"/>
                  <a:gd name="T23" fmla="*/ 0 h 77"/>
                  <a:gd name="T24" fmla="*/ 27 w 116"/>
                  <a:gd name="T25" fmla="*/ 0 h 77"/>
                  <a:gd name="T26" fmla="*/ 23 w 116"/>
                  <a:gd name="T27" fmla="*/ 1 h 77"/>
                  <a:gd name="T28" fmla="*/ 20 w 116"/>
                  <a:gd name="T29" fmla="*/ 5 h 77"/>
                  <a:gd name="T30" fmla="*/ 16 w 116"/>
                  <a:gd name="T31" fmla="*/ 6 h 77"/>
                  <a:gd name="T32" fmla="*/ 12 w 116"/>
                  <a:gd name="T33" fmla="*/ 10 h 77"/>
                  <a:gd name="T34" fmla="*/ 9 w 116"/>
                  <a:gd name="T35" fmla="*/ 12 h 77"/>
                  <a:gd name="T36" fmla="*/ 5 w 116"/>
                  <a:gd name="T37" fmla="*/ 15 h 77"/>
                  <a:gd name="T38" fmla="*/ 3 w 116"/>
                  <a:gd name="T39" fmla="*/ 16 h 77"/>
                  <a:gd name="T40" fmla="*/ 0 w 116"/>
                  <a:gd name="T41" fmla="*/ 18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77"/>
                  <a:gd name="T65" fmla="*/ 116 w 116"/>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77">
                    <a:moveTo>
                      <a:pt x="0" y="72"/>
                    </a:moveTo>
                    <a:lnTo>
                      <a:pt x="0" y="77"/>
                    </a:lnTo>
                    <a:lnTo>
                      <a:pt x="6" y="77"/>
                    </a:lnTo>
                    <a:lnTo>
                      <a:pt x="20" y="68"/>
                    </a:lnTo>
                    <a:lnTo>
                      <a:pt x="35" y="58"/>
                    </a:lnTo>
                    <a:lnTo>
                      <a:pt x="48" y="48"/>
                    </a:lnTo>
                    <a:lnTo>
                      <a:pt x="64" y="39"/>
                    </a:lnTo>
                    <a:lnTo>
                      <a:pt x="77" y="29"/>
                    </a:lnTo>
                    <a:lnTo>
                      <a:pt x="92" y="20"/>
                    </a:lnTo>
                    <a:lnTo>
                      <a:pt x="102" y="10"/>
                    </a:lnTo>
                    <a:lnTo>
                      <a:pt x="116" y="0"/>
                    </a:lnTo>
                    <a:lnTo>
                      <a:pt x="112" y="0"/>
                    </a:lnTo>
                    <a:lnTo>
                      <a:pt x="106" y="0"/>
                    </a:lnTo>
                    <a:lnTo>
                      <a:pt x="92" y="4"/>
                    </a:lnTo>
                    <a:lnTo>
                      <a:pt x="77" y="20"/>
                    </a:lnTo>
                    <a:lnTo>
                      <a:pt x="64" y="24"/>
                    </a:lnTo>
                    <a:lnTo>
                      <a:pt x="48" y="39"/>
                    </a:lnTo>
                    <a:lnTo>
                      <a:pt x="35" y="48"/>
                    </a:lnTo>
                    <a:lnTo>
                      <a:pt x="20" y="58"/>
                    </a:lnTo>
                    <a:lnTo>
                      <a:pt x="10" y="62"/>
                    </a:lnTo>
                    <a:lnTo>
                      <a:pt x="0" y="72"/>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6" name="Freeform 5053"/>
              <p:cNvSpPr>
                <a:spLocks/>
              </p:cNvSpPr>
              <p:nvPr/>
            </p:nvSpPr>
            <p:spPr bwMode="gray">
              <a:xfrm>
                <a:off x="4995" y="1994"/>
                <a:ext cx="5" cy="3"/>
              </a:xfrm>
              <a:custGeom>
                <a:avLst/>
                <a:gdLst>
                  <a:gd name="T0" fmla="*/ 0 w 10"/>
                  <a:gd name="T1" fmla="*/ 0 h 5"/>
                  <a:gd name="T2" fmla="*/ 0 w 10"/>
                  <a:gd name="T3" fmla="*/ 2 h 5"/>
                  <a:gd name="T4" fmla="*/ 1 w 10"/>
                  <a:gd name="T5" fmla="*/ 2 h 5"/>
                  <a:gd name="T6" fmla="*/ 3 w 10"/>
                  <a:gd name="T7" fmla="*/ 2 h 5"/>
                  <a:gd name="T8" fmla="*/ 1 w 10"/>
                  <a:gd name="T9" fmla="*/ 0 h 5"/>
                  <a:gd name="T10" fmla="*/ 0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0"/>
                    </a:moveTo>
                    <a:lnTo>
                      <a:pt x="0" y="5"/>
                    </a:lnTo>
                    <a:lnTo>
                      <a:pt x="6" y="5"/>
                    </a:lnTo>
                    <a:lnTo>
                      <a:pt x="10" y="5"/>
                    </a:lnTo>
                    <a:lnTo>
                      <a:pt x="6" y="0"/>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7" name="Freeform 5054"/>
              <p:cNvSpPr>
                <a:spLocks/>
              </p:cNvSpPr>
              <p:nvPr/>
            </p:nvSpPr>
            <p:spPr bwMode="gray">
              <a:xfrm>
                <a:off x="4995" y="1944"/>
                <a:ext cx="132" cy="35"/>
              </a:xfrm>
              <a:custGeom>
                <a:avLst/>
                <a:gdLst>
                  <a:gd name="T0" fmla="*/ 66 w 263"/>
                  <a:gd name="T1" fmla="*/ 14 h 71"/>
                  <a:gd name="T2" fmla="*/ 66 w 263"/>
                  <a:gd name="T3" fmla="*/ 17 h 71"/>
                  <a:gd name="T4" fmla="*/ 0 w 263"/>
                  <a:gd name="T5" fmla="*/ 3 h 71"/>
                  <a:gd name="T6" fmla="*/ 0 w 263"/>
                  <a:gd name="T7" fmla="*/ 0 h 71"/>
                  <a:gd name="T8" fmla="*/ 66 w 263"/>
                  <a:gd name="T9" fmla="*/ 14 h 71"/>
                  <a:gd name="T10" fmla="*/ 0 60000 65536"/>
                  <a:gd name="T11" fmla="*/ 0 60000 65536"/>
                  <a:gd name="T12" fmla="*/ 0 60000 65536"/>
                  <a:gd name="T13" fmla="*/ 0 60000 65536"/>
                  <a:gd name="T14" fmla="*/ 0 60000 65536"/>
                  <a:gd name="T15" fmla="*/ 0 w 263"/>
                  <a:gd name="T16" fmla="*/ 0 h 71"/>
                  <a:gd name="T17" fmla="*/ 263 w 263"/>
                  <a:gd name="T18" fmla="*/ 71 h 71"/>
                </a:gdLst>
                <a:ahLst/>
                <a:cxnLst>
                  <a:cxn ang="T10">
                    <a:pos x="T0" y="T1"/>
                  </a:cxn>
                  <a:cxn ang="T11">
                    <a:pos x="T2" y="T3"/>
                  </a:cxn>
                  <a:cxn ang="T12">
                    <a:pos x="T4" y="T5"/>
                  </a:cxn>
                  <a:cxn ang="T13">
                    <a:pos x="T6" y="T7"/>
                  </a:cxn>
                  <a:cxn ang="T14">
                    <a:pos x="T8" y="T9"/>
                  </a:cxn>
                </a:cxnLst>
                <a:rect l="T15" t="T16" r="T17" b="T18"/>
                <a:pathLst>
                  <a:path w="263" h="71">
                    <a:moveTo>
                      <a:pt x="263" y="57"/>
                    </a:moveTo>
                    <a:lnTo>
                      <a:pt x="263" y="71"/>
                    </a:lnTo>
                    <a:lnTo>
                      <a:pt x="0" y="13"/>
                    </a:lnTo>
                    <a:lnTo>
                      <a:pt x="0" y="0"/>
                    </a:lnTo>
                    <a:lnTo>
                      <a:pt x="263" y="5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8" name="Freeform 5055"/>
              <p:cNvSpPr>
                <a:spLocks/>
              </p:cNvSpPr>
              <p:nvPr/>
            </p:nvSpPr>
            <p:spPr bwMode="gray">
              <a:xfrm>
                <a:off x="4995" y="1946"/>
                <a:ext cx="132" cy="31"/>
              </a:xfrm>
              <a:custGeom>
                <a:avLst/>
                <a:gdLst>
                  <a:gd name="T0" fmla="*/ 66 w 263"/>
                  <a:gd name="T1" fmla="*/ 15 h 63"/>
                  <a:gd name="T2" fmla="*/ 66 w 263"/>
                  <a:gd name="T3" fmla="*/ 14 h 63"/>
                  <a:gd name="T4" fmla="*/ 0 w 263"/>
                  <a:gd name="T5" fmla="*/ 0 h 63"/>
                  <a:gd name="T6" fmla="*/ 0 w 263"/>
                  <a:gd name="T7" fmla="*/ 2 h 63"/>
                  <a:gd name="T8" fmla="*/ 66 w 263"/>
                  <a:gd name="T9" fmla="*/ 15 h 63"/>
                  <a:gd name="T10" fmla="*/ 0 60000 65536"/>
                  <a:gd name="T11" fmla="*/ 0 60000 65536"/>
                  <a:gd name="T12" fmla="*/ 0 60000 65536"/>
                  <a:gd name="T13" fmla="*/ 0 60000 65536"/>
                  <a:gd name="T14" fmla="*/ 0 60000 65536"/>
                  <a:gd name="T15" fmla="*/ 0 w 263"/>
                  <a:gd name="T16" fmla="*/ 0 h 63"/>
                  <a:gd name="T17" fmla="*/ 263 w 263"/>
                  <a:gd name="T18" fmla="*/ 63 h 63"/>
                </a:gdLst>
                <a:ahLst/>
                <a:cxnLst>
                  <a:cxn ang="T10">
                    <a:pos x="T0" y="T1"/>
                  </a:cxn>
                  <a:cxn ang="T11">
                    <a:pos x="T2" y="T3"/>
                  </a:cxn>
                  <a:cxn ang="T12">
                    <a:pos x="T4" y="T5"/>
                  </a:cxn>
                  <a:cxn ang="T13">
                    <a:pos x="T6" y="T7"/>
                  </a:cxn>
                  <a:cxn ang="T14">
                    <a:pos x="T8" y="T9"/>
                  </a:cxn>
                </a:cxnLst>
                <a:rect l="T15" t="T16" r="T17" b="T18"/>
                <a:pathLst>
                  <a:path w="263" h="63">
                    <a:moveTo>
                      <a:pt x="263" y="63"/>
                    </a:moveTo>
                    <a:lnTo>
                      <a:pt x="263" y="57"/>
                    </a:lnTo>
                    <a:lnTo>
                      <a:pt x="0" y="0"/>
                    </a:lnTo>
                    <a:lnTo>
                      <a:pt x="0" y="9"/>
                    </a:lnTo>
                    <a:lnTo>
                      <a:pt x="263" y="63"/>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9" name="Freeform 5056"/>
              <p:cNvSpPr>
                <a:spLocks/>
              </p:cNvSpPr>
              <p:nvPr/>
            </p:nvSpPr>
            <p:spPr bwMode="gray">
              <a:xfrm>
                <a:off x="5127" y="1973"/>
                <a:ext cx="22" cy="28"/>
              </a:xfrm>
              <a:custGeom>
                <a:avLst/>
                <a:gdLst>
                  <a:gd name="T0" fmla="*/ 11 w 45"/>
                  <a:gd name="T1" fmla="*/ 10 h 58"/>
                  <a:gd name="T2" fmla="*/ 11 w 45"/>
                  <a:gd name="T3" fmla="*/ 14 h 58"/>
                  <a:gd name="T4" fmla="*/ 0 w 45"/>
                  <a:gd name="T5" fmla="*/ 3 h 58"/>
                  <a:gd name="T6" fmla="*/ 0 w 45"/>
                  <a:gd name="T7" fmla="*/ 0 h 58"/>
                  <a:gd name="T8" fmla="*/ 11 w 45"/>
                  <a:gd name="T9" fmla="*/ 1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43"/>
                    </a:moveTo>
                    <a:lnTo>
                      <a:pt x="45" y="58"/>
                    </a:lnTo>
                    <a:lnTo>
                      <a:pt x="0" y="14"/>
                    </a:lnTo>
                    <a:lnTo>
                      <a:pt x="0" y="0"/>
                    </a:lnTo>
                    <a:lnTo>
                      <a:pt x="45" y="4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0" name="Freeform 5057"/>
              <p:cNvSpPr>
                <a:spLocks/>
              </p:cNvSpPr>
              <p:nvPr/>
            </p:nvSpPr>
            <p:spPr bwMode="gray">
              <a:xfrm>
                <a:off x="5127" y="1975"/>
                <a:ext cx="22" cy="24"/>
              </a:xfrm>
              <a:custGeom>
                <a:avLst/>
                <a:gdLst>
                  <a:gd name="T0" fmla="*/ 11 w 45"/>
                  <a:gd name="T1" fmla="*/ 12 h 48"/>
                  <a:gd name="T2" fmla="*/ 11 w 45"/>
                  <a:gd name="T3" fmla="*/ 11 h 48"/>
                  <a:gd name="T4" fmla="*/ 0 w 45"/>
                  <a:gd name="T5" fmla="*/ 0 h 48"/>
                  <a:gd name="T6" fmla="*/ 0 w 45"/>
                  <a:gd name="T7" fmla="*/ 2 h 48"/>
                  <a:gd name="T8" fmla="*/ 11 w 45"/>
                  <a:gd name="T9" fmla="*/ 12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45" y="48"/>
                    </a:moveTo>
                    <a:lnTo>
                      <a:pt x="45" y="44"/>
                    </a:lnTo>
                    <a:lnTo>
                      <a:pt x="0" y="0"/>
                    </a:lnTo>
                    <a:lnTo>
                      <a:pt x="0" y="6"/>
                    </a:lnTo>
                    <a:lnTo>
                      <a:pt x="45" y="48"/>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1" name="Freeform 5058"/>
              <p:cNvSpPr>
                <a:spLocks/>
              </p:cNvSpPr>
              <p:nvPr/>
            </p:nvSpPr>
            <p:spPr bwMode="gray">
              <a:xfrm>
                <a:off x="4995" y="1994"/>
                <a:ext cx="154" cy="7"/>
              </a:xfrm>
              <a:custGeom>
                <a:avLst/>
                <a:gdLst>
                  <a:gd name="T0" fmla="*/ 77 w 308"/>
                  <a:gd name="T1" fmla="*/ 3 h 15"/>
                  <a:gd name="T2" fmla="*/ 77 w 308"/>
                  <a:gd name="T3" fmla="*/ 0 h 15"/>
                  <a:gd name="T4" fmla="*/ 0 w 308"/>
                  <a:gd name="T5" fmla="*/ 0 h 15"/>
                  <a:gd name="T6" fmla="*/ 0 w 308"/>
                  <a:gd name="T7" fmla="*/ 2 h 15"/>
                  <a:gd name="T8" fmla="*/ 77 w 308"/>
                  <a:gd name="T9" fmla="*/ 3 h 15"/>
                  <a:gd name="T10" fmla="*/ 0 60000 65536"/>
                  <a:gd name="T11" fmla="*/ 0 60000 65536"/>
                  <a:gd name="T12" fmla="*/ 0 60000 65536"/>
                  <a:gd name="T13" fmla="*/ 0 60000 65536"/>
                  <a:gd name="T14" fmla="*/ 0 60000 65536"/>
                  <a:gd name="T15" fmla="*/ 0 w 308"/>
                  <a:gd name="T16" fmla="*/ 0 h 15"/>
                  <a:gd name="T17" fmla="*/ 308 w 308"/>
                  <a:gd name="T18" fmla="*/ 15 h 15"/>
                </a:gdLst>
                <a:ahLst/>
                <a:cxnLst>
                  <a:cxn ang="T10">
                    <a:pos x="T0" y="T1"/>
                  </a:cxn>
                  <a:cxn ang="T11">
                    <a:pos x="T2" y="T3"/>
                  </a:cxn>
                  <a:cxn ang="T12">
                    <a:pos x="T4" y="T5"/>
                  </a:cxn>
                  <a:cxn ang="T13">
                    <a:pos x="T6" y="T7"/>
                  </a:cxn>
                  <a:cxn ang="T14">
                    <a:pos x="T8" y="T9"/>
                  </a:cxn>
                </a:cxnLst>
                <a:rect l="T15" t="T16" r="T17" b="T18"/>
                <a:pathLst>
                  <a:path w="308" h="15">
                    <a:moveTo>
                      <a:pt x="308" y="15"/>
                    </a:moveTo>
                    <a:lnTo>
                      <a:pt x="308" y="0"/>
                    </a:lnTo>
                    <a:lnTo>
                      <a:pt x="0" y="0"/>
                    </a:lnTo>
                    <a:lnTo>
                      <a:pt x="0" y="9"/>
                    </a:lnTo>
                    <a:lnTo>
                      <a:pt x="308" y="1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2" name="Rectangle 5059"/>
              <p:cNvSpPr>
                <a:spLocks noChangeArrowheads="1"/>
              </p:cNvSpPr>
              <p:nvPr/>
            </p:nvSpPr>
            <p:spPr bwMode="gray">
              <a:xfrm>
                <a:off x="4995" y="1994"/>
                <a:ext cx="154" cy="5"/>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573" name="Freeform 5060"/>
              <p:cNvSpPr>
                <a:spLocks/>
              </p:cNvSpPr>
              <p:nvPr/>
            </p:nvSpPr>
            <p:spPr bwMode="gray">
              <a:xfrm>
                <a:off x="4756" y="1994"/>
                <a:ext cx="3" cy="5"/>
              </a:xfrm>
              <a:custGeom>
                <a:avLst/>
                <a:gdLst>
                  <a:gd name="T0" fmla="*/ 0 w 6"/>
                  <a:gd name="T1" fmla="*/ 0 h 9"/>
                  <a:gd name="T2" fmla="*/ 0 w 6"/>
                  <a:gd name="T3" fmla="*/ 3 h 9"/>
                  <a:gd name="T4" fmla="*/ 2 w 6"/>
                  <a:gd name="T5" fmla="*/ 3 h 9"/>
                  <a:gd name="T6" fmla="*/ 0 w 6"/>
                  <a:gd name="T7" fmla="*/ 2 h 9"/>
                  <a:gd name="T8" fmla="*/ 0 w 6"/>
                  <a:gd name="T9" fmla="*/ 0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0" y="0"/>
                    </a:moveTo>
                    <a:lnTo>
                      <a:pt x="0" y="9"/>
                    </a:lnTo>
                    <a:lnTo>
                      <a:pt x="6" y="9"/>
                    </a:lnTo>
                    <a:lnTo>
                      <a:pt x="0" y="5"/>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4" name="Freeform 5061"/>
              <p:cNvSpPr>
                <a:spLocks/>
              </p:cNvSpPr>
              <p:nvPr/>
            </p:nvSpPr>
            <p:spPr bwMode="gray">
              <a:xfrm>
                <a:off x="4799" y="1968"/>
                <a:ext cx="58" cy="31"/>
              </a:xfrm>
              <a:custGeom>
                <a:avLst/>
                <a:gdLst>
                  <a:gd name="T0" fmla="*/ 3 w 115"/>
                  <a:gd name="T1" fmla="*/ 0 h 61"/>
                  <a:gd name="T2" fmla="*/ 1 w 115"/>
                  <a:gd name="T3" fmla="*/ 0 h 61"/>
                  <a:gd name="T4" fmla="*/ 0 w 115"/>
                  <a:gd name="T5" fmla="*/ 0 h 61"/>
                  <a:gd name="T6" fmla="*/ 3 w 115"/>
                  <a:gd name="T7" fmla="*/ 1 h 61"/>
                  <a:gd name="T8" fmla="*/ 6 w 115"/>
                  <a:gd name="T9" fmla="*/ 4 h 61"/>
                  <a:gd name="T10" fmla="*/ 8 w 115"/>
                  <a:gd name="T11" fmla="*/ 5 h 61"/>
                  <a:gd name="T12" fmla="*/ 12 w 115"/>
                  <a:gd name="T13" fmla="*/ 8 h 61"/>
                  <a:gd name="T14" fmla="*/ 16 w 115"/>
                  <a:gd name="T15" fmla="*/ 10 h 61"/>
                  <a:gd name="T16" fmla="*/ 19 w 115"/>
                  <a:gd name="T17" fmla="*/ 12 h 61"/>
                  <a:gd name="T18" fmla="*/ 22 w 115"/>
                  <a:gd name="T19" fmla="*/ 13 h 61"/>
                  <a:gd name="T20" fmla="*/ 25 w 115"/>
                  <a:gd name="T21" fmla="*/ 16 h 61"/>
                  <a:gd name="T22" fmla="*/ 27 w 115"/>
                  <a:gd name="T23" fmla="*/ 16 h 61"/>
                  <a:gd name="T24" fmla="*/ 29 w 115"/>
                  <a:gd name="T25" fmla="*/ 16 h 61"/>
                  <a:gd name="T26" fmla="*/ 25 w 115"/>
                  <a:gd name="T27" fmla="*/ 13 h 61"/>
                  <a:gd name="T28" fmla="*/ 22 w 115"/>
                  <a:gd name="T29" fmla="*/ 11 h 61"/>
                  <a:gd name="T30" fmla="*/ 18 w 115"/>
                  <a:gd name="T31" fmla="*/ 8 h 61"/>
                  <a:gd name="T32" fmla="*/ 16 w 115"/>
                  <a:gd name="T33" fmla="*/ 7 h 61"/>
                  <a:gd name="T34" fmla="*/ 12 w 115"/>
                  <a:gd name="T35" fmla="*/ 5 h 61"/>
                  <a:gd name="T36" fmla="*/ 8 w 115"/>
                  <a:gd name="T37" fmla="*/ 4 h 61"/>
                  <a:gd name="T38" fmla="*/ 5 w 115"/>
                  <a:gd name="T39" fmla="*/ 1 h 61"/>
                  <a:gd name="T40" fmla="*/ 3 w 115"/>
                  <a:gd name="T41" fmla="*/ 0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5"/>
                  <a:gd name="T64" fmla="*/ 0 h 61"/>
                  <a:gd name="T65" fmla="*/ 115 w 115"/>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5" h="61">
                    <a:moveTo>
                      <a:pt x="9" y="0"/>
                    </a:moveTo>
                    <a:lnTo>
                      <a:pt x="3" y="0"/>
                    </a:lnTo>
                    <a:lnTo>
                      <a:pt x="0" y="0"/>
                    </a:lnTo>
                    <a:lnTo>
                      <a:pt x="9" y="4"/>
                    </a:lnTo>
                    <a:lnTo>
                      <a:pt x="23" y="13"/>
                    </a:lnTo>
                    <a:lnTo>
                      <a:pt x="32" y="19"/>
                    </a:lnTo>
                    <a:lnTo>
                      <a:pt x="48" y="32"/>
                    </a:lnTo>
                    <a:lnTo>
                      <a:pt x="61" y="38"/>
                    </a:lnTo>
                    <a:lnTo>
                      <a:pt x="76" y="48"/>
                    </a:lnTo>
                    <a:lnTo>
                      <a:pt x="86" y="52"/>
                    </a:lnTo>
                    <a:lnTo>
                      <a:pt x="99" y="61"/>
                    </a:lnTo>
                    <a:lnTo>
                      <a:pt x="105" y="61"/>
                    </a:lnTo>
                    <a:lnTo>
                      <a:pt x="115" y="61"/>
                    </a:lnTo>
                    <a:lnTo>
                      <a:pt x="99" y="52"/>
                    </a:lnTo>
                    <a:lnTo>
                      <a:pt x="86" y="42"/>
                    </a:lnTo>
                    <a:lnTo>
                      <a:pt x="71" y="32"/>
                    </a:lnTo>
                    <a:lnTo>
                      <a:pt x="61" y="28"/>
                    </a:lnTo>
                    <a:lnTo>
                      <a:pt x="48" y="19"/>
                    </a:lnTo>
                    <a:lnTo>
                      <a:pt x="32" y="13"/>
                    </a:lnTo>
                    <a:lnTo>
                      <a:pt x="19" y="4"/>
                    </a:lnTo>
                    <a:lnTo>
                      <a:pt x="9"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5" name="Freeform 5062"/>
              <p:cNvSpPr>
                <a:spLocks/>
              </p:cNvSpPr>
              <p:nvPr/>
            </p:nvSpPr>
            <p:spPr bwMode="gray">
              <a:xfrm>
                <a:off x="4849" y="1949"/>
                <a:ext cx="58" cy="50"/>
              </a:xfrm>
              <a:custGeom>
                <a:avLst/>
                <a:gdLst>
                  <a:gd name="T0" fmla="*/ 29 w 116"/>
                  <a:gd name="T1" fmla="*/ 1 h 100"/>
                  <a:gd name="T2" fmla="*/ 29 w 116"/>
                  <a:gd name="T3" fmla="*/ 0 h 100"/>
                  <a:gd name="T4" fmla="*/ 28 w 116"/>
                  <a:gd name="T5" fmla="*/ 0 h 100"/>
                  <a:gd name="T6" fmla="*/ 24 w 116"/>
                  <a:gd name="T7" fmla="*/ 3 h 100"/>
                  <a:gd name="T8" fmla="*/ 21 w 116"/>
                  <a:gd name="T9" fmla="*/ 6 h 100"/>
                  <a:gd name="T10" fmla="*/ 17 w 116"/>
                  <a:gd name="T11" fmla="*/ 10 h 100"/>
                  <a:gd name="T12" fmla="*/ 15 w 116"/>
                  <a:gd name="T13" fmla="*/ 13 h 100"/>
                  <a:gd name="T14" fmla="*/ 12 w 116"/>
                  <a:gd name="T15" fmla="*/ 15 h 100"/>
                  <a:gd name="T16" fmla="*/ 7 w 116"/>
                  <a:gd name="T17" fmla="*/ 20 h 100"/>
                  <a:gd name="T18" fmla="*/ 4 w 116"/>
                  <a:gd name="T19" fmla="*/ 22 h 100"/>
                  <a:gd name="T20" fmla="*/ 0 w 116"/>
                  <a:gd name="T21" fmla="*/ 25 h 100"/>
                  <a:gd name="T22" fmla="*/ 2 w 116"/>
                  <a:gd name="T23" fmla="*/ 25 h 100"/>
                  <a:gd name="T24" fmla="*/ 4 w 116"/>
                  <a:gd name="T25" fmla="*/ 25 h 100"/>
                  <a:gd name="T26" fmla="*/ 7 w 116"/>
                  <a:gd name="T27" fmla="*/ 22 h 100"/>
                  <a:gd name="T28" fmla="*/ 12 w 116"/>
                  <a:gd name="T29" fmla="*/ 20 h 100"/>
                  <a:gd name="T30" fmla="*/ 14 w 116"/>
                  <a:gd name="T31" fmla="*/ 15 h 100"/>
                  <a:gd name="T32" fmla="*/ 17 w 116"/>
                  <a:gd name="T33" fmla="*/ 12 h 100"/>
                  <a:gd name="T34" fmla="*/ 21 w 116"/>
                  <a:gd name="T35" fmla="*/ 9 h 100"/>
                  <a:gd name="T36" fmla="*/ 24 w 116"/>
                  <a:gd name="T37" fmla="*/ 6 h 100"/>
                  <a:gd name="T38" fmla="*/ 27 w 116"/>
                  <a:gd name="T39" fmla="*/ 3 h 100"/>
                  <a:gd name="T40" fmla="*/ 29 w 116"/>
                  <a:gd name="T41" fmla="*/ 1 h 1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100"/>
                  <a:gd name="T65" fmla="*/ 116 w 116"/>
                  <a:gd name="T66" fmla="*/ 100 h 10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100">
                    <a:moveTo>
                      <a:pt x="116" y="4"/>
                    </a:moveTo>
                    <a:lnTo>
                      <a:pt x="116" y="0"/>
                    </a:lnTo>
                    <a:lnTo>
                      <a:pt x="112" y="0"/>
                    </a:lnTo>
                    <a:lnTo>
                      <a:pt x="96" y="10"/>
                    </a:lnTo>
                    <a:lnTo>
                      <a:pt x="83" y="23"/>
                    </a:lnTo>
                    <a:lnTo>
                      <a:pt x="68" y="39"/>
                    </a:lnTo>
                    <a:lnTo>
                      <a:pt x="58" y="52"/>
                    </a:lnTo>
                    <a:lnTo>
                      <a:pt x="45" y="62"/>
                    </a:lnTo>
                    <a:lnTo>
                      <a:pt x="29" y="77"/>
                    </a:lnTo>
                    <a:lnTo>
                      <a:pt x="16" y="87"/>
                    </a:lnTo>
                    <a:lnTo>
                      <a:pt x="0" y="100"/>
                    </a:lnTo>
                    <a:lnTo>
                      <a:pt x="6" y="100"/>
                    </a:lnTo>
                    <a:lnTo>
                      <a:pt x="16" y="100"/>
                    </a:lnTo>
                    <a:lnTo>
                      <a:pt x="29" y="87"/>
                    </a:lnTo>
                    <a:lnTo>
                      <a:pt x="45" y="77"/>
                    </a:lnTo>
                    <a:lnTo>
                      <a:pt x="54" y="62"/>
                    </a:lnTo>
                    <a:lnTo>
                      <a:pt x="68" y="48"/>
                    </a:lnTo>
                    <a:lnTo>
                      <a:pt x="83" y="33"/>
                    </a:lnTo>
                    <a:lnTo>
                      <a:pt x="96" y="23"/>
                    </a:lnTo>
                    <a:lnTo>
                      <a:pt x="106" y="14"/>
                    </a:lnTo>
                    <a:lnTo>
                      <a:pt x="116" y="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6" name="Freeform 5063"/>
              <p:cNvSpPr>
                <a:spLocks/>
              </p:cNvSpPr>
              <p:nvPr/>
            </p:nvSpPr>
            <p:spPr bwMode="gray">
              <a:xfrm>
                <a:off x="4902" y="1946"/>
                <a:ext cx="5" cy="5"/>
              </a:xfrm>
              <a:custGeom>
                <a:avLst/>
                <a:gdLst>
                  <a:gd name="T0" fmla="*/ 3 w 10"/>
                  <a:gd name="T1" fmla="*/ 3 h 9"/>
                  <a:gd name="T2" fmla="*/ 3 w 10"/>
                  <a:gd name="T3" fmla="*/ 0 h 9"/>
                  <a:gd name="T4" fmla="*/ 1 w 10"/>
                  <a:gd name="T5" fmla="*/ 0 h 9"/>
                  <a:gd name="T6" fmla="*/ 0 w 10"/>
                  <a:gd name="T7" fmla="*/ 2 h 9"/>
                  <a:gd name="T8" fmla="*/ 1 w 10"/>
                  <a:gd name="T9" fmla="*/ 2 h 9"/>
                  <a:gd name="T10" fmla="*/ 3 w 10"/>
                  <a:gd name="T11" fmla="*/ 3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10" y="9"/>
                    </a:moveTo>
                    <a:lnTo>
                      <a:pt x="10" y="0"/>
                    </a:lnTo>
                    <a:lnTo>
                      <a:pt x="6" y="0"/>
                    </a:lnTo>
                    <a:lnTo>
                      <a:pt x="0" y="5"/>
                    </a:lnTo>
                    <a:lnTo>
                      <a:pt x="6" y="5"/>
                    </a:lnTo>
                    <a:lnTo>
                      <a:pt x="10"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7" name="Freeform 5064"/>
              <p:cNvSpPr>
                <a:spLocks/>
              </p:cNvSpPr>
              <p:nvPr/>
            </p:nvSpPr>
            <p:spPr bwMode="gray">
              <a:xfrm>
                <a:off x="4775" y="1975"/>
                <a:ext cx="31" cy="26"/>
              </a:xfrm>
              <a:custGeom>
                <a:avLst/>
                <a:gdLst>
                  <a:gd name="T0" fmla="*/ 16 w 61"/>
                  <a:gd name="T1" fmla="*/ 11 h 54"/>
                  <a:gd name="T2" fmla="*/ 15 w 61"/>
                  <a:gd name="T3" fmla="*/ 11 h 54"/>
                  <a:gd name="T4" fmla="*/ 15 w 61"/>
                  <a:gd name="T5" fmla="*/ 13 h 54"/>
                  <a:gd name="T6" fmla="*/ 12 w 61"/>
                  <a:gd name="T7" fmla="*/ 10 h 54"/>
                  <a:gd name="T8" fmla="*/ 11 w 61"/>
                  <a:gd name="T9" fmla="*/ 9 h 54"/>
                  <a:gd name="T10" fmla="*/ 8 w 61"/>
                  <a:gd name="T11" fmla="*/ 7 h 54"/>
                  <a:gd name="T12" fmla="*/ 7 w 61"/>
                  <a:gd name="T13" fmla="*/ 7 h 54"/>
                  <a:gd name="T14" fmla="*/ 5 w 61"/>
                  <a:gd name="T15" fmla="*/ 4 h 54"/>
                  <a:gd name="T16" fmla="*/ 4 w 61"/>
                  <a:gd name="T17" fmla="*/ 3 h 54"/>
                  <a:gd name="T18" fmla="*/ 2 w 61"/>
                  <a:gd name="T19" fmla="*/ 2 h 54"/>
                  <a:gd name="T20" fmla="*/ 0 w 61"/>
                  <a:gd name="T21" fmla="*/ 1 h 54"/>
                  <a:gd name="T22" fmla="*/ 0 w 61"/>
                  <a:gd name="T23" fmla="*/ 1 h 54"/>
                  <a:gd name="T24" fmla="*/ 0 w 61"/>
                  <a:gd name="T25" fmla="*/ 0 h 54"/>
                  <a:gd name="T26" fmla="*/ 2 w 61"/>
                  <a:gd name="T27" fmla="*/ 0 h 54"/>
                  <a:gd name="T28" fmla="*/ 3 w 61"/>
                  <a:gd name="T29" fmla="*/ 1 h 54"/>
                  <a:gd name="T30" fmla="*/ 5 w 61"/>
                  <a:gd name="T31" fmla="*/ 2 h 54"/>
                  <a:gd name="T32" fmla="*/ 6 w 61"/>
                  <a:gd name="T33" fmla="*/ 3 h 54"/>
                  <a:gd name="T34" fmla="*/ 8 w 61"/>
                  <a:gd name="T35" fmla="*/ 6 h 54"/>
                  <a:gd name="T36" fmla="*/ 10 w 61"/>
                  <a:gd name="T37" fmla="*/ 6 h 54"/>
                  <a:gd name="T38" fmla="*/ 12 w 61"/>
                  <a:gd name="T39" fmla="*/ 8 h 54"/>
                  <a:gd name="T40" fmla="*/ 13 w 61"/>
                  <a:gd name="T41" fmla="*/ 9 h 54"/>
                  <a:gd name="T42" fmla="*/ 16 w 61"/>
                  <a:gd name="T43" fmla="*/ 11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
                  <a:gd name="T67" fmla="*/ 0 h 54"/>
                  <a:gd name="T68" fmla="*/ 61 w 61"/>
                  <a:gd name="T69" fmla="*/ 54 h 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 h="54">
                    <a:moveTo>
                      <a:pt x="61" y="48"/>
                    </a:moveTo>
                    <a:lnTo>
                      <a:pt x="57" y="48"/>
                    </a:lnTo>
                    <a:lnTo>
                      <a:pt x="57" y="54"/>
                    </a:lnTo>
                    <a:lnTo>
                      <a:pt x="48" y="44"/>
                    </a:lnTo>
                    <a:lnTo>
                      <a:pt x="42" y="39"/>
                    </a:lnTo>
                    <a:lnTo>
                      <a:pt x="32" y="29"/>
                    </a:lnTo>
                    <a:lnTo>
                      <a:pt x="28" y="29"/>
                    </a:lnTo>
                    <a:lnTo>
                      <a:pt x="19" y="19"/>
                    </a:lnTo>
                    <a:lnTo>
                      <a:pt x="13" y="15"/>
                    </a:lnTo>
                    <a:lnTo>
                      <a:pt x="5" y="10"/>
                    </a:lnTo>
                    <a:lnTo>
                      <a:pt x="0" y="6"/>
                    </a:lnTo>
                    <a:lnTo>
                      <a:pt x="0" y="0"/>
                    </a:lnTo>
                    <a:lnTo>
                      <a:pt x="5" y="0"/>
                    </a:lnTo>
                    <a:lnTo>
                      <a:pt x="9" y="6"/>
                    </a:lnTo>
                    <a:lnTo>
                      <a:pt x="19" y="10"/>
                    </a:lnTo>
                    <a:lnTo>
                      <a:pt x="23" y="15"/>
                    </a:lnTo>
                    <a:lnTo>
                      <a:pt x="32" y="25"/>
                    </a:lnTo>
                    <a:lnTo>
                      <a:pt x="38" y="25"/>
                    </a:lnTo>
                    <a:lnTo>
                      <a:pt x="48" y="35"/>
                    </a:lnTo>
                    <a:lnTo>
                      <a:pt x="51" y="39"/>
                    </a:lnTo>
                    <a:lnTo>
                      <a:pt x="61" y="4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8" name="Freeform 5065"/>
              <p:cNvSpPr>
                <a:spLocks/>
              </p:cNvSpPr>
              <p:nvPr/>
            </p:nvSpPr>
            <p:spPr bwMode="gray">
              <a:xfrm>
                <a:off x="4799" y="1968"/>
                <a:ext cx="7" cy="31"/>
              </a:xfrm>
              <a:custGeom>
                <a:avLst/>
                <a:gdLst>
                  <a:gd name="T0" fmla="*/ 4 w 13"/>
                  <a:gd name="T1" fmla="*/ 16 h 61"/>
                  <a:gd name="T2" fmla="*/ 3 w 13"/>
                  <a:gd name="T3" fmla="*/ 16 h 61"/>
                  <a:gd name="T4" fmla="*/ 1 w 13"/>
                  <a:gd name="T5" fmla="*/ 16 h 61"/>
                  <a:gd name="T6" fmla="*/ 1 w 13"/>
                  <a:gd name="T7" fmla="*/ 13 h 61"/>
                  <a:gd name="T8" fmla="*/ 1 w 13"/>
                  <a:gd name="T9" fmla="*/ 12 h 61"/>
                  <a:gd name="T10" fmla="*/ 1 w 13"/>
                  <a:gd name="T11" fmla="*/ 10 h 61"/>
                  <a:gd name="T12" fmla="*/ 1 w 13"/>
                  <a:gd name="T13" fmla="*/ 8 h 61"/>
                  <a:gd name="T14" fmla="*/ 1 w 13"/>
                  <a:gd name="T15" fmla="*/ 5 h 61"/>
                  <a:gd name="T16" fmla="*/ 1 w 13"/>
                  <a:gd name="T17" fmla="*/ 4 h 61"/>
                  <a:gd name="T18" fmla="*/ 0 w 13"/>
                  <a:gd name="T19" fmla="*/ 3 h 61"/>
                  <a:gd name="T20" fmla="*/ 0 w 13"/>
                  <a:gd name="T21" fmla="*/ 1 h 61"/>
                  <a:gd name="T22" fmla="*/ 1 w 13"/>
                  <a:gd name="T23" fmla="*/ 0 h 61"/>
                  <a:gd name="T24" fmla="*/ 3 w 13"/>
                  <a:gd name="T25" fmla="*/ 0 h 61"/>
                  <a:gd name="T26" fmla="*/ 3 w 13"/>
                  <a:gd name="T27" fmla="*/ 1 h 61"/>
                  <a:gd name="T28" fmla="*/ 4 w 13"/>
                  <a:gd name="T29" fmla="*/ 4 h 61"/>
                  <a:gd name="T30" fmla="*/ 4 w 13"/>
                  <a:gd name="T31" fmla="*/ 5 h 61"/>
                  <a:gd name="T32" fmla="*/ 4 w 13"/>
                  <a:gd name="T33" fmla="*/ 7 h 61"/>
                  <a:gd name="T34" fmla="*/ 4 w 13"/>
                  <a:gd name="T35" fmla="*/ 8 h 61"/>
                  <a:gd name="T36" fmla="*/ 4 w 13"/>
                  <a:gd name="T37" fmla="*/ 11 h 61"/>
                  <a:gd name="T38" fmla="*/ 4 w 13"/>
                  <a:gd name="T39" fmla="*/ 13 h 61"/>
                  <a:gd name="T40" fmla="*/ 4 w 13"/>
                  <a:gd name="T41" fmla="*/ 16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1"/>
                  <a:gd name="T65" fmla="*/ 13 w 13"/>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1">
                    <a:moveTo>
                      <a:pt x="13" y="61"/>
                    </a:moveTo>
                    <a:lnTo>
                      <a:pt x="9" y="61"/>
                    </a:lnTo>
                    <a:lnTo>
                      <a:pt x="3" y="61"/>
                    </a:lnTo>
                    <a:lnTo>
                      <a:pt x="3" y="52"/>
                    </a:lnTo>
                    <a:lnTo>
                      <a:pt x="3" y="48"/>
                    </a:lnTo>
                    <a:lnTo>
                      <a:pt x="3" y="38"/>
                    </a:lnTo>
                    <a:lnTo>
                      <a:pt x="3" y="32"/>
                    </a:lnTo>
                    <a:lnTo>
                      <a:pt x="3" y="19"/>
                    </a:lnTo>
                    <a:lnTo>
                      <a:pt x="3" y="13"/>
                    </a:lnTo>
                    <a:lnTo>
                      <a:pt x="0" y="9"/>
                    </a:lnTo>
                    <a:lnTo>
                      <a:pt x="0" y="4"/>
                    </a:lnTo>
                    <a:lnTo>
                      <a:pt x="3" y="0"/>
                    </a:lnTo>
                    <a:lnTo>
                      <a:pt x="9" y="0"/>
                    </a:lnTo>
                    <a:lnTo>
                      <a:pt x="9" y="4"/>
                    </a:lnTo>
                    <a:lnTo>
                      <a:pt x="13" y="13"/>
                    </a:lnTo>
                    <a:lnTo>
                      <a:pt x="13" y="19"/>
                    </a:lnTo>
                    <a:lnTo>
                      <a:pt x="13" y="28"/>
                    </a:lnTo>
                    <a:lnTo>
                      <a:pt x="13" y="32"/>
                    </a:lnTo>
                    <a:lnTo>
                      <a:pt x="13" y="42"/>
                    </a:lnTo>
                    <a:lnTo>
                      <a:pt x="13" y="52"/>
                    </a:lnTo>
                    <a:lnTo>
                      <a:pt x="13" y="6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9" name="Freeform 5066"/>
              <p:cNvSpPr>
                <a:spLocks/>
              </p:cNvSpPr>
              <p:nvPr/>
            </p:nvSpPr>
            <p:spPr bwMode="gray">
              <a:xfrm>
                <a:off x="4799" y="1960"/>
                <a:ext cx="58" cy="39"/>
              </a:xfrm>
              <a:custGeom>
                <a:avLst/>
                <a:gdLst>
                  <a:gd name="T0" fmla="*/ 3 w 115"/>
                  <a:gd name="T1" fmla="*/ 20 h 77"/>
                  <a:gd name="T2" fmla="*/ 1 w 115"/>
                  <a:gd name="T3" fmla="*/ 20 h 77"/>
                  <a:gd name="T4" fmla="*/ 0 w 115"/>
                  <a:gd name="T5" fmla="*/ 20 h 77"/>
                  <a:gd name="T6" fmla="*/ 3 w 115"/>
                  <a:gd name="T7" fmla="*/ 16 h 77"/>
                  <a:gd name="T8" fmla="*/ 6 w 115"/>
                  <a:gd name="T9" fmla="*/ 15 h 77"/>
                  <a:gd name="T10" fmla="*/ 8 w 115"/>
                  <a:gd name="T11" fmla="*/ 12 h 77"/>
                  <a:gd name="T12" fmla="*/ 12 w 115"/>
                  <a:gd name="T13" fmla="*/ 10 h 77"/>
                  <a:gd name="T14" fmla="*/ 16 w 115"/>
                  <a:gd name="T15" fmla="*/ 8 h 77"/>
                  <a:gd name="T16" fmla="*/ 19 w 115"/>
                  <a:gd name="T17" fmla="*/ 5 h 77"/>
                  <a:gd name="T18" fmla="*/ 22 w 115"/>
                  <a:gd name="T19" fmla="*/ 3 h 77"/>
                  <a:gd name="T20" fmla="*/ 25 w 115"/>
                  <a:gd name="T21" fmla="*/ 0 h 77"/>
                  <a:gd name="T22" fmla="*/ 27 w 115"/>
                  <a:gd name="T23" fmla="*/ 0 h 77"/>
                  <a:gd name="T24" fmla="*/ 29 w 115"/>
                  <a:gd name="T25" fmla="*/ 0 h 77"/>
                  <a:gd name="T26" fmla="*/ 25 w 115"/>
                  <a:gd name="T27" fmla="*/ 2 h 77"/>
                  <a:gd name="T28" fmla="*/ 22 w 115"/>
                  <a:gd name="T29" fmla="*/ 5 h 77"/>
                  <a:gd name="T30" fmla="*/ 18 w 115"/>
                  <a:gd name="T31" fmla="*/ 8 h 77"/>
                  <a:gd name="T32" fmla="*/ 16 w 115"/>
                  <a:gd name="T33" fmla="*/ 10 h 77"/>
                  <a:gd name="T34" fmla="*/ 12 w 115"/>
                  <a:gd name="T35" fmla="*/ 12 h 77"/>
                  <a:gd name="T36" fmla="*/ 8 w 115"/>
                  <a:gd name="T37" fmla="*/ 15 h 77"/>
                  <a:gd name="T38" fmla="*/ 5 w 115"/>
                  <a:gd name="T39" fmla="*/ 16 h 77"/>
                  <a:gd name="T40" fmla="*/ 3 w 115"/>
                  <a:gd name="T41" fmla="*/ 20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5"/>
                  <a:gd name="T64" fmla="*/ 0 h 77"/>
                  <a:gd name="T65" fmla="*/ 115 w 115"/>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5" h="77">
                    <a:moveTo>
                      <a:pt x="9" y="77"/>
                    </a:moveTo>
                    <a:lnTo>
                      <a:pt x="3" y="77"/>
                    </a:lnTo>
                    <a:lnTo>
                      <a:pt x="0" y="77"/>
                    </a:lnTo>
                    <a:lnTo>
                      <a:pt x="9" y="64"/>
                    </a:lnTo>
                    <a:lnTo>
                      <a:pt x="23" y="58"/>
                    </a:lnTo>
                    <a:lnTo>
                      <a:pt x="32" y="48"/>
                    </a:lnTo>
                    <a:lnTo>
                      <a:pt x="48" y="39"/>
                    </a:lnTo>
                    <a:lnTo>
                      <a:pt x="61" y="29"/>
                    </a:lnTo>
                    <a:lnTo>
                      <a:pt x="76" y="20"/>
                    </a:lnTo>
                    <a:lnTo>
                      <a:pt x="86" y="10"/>
                    </a:lnTo>
                    <a:lnTo>
                      <a:pt x="99" y="0"/>
                    </a:lnTo>
                    <a:lnTo>
                      <a:pt x="105" y="0"/>
                    </a:lnTo>
                    <a:lnTo>
                      <a:pt x="115" y="0"/>
                    </a:lnTo>
                    <a:lnTo>
                      <a:pt x="99" y="6"/>
                    </a:lnTo>
                    <a:lnTo>
                      <a:pt x="86" y="20"/>
                    </a:lnTo>
                    <a:lnTo>
                      <a:pt x="71" y="29"/>
                    </a:lnTo>
                    <a:lnTo>
                      <a:pt x="61" y="39"/>
                    </a:lnTo>
                    <a:lnTo>
                      <a:pt x="48" y="48"/>
                    </a:lnTo>
                    <a:lnTo>
                      <a:pt x="32" y="58"/>
                    </a:lnTo>
                    <a:lnTo>
                      <a:pt x="19" y="64"/>
                    </a:lnTo>
                    <a:lnTo>
                      <a:pt x="9" y="7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0" name="Freeform 5067"/>
              <p:cNvSpPr>
                <a:spLocks/>
              </p:cNvSpPr>
              <p:nvPr/>
            </p:nvSpPr>
            <p:spPr bwMode="gray">
              <a:xfrm>
                <a:off x="4849" y="1958"/>
                <a:ext cx="58" cy="39"/>
              </a:xfrm>
              <a:custGeom>
                <a:avLst/>
                <a:gdLst>
                  <a:gd name="T0" fmla="*/ 29 w 116"/>
                  <a:gd name="T1" fmla="*/ 18 h 77"/>
                  <a:gd name="T2" fmla="*/ 29 w 116"/>
                  <a:gd name="T3" fmla="*/ 20 h 77"/>
                  <a:gd name="T4" fmla="*/ 28 w 116"/>
                  <a:gd name="T5" fmla="*/ 20 h 77"/>
                  <a:gd name="T6" fmla="*/ 24 w 116"/>
                  <a:gd name="T7" fmla="*/ 17 h 77"/>
                  <a:gd name="T8" fmla="*/ 22 w 116"/>
                  <a:gd name="T9" fmla="*/ 15 h 77"/>
                  <a:gd name="T10" fmla="*/ 19 w 116"/>
                  <a:gd name="T11" fmla="*/ 12 h 77"/>
                  <a:gd name="T12" fmla="*/ 15 w 116"/>
                  <a:gd name="T13" fmla="*/ 10 h 77"/>
                  <a:gd name="T14" fmla="*/ 10 w 116"/>
                  <a:gd name="T15" fmla="*/ 8 h 77"/>
                  <a:gd name="T16" fmla="*/ 7 w 116"/>
                  <a:gd name="T17" fmla="*/ 5 h 77"/>
                  <a:gd name="T18" fmla="*/ 4 w 116"/>
                  <a:gd name="T19" fmla="*/ 3 h 77"/>
                  <a:gd name="T20" fmla="*/ 0 w 116"/>
                  <a:gd name="T21" fmla="*/ 0 h 77"/>
                  <a:gd name="T22" fmla="*/ 2 w 116"/>
                  <a:gd name="T23" fmla="*/ 0 h 77"/>
                  <a:gd name="T24" fmla="*/ 4 w 116"/>
                  <a:gd name="T25" fmla="*/ 0 h 77"/>
                  <a:gd name="T26" fmla="*/ 7 w 116"/>
                  <a:gd name="T27" fmla="*/ 1 h 77"/>
                  <a:gd name="T28" fmla="*/ 12 w 116"/>
                  <a:gd name="T29" fmla="*/ 5 h 77"/>
                  <a:gd name="T30" fmla="*/ 14 w 116"/>
                  <a:gd name="T31" fmla="*/ 6 h 77"/>
                  <a:gd name="T32" fmla="*/ 17 w 116"/>
                  <a:gd name="T33" fmla="*/ 10 h 77"/>
                  <a:gd name="T34" fmla="*/ 21 w 116"/>
                  <a:gd name="T35" fmla="*/ 12 h 77"/>
                  <a:gd name="T36" fmla="*/ 24 w 116"/>
                  <a:gd name="T37" fmla="*/ 15 h 77"/>
                  <a:gd name="T38" fmla="*/ 27 w 116"/>
                  <a:gd name="T39" fmla="*/ 16 h 77"/>
                  <a:gd name="T40" fmla="*/ 29 w 116"/>
                  <a:gd name="T41" fmla="*/ 18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6"/>
                  <a:gd name="T64" fmla="*/ 0 h 77"/>
                  <a:gd name="T65" fmla="*/ 116 w 116"/>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6" h="77">
                    <a:moveTo>
                      <a:pt x="116" y="72"/>
                    </a:moveTo>
                    <a:lnTo>
                      <a:pt x="116" y="77"/>
                    </a:lnTo>
                    <a:lnTo>
                      <a:pt x="112" y="77"/>
                    </a:lnTo>
                    <a:lnTo>
                      <a:pt x="96" y="68"/>
                    </a:lnTo>
                    <a:lnTo>
                      <a:pt x="87" y="58"/>
                    </a:lnTo>
                    <a:lnTo>
                      <a:pt x="73" y="48"/>
                    </a:lnTo>
                    <a:lnTo>
                      <a:pt x="58" y="39"/>
                    </a:lnTo>
                    <a:lnTo>
                      <a:pt x="39" y="29"/>
                    </a:lnTo>
                    <a:lnTo>
                      <a:pt x="29" y="20"/>
                    </a:lnTo>
                    <a:lnTo>
                      <a:pt x="16" y="10"/>
                    </a:lnTo>
                    <a:lnTo>
                      <a:pt x="0" y="0"/>
                    </a:lnTo>
                    <a:lnTo>
                      <a:pt x="6" y="0"/>
                    </a:lnTo>
                    <a:lnTo>
                      <a:pt x="16" y="0"/>
                    </a:lnTo>
                    <a:lnTo>
                      <a:pt x="29" y="4"/>
                    </a:lnTo>
                    <a:lnTo>
                      <a:pt x="45" y="20"/>
                    </a:lnTo>
                    <a:lnTo>
                      <a:pt x="54" y="24"/>
                    </a:lnTo>
                    <a:lnTo>
                      <a:pt x="68" y="39"/>
                    </a:lnTo>
                    <a:lnTo>
                      <a:pt x="83" y="48"/>
                    </a:lnTo>
                    <a:lnTo>
                      <a:pt x="96" y="58"/>
                    </a:lnTo>
                    <a:lnTo>
                      <a:pt x="106" y="62"/>
                    </a:lnTo>
                    <a:lnTo>
                      <a:pt x="116" y="72"/>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1" name="Freeform 5068"/>
              <p:cNvSpPr>
                <a:spLocks/>
              </p:cNvSpPr>
              <p:nvPr/>
            </p:nvSpPr>
            <p:spPr bwMode="gray">
              <a:xfrm>
                <a:off x="4902" y="1994"/>
                <a:ext cx="5" cy="3"/>
              </a:xfrm>
              <a:custGeom>
                <a:avLst/>
                <a:gdLst>
                  <a:gd name="T0" fmla="*/ 3 w 10"/>
                  <a:gd name="T1" fmla="*/ 0 h 5"/>
                  <a:gd name="T2" fmla="*/ 3 w 10"/>
                  <a:gd name="T3" fmla="*/ 2 h 5"/>
                  <a:gd name="T4" fmla="*/ 1 w 10"/>
                  <a:gd name="T5" fmla="*/ 2 h 5"/>
                  <a:gd name="T6" fmla="*/ 0 w 10"/>
                  <a:gd name="T7" fmla="*/ 2 h 5"/>
                  <a:gd name="T8" fmla="*/ 1 w 10"/>
                  <a:gd name="T9" fmla="*/ 0 h 5"/>
                  <a:gd name="T10" fmla="*/ 3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10" y="0"/>
                    </a:moveTo>
                    <a:lnTo>
                      <a:pt x="10" y="5"/>
                    </a:lnTo>
                    <a:lnTo>
                      <a:pt x="6" y="5"/>
                    </a:lnTo>
                    <a:lnTo>
                      <a:pt x="0" y="5"/>
                    </a:lnTo>
                    <a:lnTo>
                      <a:pt x="6" y="0"/>
                    </a:lnTo>
                    <a:lnTo>
                      <a:pt x="1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2" name="Freeform 5069"/>
              <p:cNvSpPr>
                <a:spLocks/>
              </p:cNvSpPr>
              <p:nvPr/>
            </p:nvSpPr>
            <p:spPr bwMode="gray">
              <a:xfrm>
                <a:off x="4775" y="1944"/>
                <a:ext cx="132" cy="35"/>
              </a:xfrm>
              <a:custGeom>
                <a:avLst/>
                <a:gdLst>
                  <a:gd name="T0" fmla="*/ 0 w 263"/>
                  <a:gd name="T1" fmla="*/ 14 h 71"/>
                  <a:gd name="T2" fmla="*/ 0 w 263"/>
                  <a:gd name="T3" fmla="*/ 17 h 71"/>
                  <a:gd name="T4" fmla="*/ 66 w 263"/>
                  <a:gd name="T5" fmla="*/ 3 h 71"/>
                  <a:gd name="T6" fmla="*/ 66 w 263"/>
                  <a:gd name="T7" fmla="*/ 0 h 71"/>
                  <a:gd name="T8" fmla="*/ 0 w 263"/>
                  <a:gd name="T9" fmla="*/ 14 h 71"/>
                  <a:gd name="T10" fmla="*/ 0 60000 65536"/>
                  <a:gd name="T11" fmla="*/ 0 60000 65536"/>
                  <a:gd name="T12" fmla="*/ 0 60000 65536"/>
                  <a:gd name="T13" fmla="*/ 0 60000 65536"/>
                  <a:gd name="T14" fmla="*/ 0 60000 65536"/>
                  <a:gd name="T15" fmla="*/ 0 w 263"/>
                  <a:gd name="T16" fmla="*/ 0 h 71"/>
                  <a:gd name="T17" fmla="*/ 263 w 263"/>
                  <a:gd name="T18" fmla="*/ 71 h 71"/>
                </a:gdLst>
                <a:ahLst/>
                <a:cxnLst>
                  <a:cxn ang="T10">
                    <a:pos x="T0" y="T1"/>
                  </a:cxn>
                  <a:cxn ang="T11">
                    <a:pos x="T2" y="T3"/>
                  </a:cxn>
                  <a:cxn ang="T12">
                    <a:pos x="T4" y="T5"/>
                  </a:cxn>
                  <a:cxn ang="T13">
                    <a:pos x="T6" y="T7"/>
                  </a:cxn>
                  <a:cxn ang="T14">
                    <a:pos x="T8" y="T9"/>
                  </a:cxn>
                </a:cxnLst>
                <a:rect l="T15" t="T16" r="T17" b="T18"/>
                <a:pathLst>
                  <a:path w="263" h="71">
                    <a:moveTo>
                      <a:pt x="0" y="57"/>
                    </a:moveTo>
                    <a:lnTo>
                      <a:pt x="0" y="71"/>
                    </a:lnTo>
                    <a:lnTo>
                      <a:pt x="263" y="13"/>
                    </a:lnTo>
                    <a:lnTo>
                      <a:pt x="263" y="0"/>
                    </a:lnTo>
                    <a:lnTo>
                      <a:pt x="0" y="5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3" name="Freeform 5070"/>
              <p:cNvSpPr>
                <a:spLocks/>
              </p:cNvSpPr>
              <p:nvPr/>
            </p:nvSpPr>
            <p:spPr bwMode="gray">
              <a:xfrm>
                <a:off x="4775" y="1946"/>
                <a:ext cx="132" cy="31"/>
              </a:xfrm>
              <a:custGeom>
                <a:avLst/>
                <a:gdLst>
                  <a:gd name="T0" fmla="*/ 0 w 263"/>
                  <a:gd name="T1" fmla="*/ 15 h 63"/>
                  <a:gd name="T2" fmla="*/ 0 w 263"/>
                  <a:gd name="T3" fmla="*/ 14 h 63"/>
                  <a:gd name="T4" fmla="*/ 66 w 263"/>
                  <a:gd name="T5" fmla="*/ 0 h 63"/>
                  <a:gd name="T6" fmla="*/ 66 w 263"/>
                  <a:gd name="T7" fmla="*/ 2 h 63"/>
                  <a:gd name="T8" fmla="*/ 0 w 263"/>
                  <a:gd name="T9" fmla="*/ 15 h 63"/>
                  <a:gd name="T10" fmla="*/ 0 60000 65536"/>
                  <a:gd name="T11" fmla="*/ 0 60000 65536"/>
                  <a:gd name="T12" fmla="*/ 0 60000 65536"/>
                  <a:gd name="T13" fmla="*/ 0 60000 65536"/>
                  <a:gd name="T14" fmla="*/ 0 60000 65536"/>
                  <a:gd name="T15" fmla="*/ 0 w 263"/>
                  <a:gd name="T16" fmla="*/ 0 h 63"/>
                  <a:gd name="T17" fmla="*/ 263 w 263"/>
                  <a:gd name="T18" fmla="*/ 63 h 63"/>
                </a:gdLst>
                <a:ahLst/>
                <a:cxnLst>
                  <a:cxn ang="T10">
                    <a:pos x="T0" y="T1"/>
                  </a:cxn>
                  <a:cxn ang="T11">
                    <a:pos x="T2" y="T3"/>
                  </a:cxn>
                  <a:cxn ang="T12">
                    <a:pos x="T4" y="T5"/>
                  </a:cxn>
                  <a:cxn ang="T13">
                    <a:pos x="T6" y="T7"/>
                  </a:cxn>
                  <a:cxn ang="T14">
                    <a:pos x="T8" y="T9"/>
                  </a:cxn>
                </a:cxnLst>
                <a:rect l="T15" t="T16" r="T17" b="T18"/>
                <a:pathLst>
                  <a:path w="263" h="63">
                    <a:moveTo>
                      <a:pt x="0" y="63"/>
                    </a:moveTo>
                    <a:lnTo>
                      <a:pt x="0" y="57"/>
                    </a:lnTo>
                    <a:lnTo>
                      <a:pt x="263" y="0"/>
                    </a:lnTo>
                    <a:lnTo>
                      <a:pt x="263" y="9"/>
                    </a:lnTo>
                    <a:lnTo>
                      <a:pt x="0" y="63"/>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4" name="Freeform 5071"/>
              <p:cNvSpPr>
                <a:spLocks/>
              </p:cNvSpPr>
              <p:nvPr/>
            </p:nvSpPr>
            <p:spPr bwMode="gray">
              <a:xfrm>
                <a:off x="4756" y="1973"/>
                <a:ext cx="22" cy="28"/>
              </a:xfrm>
              <a:custGeom>
                <a:avLst/>
                <a:gdLst>
                  <a:gd name="T0" fmla="*/ 0 w 44"/>
                  <a:gd name="T1" fmla="*/ 10 h 58"/>
                  <a:gd name="T2" fmla="*/ 0 w 44"/>
                  <a:gd name="T3" fmla="*/ 14 h 58"/>
                  <a:gd name="T4" fmla="*/ 11 w 44"/>
                  <a:gd name="T5" fmla="*/ 3 h 58"/>
                  <a:gd name="T6" fmla="*/ 11 w 44"/>
                  <a:gd name="T7" fmla="*/ 0 h 58"/>
                  <a:gd name="T8" fmla="*/ 0 w 44"/>
                  <a:gd name="T9" fmla="*/ 1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0" y="43"/>
                    </a:moveTo>
                    <a:lnTo>
                      <a:pt x="0" y="58"/>
                    </a:lnTo>
                    <a:lnTo>
                      <a:pt x="44" y="14"/>
                    </a:lnTo>
                    <a:lnTo>
                      <a:pt x="44" y="0"/>
                    </a:lnTo>
                    <a:lnTo>
                      <a:pt x="0" y="4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5" name="Freeform 5072"/>
              <p:cNvSpPr>
                <a:spLocks/>
              </p:cNvSpPr>
              <p:nvPr/>
            </p:nvSpPr>
            <p:spPr bwMode="gray">
              <a:xfrm>
                <a:off x="4756" y="1975"/>
                <a:ext cx="22" cy="24"/>
              </a:xfrm>
              <a:custGeom>
                <a:avLst/>
                <a:gdLst>
                  <a:gd name="T0" fmla="*/ 0 w 44"/>
                  <a:gd name="T1" fmla="*/ 12 h 48"/>
                  <a:gd name="T2" fmla="*/ 0 w 44"/>
                  <a:gd name="T3" fmla="*/ 11 h 48"/>
                  <a:gd name="T4" fmla="*/ 11 w 44"/>
                  <a:gd name="T5" fmla="*/ 0 h 48"/>
                  <a:gd name="T6" fmla="*/ 11 w 44"/>
                  <a:gd name="T7" fmla="*/ 2 h 48"/>
                  <a:gd name="T8" fmla="*/ 0 w 44"/>
                  <a:gd name="T9" fmla="*/ 12 h 48"/>
                  <a:gd name="T10" fmla="*/ 0 60000 65536"/>
                  <a:gd name="T11" fmla="*/ 0 60000 65536"/>
                  <a:gd name="T12" fmla="*/ 0 60000 65536"/>
                  <a:gd name="T13" fmla="*/ 0 60000 65536"/>
                  <a:gd name="T14" fmla="*/ 0 60000 65536"/>
                  <a:gd name="T15" fmla="*/ 0 w 44"/>
                  <a:gd name="T16" fmla="*/ 0 h 48"/>
                  <a:gd name="T17" fmla="*/ 44 w 44"/>
                  <a:gd name="T18" fmla="*/ 48 h 48"/>
                </a:gdLst>
                <a:ahLst/>
                <a:cxnLst>
                  <a:cxn ang="T10">
                    <a:pos x="T0" y="T1"/>
                  </a:cxn>
                  <a:cxn ang="T11">
                    <a:pos x="T2" y="T3"/>
                  </a:cxn>
                  <a:cxn ang="T12">
                    <a:pos x="T4" y="T5"/>
                  </a:cxn>
                  <a:cxn ang="T13">
                    <a:pos x="T6" y="T7"/>
                  </a:cxn>
                  <a:cxn ang="T14">
                    <a:pos x="T8" y="T9"/>
                  </a:cxn>
                </a:cxnLst>
                <a:rect l="T15" t="T16" r="T17" b="T18"/>
                <a:pathLst>
                  <a:path w="44" h="48">
                    <a:moveTo>
                      <a:pt x="0" y="48"/>
                    </a:moveTo>
                    <a:lnTo>
                      <a:pt x="0" y="44"/>
                    </a:lnTo>
                    <a:lnTo>
                      <a:pt x="44" y="0"/>
                    </a:lnTo>
                    <a:lnTo>
                      <a:pt x="44" y="6"/>
                    </a:lnTo>
                    <a:lnTo>
                      <a:pt x="0" y="48"/>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6" name="Freeform 5073"/>
              <p:cNvSpPr>
                <a:spLocks/>
              </p:cNvSpPr>
              <p:nvPr/>
            </p:nvSpPr>
            <p:spPr bwMode="gray">
              <a:xfrm>
                <a:off x="4756" y="1994"/>
                <a:ext cx="151" cy="7"/>
              </a:xfrm>
              <a:custGeom>
                <a:avLst/>
                <a:gdLst>
                  <a:gd name="T0" fmla="*/ 0 w 302"/>
                  <a:gd name="T1" fmla="*/ 3 h 15"/>
                  <a:gd name="T2" fmla="*/ 0 w 302"/>
                  <a:gd name="T3" fmla="*/ 0 h 15"/>
                  <a:gd name="T4" fmla="*/ 76 w 302"/>
                  <a:gd name="T5" fmla="*/ 0 h 15"/>
                  <a:gd name="T6" fmla="*/ 76 w 302"/>
                  <a:gd name="T7" fmla="*/ 2 h 15"/>
                  <a:gd name="T8" fmla="*/ 0 w 302"/>
                  <a:gd name="T9" fmla="*/ 3 h 15"/>
                  <a:gd name="T10" fmla="*/ 0 60000 65536"/>
                  <a:gd name="T11" fmla="*/ 0 60000 65536"/>
                  <a:gd name="T12" fmla="*/ 0 60000 65536"/>
                  <a:gd name="T13" fmla="*/ 0 60000 65536"/>
                  <a:gd name="T14" fmla="*/ 0 60000 65536"/>
                  <a:gd name="T15" fmla="*/ 0 w 302"/>
                  <a:gd name="T16" fmla="*/ 0 h 15"/>
                  <a:gd name="T17" fmla="*/ 302 w 302"/>
                  <a:gd name="T18" fmla="*/ 15 h 15"/>
                </a:gdLst>
                <a:ahLst/>
                <a:cxnLst>
                  <a:cxn ang="T10">
                    <a:pos x="T0" y="T1"/>
                  </a:cxn>
                  <a:cxn ang="T11">
                    <a:pos x="T2" y="T3"/>
                  </a:cxn>
                  <a:cxn ang="T12">
                    <a:pos x="T4" y="T5"/>
                  </a:cxn>
                  <a:cxn ang="T13">
                    <a:pos x="T6" y="T7"/>
                  </a:cxn>
                  <a:cxn ang="T14">
                    <a:pos x="T8" y="T9"/>
                  </a:cxn>
                </a:cxnLst>
                <a:rect l="T15" t="T16" r="T17" b="T18"/>
                <a:pathLst>
                  <a:path w="302" h="15">
                    <a:moveTo>
                      <a:pt x="0" y="15"/>
                    </a:moveTo>
                    <a:lnTo>
                      <a:pt x="0" y="0"/>
                    </a:lnTo>
                    <a:lnTo>
                      <a:pt x="302" y="0"/>
                    </a:lnTo>
                    <a:lnTo>
                      <a:pt x="302" y="9"/>
                    </a:lnTo>
                    <a:lnTo>
                      <a:pt x="0" y="1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7" name="Rectangle 5074"/>
              <p:cNvSpPr>
                <a:spLocks noChangeArrowheads="1"/>
              </p:cNvSpPr>
              <p:nvPr/>
            </p:nvSpPr>
            <p:spPr bwMode="gray">
              <a:xfrm>
                <a:off x="4756" y="1994"/>
                <a:ext cx="151" cy="5"/>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588" name="Rectangle 5075"/>
              <p:cNvSpPr>
                <a:spLocks noChangeArrowheads="1"/>
              </p:cNvSpPr>
              <p:nvPr/>
            </p:nvSpPr>
            <p:spPr bwMode="gray">
              <a:xfrm>
                <a:off x="5094" y="1714"/>
                <a:ext cx="2" cy="2"/>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589" name="Freeform 5076"/>
              <p:cNvSpPr>
                <a:spLocks/>
              </p:cNvSpPr>
              <p:nvPr/>
            </p:nvSpPr>
            <p:spPr bwMode="gray">
              <a:xfrm>
                <a:off x="5012" y="1700"/>
                <a:ext cx="48" cy="19"/>
              </a:xfrm>
              <a:custGeom>
                <a:avLst/>
                <a:gdLst>
                  <a:gd name="T0" fmla="*/ 22 w 96"/>
                  <a:gd name="T1" fmla="*/ 0 h 38"/>
                  <a:gd name="T2" fmla="*/ 23 w 96"/>
                  <a:gd name="T3" fmla="*/ 0 h 38"/>
                  <a:gd name="T4" fmla="*/ 24 w 96"/>
                  <a:gd name="T5" fmla="*/ 0 h 38"/>
                  <a:gd name="T6" fmla="*/ 22 w 96"/>
                  <a:gd name="T7" fmla="*/ 1 h 38"/>
                  <a:gd name="T8" fmla="*/ 20 w 96"/>
                  <a:gd name="T9" fmla="*/ 2 h 38"/>
                  <a:gd name="T10" fmla="*/ 15 w 96"/>
                  <a:gd name="T11" fmla="*/ 2 h 38"/>
                  <a:gd name="T12" fmla="*/ 13 w 96"/>
                  <a:gd name="T13" fmla="*/ 5 h 38"/>
                  <a:gd name="T14" fmla="*/ 11 w 96"/>
                  <a:gd name="T15" fmla="*/ 5 h 38"/>
                  <a:gd name="T16" fmla="*/ 9 w 96"/>
                  <a:gd name="T17" fmla="*/ 7 h 38"/>
                  <a:gd name="T18" fmla="*/ 5 w 96"/>
                  <a:gd name="T19" fmla="*/ 7 h 38"/>
                  <a:gd name="T20" fmla="*/ 3 w 96"/>
                  <a:gd name="T21" fmla="*/ 10 h 38"/>
                  <a:gd name="T22" fmla="*/ 1 w 96"/>
                  <a:gd name="T23" fmla="*/ 9 h 38"/>
                  <a:gd name="T24" fmla="*/ 0 w 96"/>
                  <a:gd name="T25" fmla="*/ 9 h 38"/>
                  <a:gd name="T26" fmla="*/ 3 w 96"/>
                  <a:gd name="T27" fmla="*/ 7 h 38"/>
                  <a:gd name="T28" fmla="*/ 6 w 96"/>
                  <a:gd name="T29" fmla="*/ 5 h 38"/>
                  <a:gd name="T30" fmla="*/ 9 w 96"/>
                  <a:gd name="T31" fmla="*/ 5 h 38"/>
                  <a:gd name="T32" fmla="*/ 11 w 96"/>
                  <a:gd name="T33" fmla="*/ 3 h 38"/>
                  <a:gd name="T34" fmla="*/ 13 w 96"/>
                  <a:gd name="T35" fmla="*/ 2 h 38"/>
                  <a:gd name="T36" fmla="*/ 17 w 96"/>
                  <a:gd name="T37" fmla="*/ 1 h 38"/>
                  <a:gd name="T38" fmla="*/ 20 w 96"/>
                  <a:gd name="T39" fmla="*/ 0 h 38"/>
                  <a:gd name="T40" fmla="*/ 22 w 96"/>
                  <a:gd name="T41" fmla="*/ 0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38"/>
                  <a:gd name="T65" fmla="*/ 96 w 96"/>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38">
                    <a:moveTo>
                      <a:pt x="86" y="0"/>
                    </a:moveTo>
                    <a:lnTo>
                      <a:pt x="90" y="0"/>
                    </a:lnTo>
                    <a:lnTo>
                      <a:pt x="96" y="0"/>
                    </a:lnTo>
                    <a:lnTo>
                      <a:pt x="86" y="4"/>
                    </a:lnTo>
                    <a:lnTo>
                      <a:pt x="77" y="10"/>
                    </a:lnTo>
                    <a:lnTo>
                      <a:pt x="61" y="10"/>
                    </a:lnTo>
                    <a:lnTo>
                      <a:pt x="52" y="19"/>
                    </a:lnTo>
                    <a:lnTo>
                      <a:pt x="42" y="19"/>
                    </a:lnTo>
                    <a:lnTo>
                      <a:pt x="33" y="29"/>
                    </a:lnTo>
                    <a:lnTo>
                      <a:pt x="19" y="29"/>
                    </a:lnTo>
                    <a:lnTo>
                      <a:pt x="9" y="38"/>
                    </a:lnTo>
                    <a:lnTo>
                      <a:pt x="4" y="33"/>
                    </a:lnTo>
                    <a:lnTo>
                      <a:pt x="0" y="33"/>
                    </a:lnTo>
                    <a:lnTo>
                      <a:pt x="9" y="29"/>
                    </a:lnTo>
                    <a:lnTo>
                      <a:pt x="23" y="23"/>
                    </a:lnTo>
                    <a:lnTo>
                      <a:pt x="33" y="19"/>
                    </a:lnTo>
                    <a:lnTo>
                      <a:pt x="42" y="13"/>
                    </a:lnTo>
                    <a:lnTo>
                      <a:pt x="52" y="10"/>
                    </a:lnTo>
                    <a:lnTo>
                      <a:pt x="67" y="4"/>
                    </a:lnTo>
                    <a:lnTo>
                      <a:pt x="77" y="0"/>
                    </a:lnTo>
                    <a:lnTo>
                      <a:pt x="86"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0" name="Freeform 5077"/>
              <p:cNvSpPr>
                <a:spLocks/>
              </p:cNvSpPr>
              <p:nvPr/>
            </p:nvSpPr>
            <p:spPr bwMode="gray">
              <a:xfrm>
                <a:off x="4969" y="1688"/>
                <a:ext cx="48" cy="28"/>
              </a:xfrm>
              <a:custGeom>
                <a:avLst/>
                <a:gdLst>
                  <a:gd name="T0" fmla="*/ 0 w 96"/>
                  <a:gd name="T1" fmla="*/ 1 h 58"/>
                  <a:gd name="T2" fmla="*/ 0 w 96"/>
                  <a:gd name="T3" fmla="*/ 0 h 58"/>
                  <a:gd name="T4" fmla="*/ 1 w 96"/>
                  <a:gd name="T5" fmla="*/ 0 h 58"/>
                  <a:gd name="T6" fmla="*/ 3 w 96"/>
                  <a:gd name="T7" fmla="*/ 1 h 58"/>
                  <a:gd name="T8" fmla="*/ 7 w 96"/>
                  <a:gd name="T9" fmla="*/ 3 h 58"/>
                  <a:gd name="T10" fmla="*/ 10 w 96"/>
                  <a:gd name="T11" fmla="*/ 4 h 58"/>
                  <a:gd name="T12" fmla="*/ 13 w 96"/>
                  <a:gd name="T13" fmla="*/ 7 h 58"/>
                  <a:gd name="T14" fmla="*/ 15 w 96"/>
                  <a:gd name="T15" fmla="*/ 8 h 58"/>
                  <a:gd name="T16" fmla="*/ 20 w 96"/>
                  <a:gd name="T17" fmla="*/ 10 h 58"/>
                  <a:gd name="T18" fmla="*/ 22 w 96"/>
                  <a:gd name="T19" fmla="*/ 11 h 58"/>
                  <a:gd name="T20" fmla="*/ 24 w 96"/>
                  <a:gd name="T21" fmla="*/ 14 h 58"/>
                  <a:gd name="T22" fmla="*/ 23 w 96"/>
                  <a:gd name="T23" fmla="*/ 14 h 58"/>
                  <a:gd name="T24" fmla="*/ 22 w 96"/>
                  <a:gd name="T25" fmla="*/ 14 h 58"/>
                  <a:gd name="T26" fmla="*/ 18 w 96"/>
                  <a:gd name="T27" fmla="*/ 11 h 58"/>
                  <a:gd name="T28" fmla="*/ 17 w 96"/>
                  <a:gd name="T29" fmla="*/ 10 h 58"/>
                  <a:gd name="T30" fmla="*/ 13 w 96"/>
                  <a:gd name="T31" fmla="*/ 8 h 58"/>
                  <a:gd name="T32" fmla="*/ 11 w 96"/>
                  <a:gd name="T33" fmla="*/ 7 h 58"/>
                  <a:gd name="T34" fmla="*/ 7 w 96"/>
                  <a:gd name="T35" fmla="*/ 4 h 58"/>
                  <a:gd name="T36" fmla="*/ 5 w 96"/>
                  <a:gd name="T37" fmla="*/ 3 h 58"/>
                  <a:gd name="T38" fmla="*/ 3 w 96"/>
                  <a:gd name="T39" fmla="*/ 2 h 58"/>
                  <a:gd name="T40" fmla="*/ 0 w 96"/>
                  <a:gd name="T41" fmla="*/ 1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58"/>
                  <a:gd name="T65" fmla="*/ 96 w 96"/>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58">
                    <a:moveTo>
                      <a:pt x="0" y="6"/>
                    </a:moveTo>
                    <a:lnTo>
                      <a:pt x="0" y="0"/>
                    </a:lnTo>
                    <a:lnTo>
                      <a:pt x="4" y="0"/>
                    </a:lnTo>
                    <a:lnTo>
                      <a:pt x="14" y="6"/>
                    </a:lnTo>
                    <a:lnTo>
                      <a:pt x="29" y="15"/>
                    </a:lnTo>
                    <a:lnTo>
                      <a:pt x="39" y="19"/>
                    </a:lnTo>
                    <a:lnTo>
                      <a:pt x="52" y="29"/>
                    </a:lnTo>
                    <a:lnTo>
                      <a:pt x="62" y="35"/>
                    </a:lnTo>
                    <a:lnTo>
                      <a:pt x="77" y="44"/>
                    </a:lnTo>
                    <a:lnTo>
                      <a:pt x="87" y="48"/>
                    </a:lnTo>
                    <a:lnTo>
                      <a:pt x="96" y="58"/>
                    </a:lnTo>
                    <a:lnTo>
                      <a:pt x="91" y="58"/>
                    </a:lnTo>
                    <a:lnTo>
                      <a:pt x="87" y="58"/>
                    </a:lnTo>
                    <a:lnTo>
                      <a:pt x="72" y="48"/>
                    </a:lnTo>
                    <a:lnTo>
                      <a:pt x="68" y="44"/>
                    </a:lnTo>
                    <a:lnTo>
                      <a:pt x="52" y="35"/>
                    </a:lnTo>
                    <a:lnTo>
                      <a:pt x="43" y="29"/>
                    </a:lnTo>
                    <a:lnTo>
                      <a:pt x="29" y="19"/>
                    </a:lnTo>
                    <a:lnTo>
                      <a:pt x="20" y="15"/>
                    </a:lnTo>
                    <a:lnTo>
                      <a:pt x="10" y="10"/>
                    </a:lnTo>
                    <a:lnTo>
                      <a:pt x="0" y="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1" name="Freeform 5078"/>
              <p:cNvSpPr>
                <a:spLocks/>
              </p:cNvSpPr>
              <p:nvPr/>
            </p:nvSpPr>
            <p:spPr bwMode="gray">
              <a:xfrm>
                <a:off x="4969" y="1688"/>
                <a:ext cx="5" cy="2"/>
              </a:xfrm>
              <a:custGeom>
                <a:avLst/>
                <a:gdLst>
                  <a:gd name="T0" fmla="*/ 0 w 10"/>
                  <a:gd name="T1" fmla="*/ 1 h 6"/>
                  <a:gd name="T2" fmla="*/ 0 w 10"/>
                  <a:gd name="T3" fmla="*/ 0 h 6"/>
                  <a:gd name="T4" fmla="*/ 1 w 10"/>
                  <a:gd name="T5" fmla="*/ 0 h 6"/>
                  <a:gd name="T6" fmla="*/ 3 w 10"/>
                  <a:gd name="T7" fmla="*/ 0 h 6"/>
                  <a:gd name="T8" fmla="*/ 1 w 10"/>
                  <a:gd name="T9" fmla="*/ 0 h 6"/>
                  <a:gd name="T10" fmla="*/ 0 w 10"/>
                  <a:gd name="T11" fmla="*/ 1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0" y="6"/>
                    </a:moveTo>
                    <a:lnTo>
                      <a:pt x="0" y="0"/>
                    </a:lnTo>
                    <a:lnTo>
                      <a:pt x="4" y="0"/>
                    </a:lnTo>
                    <a:lnTo>
                      <a:pt x="10" y="0"/>
                    </a:lnTo>
                    <a:lnTo>
                      <a:pt x="4" y="0"/>
                    </a:lnTo>
                    <a:lnTo>
                      <a:pt x="0" y="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2" name="Freeform 5079"/>
              <p:cNvSpPr>
                <a:spLocks/>
              </p:cNvSpPr>
              <p:nvPr/>
            </p:nvSpPr>
            <p:spPr bwMode="gray">
              <a:xfrm>
                <a:off x="5053" y="1702"/>
                <a:ext cx="27" cy="17"/>
              </a:xfrm>
              <a:custGeom>
                <a:avLst/>
                <a:gdLst>
                  <a:gd name="T0" fmla="*/ 0 w 53"/>
                  <a:gd name="T1" fmla="*/ 7 h 34"/>
                  <a:gd name="T2" fmla="*/ 2 w 53"/>
                  <a:gd name="T3" fmla="*/ 7 h 34"/>
                  <a:gd name="T4" fmla="*/ 3 w 53"/>
                  <a:gd name="T5" fmla="*/ 9 h 34"/>
                  <a:gd name="T6" fmla="*/ 3 w 53"/>
                  <a:gd name="T7" fmla="*/ 7 h 34"/>
                  <a:gd name="T8" fmla="*/ 5 w 53"/>
                  <a:gd name="T9" fmla="*/ 6 h 34"/>
                  <a:gd name="T10" fmla="*/ 6 w 53"/>
                  <a:gd name="T11" fmla="*/ 4 h 34"/>
                  <a:gd name="T12" fmla="*/ 7 w 53"/>
                  <a:gd name="T13" fmla="*/ 4 h 34"/>
                  <a:gd name="T14" fmla="*/ 9 w 53"/>
                  <a:gd name="T15" fmla="*/ 3 h 34"/>
                  <a:gd name="T16" fmla="*/ 11 w 53"/>
                  <a:gd name="T17" fmla="*/ 2 h 34"/>
                  <a:gd name="T18" fmla="*/ 11 w 53"/>
                  <a:gd name="T19" fmla="*/ 1 h 34"/>
                  <a:gd name="T20" fmla="*/ 14 w 53"/>
                  <a:gd name="T21" fmla="*/ 1 h 34"/>
                  <a:gd name="T22" fmla="*/ 14 w 53"/>
                  <a:gd name="T23" fmla="*/ 1 h 34"/>
                  <a:gd name="T24" fmla="*/ 12 w 53"/>
                  <a:gd name="T25" fmla="*/ 0 h 34"/>
                  <a:gd name="T26" fmla="*/ 10 w 53"/>
                  <a:gd name="T27" fmla="*/ 1 h 34"/>
                  <a:gd name="T28" fmla="*/ 10 w 53"/>
                  <a:gd name="T29" fmla="*/ 2 h 34"/>
                  <a:gd name="T30" fmla="*/ 7 w 53"/>
                  <a:gd name="T31" fmla="*/ 2 h 34"/>
                  <a:gd name="T32" fmla="*/ 6 w 53"/>
                  <a:gd name="T33" fmla="*/ 3 h 34"/>
                  <a:gd name="T34" fmla="*/ 5 w 53"/>
                  <a:gd name="T35" fmla="*/ 4 h 34"/>
                  <a:gd name="T36" fmla="*/ 4 w 53"/>
                  <a:gd name="T37" fmla="*/ 6 h 34"/>
                  <a:gd name="T38" fmla="*/ 2 w 53"/>
                  <a:gd name="T39" fmla="*/ 6 h 34"/>
                  <a:gd name="T40" fmla="*/ 0 w 53"/>
                  <a:gd name="T41" fmla="*/ 7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
                  <a:gd name="T64" fmla="*/ 0 h 34"/>
                  <a:gd name="T65" fmla="*/ 53 w 53"/>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 h="34">
                    <a:moveTo>
                      <a:pt x="0" y="29"/>
                    </a:moveTo>
                    <a:lnTo>
                      <a:pt x="5" y="29"/>
                    </a:lnTo>
                    <a:lnTo>
                      <a:pt x="9" y="34"/>
                    </a:lnTo>
                    <a:lnTo>
                      <a:pt x="9" y="29"/>
                    </a:lnTo>
                    <a:lnTo>
                      <a:pt x="19" y="25"/>
                    </a:lnTo>
                    <a:lnTo>
                      <a:pt x="24" y="19"/>
                    </a:lnTo>
                    <a:lnTo>
                      <a:pt x="28" y="19"/>
                    </a:lnTo>
                    <a:lnTo>
                      <a:pt x="34" y="15"/>
                    </a:lnTo>
                    <a:lnTo>
                      <a:pt x="44" y="9"/>
                    </a:lnTo>
                    <a:lnTo>
                      <a:pt x="44" y="6"/>
                    </a:lnTo>
                    <a:lnTo>
                      <a:pt x="53" y="6"/>
                    </a:lnTo>
                    <a:lnTo>
                      <a:pt x="48" y="0"/>
                    </a:lnTo>
                    <a:lnTo>
                      <a:pt x="38" y="6"/>
                    </a:lnTo>
                    <a:lnTo>
                      <a:pt x="38" y="9"/>
                    </a:lnTo>
                    <a:lnTo>
                      <a:pt x="28" y="9"/>
                    </a:lnTo>
                    <a:lnTo>
                      <a:pt x="24" y="15"/>
                    </a:lnTo>
                    <a:lnTo>
                      <a:pt x="19" y="19"/>
                    </a:lnTo>
                    <a:lnTo>
                      <a:pt x="15" y="25"/>
                    </a:lnTo>
                    <a:lnTo>
                      <a:pt x="5" y="25"/>
                    </a:lnTo>
                    <a:lnTo>
                      <a:pt x="0" y="2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3" name="Freeform 5080"/>
              <p:cNvSpPr>
                <a:spLocks/>
              </p:cNvSpPr>
              <p:nvPr/>
            </p:nvSpPr>
            <p:spPr bwMode="gray">
              <a:xfrm>
                <a:off x="5053" y="1700"/>
                <a:ext cx="7" cy="19"/>
              </a:xfrm>
              <a:custGeom>
                <a:avLst/>
                <a:gdLst>
                  <a:gd name="T0" fmla="*/ 0 w 15"/>
                  <a:gd name="T1" fmla="*/ 9 h 38"/>
                  <a:gd name="T2" fmla="*/ 1 w 15"/>
                  <a:gd name="T3" fmla="*/ 9 h 38"/>
                  <a:gd name="T4" fmla="*/ 2 w 15"/>
                  <a:gd name="T5" fmla="*/ 10 h 38"/>
                  <a:gd name="T6" fmla="*/ 2 w 15"/>
                  <a:gd name="T7" fmla="*/ 7 h 38"/>
                  <a:gd name="T8" fmla="*/ 2 w 15"/>
                  <a:gd name="T9" fmla="*/ 5 h 38"/>
                  <a:gd name="T10" fmla="*/ 2 w 15"/>
                  <a:gd name="T11" fmla="*/ 5 h 38"/>
                  <a:gd name="T12" fmla="*/ 2 w 15"/>
                  <a:gd name="T13" fmla="*/ 2 h 38"/>
                  <a:gd name="T14" fmla="*/ 2 w 15"/>
                  <a:gd name="T15" fmla="*/ 1 h 38"/>
                  <a:gd name="T16" fmla="*/ 3 w 15"/>
                  <a:gd name="T17" fmla="*/ 0 h 38"/>
                  <a:gd name="T18" fmla="*/ 2 w 15"/>
                  <a:gd name="T19" fmla="*/ 0 h 38"/>
                  <a:gd name="T20" fmla="*/ 1 w 15"/>
                  <a:gd name="T21" fmla="*/ 0 h 38"/>
                  <a:gd name="T22" fmla="*/ 0 w 15"/>
                  <a:gd name="T23" fmla="*/ 0 h 38"/>
                  <a:gd name="T24" fmla="*/ 0 w 15"/>
                  <a:gd name="T25" fmla="*/ 2 h 38"/>
                  <a:gd name="T26" fmla="*/ 0 w 15"/>
                  <a:gd name="T27" fmla="*/ 3 h 38"/>
                  <a:gd name="T28" fmla="*/ 0 w 15"/>
                  <a:gd name="T29" fmla="*/ 5 h 38"/>
                  <a:gd name="T30" fmla="*/ 0 w 15"/>
                  <a:gd name="T31" fmla="*/ 5 h 38"/>
                  <a:gd name="T32" fmla="*/ 0 w 15"/>
                  <a:gd name="T33" fmla="*/ 7 h 38"/>
                  <a:gd name="T34" fmla="*/ 0 w 15"/>
                  <a:gd name="T35" fmla="*/ 9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38"/>
                  <a:gd name="T56" fmla="*/ 15 w 15"/>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38">
                    <a:moveTo>
                      <a:pt x="0" y="33"/>
                    </a:moveTo>
                    <a:lnTo>
                      <a:pt x="5" y="33"/>
                    </a:lnTo>
                    <a:lnTo>
                      <a:pt x="9" y="38"/>
                    </a:lnTo>
                    <a:lnTo>
                      <a:pt x="9" y="29"/>
                    </a:lnTo>
                    <a:lnTo>
                      <a:pt x="9" y="23"/>
                    </a:lnTo>
                    <a:lnTo>
                      <a:pt x="9" y="19"/>
                    </a:lnTo>
                    <a:lnTo>
                      <a:pt x="9" y="10"/>
                    </a:lnTo>
                    <a:lnTo>
                      <a:pt x="9" y="4"/>
                    </a:lnTo>
                    <a:lnTo>
                      <a:pt x="15" y="0"/>
                    </a:lnTo>
                    <a:lnTo>
                      <a:pt x="9" y="0"/>
                    </a:lnTo>
                    <a:lnTo>
                      <a:pt x="5" y="0"/>
                    </a:lnTo>
                    <a:lnTo>
                      <a:pt x="0" y="0"/>
                    </a:lnTo>
                    <a:lnTo>
                      <a:pt x="0" y="10"/>
                    </a:lnTo>
                    <a:lnTo>
                      <a:pt x="0" y="13"/>
                    </a:lnTo>
                    <a:lnTo>
                      <a:pt x="0" y="19"/>
                    </a:lnTo>
                    <a:lnTo>
                      <a:pt x="0" y="23"/>
                    </a:lnTo>
                    <a:lnTo>
                      <a:pt x="0" y="29"/>
                    </a:lnTo>
                    <a:lnTo>
                      <a:pt x="0" y="3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4" name="Freeform 5081"/>
              <p:cNvSpPr>
                <a:spLocks/>
              </p:cNvSpPr>
              <p:nvPr/>
            </p:nvSpPr>
            <p:spPr bwMode="gray">
              <a:xfrm>
                <a:off x="5012" y="1695"/>
                <a:ext cx="48" cy="21"/>
              </a:xfrm>
              <a:custGeom>
                <a:avLst/>
                <a:gdLst>
                  <a:gd name="T0" fmla="*/ 22 w 96"/>
                  <a:gd name="T1" fmla="*/ 10 h 43"/>
                  <a:gd name="T2" fmla="*/ 23 w 96"/>
                  <a:gd name="T3" fmla="*/ 10 h 43"/>
                  <a:gd name="T4" fmla="*/ 24 w 96"/>
                  <a:gd name="T5" fmla="*/ 10 h 43"/>
                  <a:gd name="T6" fmla="*/ 22 w 96"/>
                  <a:gd name="T7" fmla="*/ 9 h 43"/>
                  <a:gd name="T8" fmla="*/ 20 w 96"/>
                  <a:gd name="T9" fmla="*/ 8 h 43"/>
                  <a:gd name="T10" fmla="*/ 15 w 96"/>
                  <a:gd name="T11" fmla="*/ 7 h 43"/>
                  <a:gd name="T12" fmla="*/ 13 w 96"/>
                  <a:gd name="T13" fmla="*/ 5 h 43"/>
                  <a:gd name="T14" fmla="*/ 11 w 96"/>
                  <a:gd name="T15" fmla="*/ 3 h 43"/>
                  <a:gd name="T16" fmla="*/ 9 w 96"/>
                  <a:gd name="T17" fmla="*/ 2 h 43"/>
                  <a:gd name="T18" fmla="*/ 5 w 96"/>
                  <a:gd name="T19" fmla="*/ 1 h 43"/>
                  <a:gd name="T20" fmla="*/ 3 w 96"/>
                  <a:gd name="T21" fmla="*/ 0 h 43"/>
                  <a:gd name="T22" fmla="*/ 1 w 96"/>
                  <a:gd name="T23" fmla="*/ 0 h 43"/>
                  <a:gd name="T24" fmla="*/ 0 w 96"/>
                  <a:gd name="T25" fmla="*/ 0 h 43"/>
                  <a:gd name="T26" fmla="*/ 3 w 96"/>
                  <a:gd name="T27" fmla="*/ 0 h 43"/>
                  <a:gd name="T28" fmla="*/ 6 w 96"/>
                  <a:gd name="T29" fmla="*/ 2 h 43"/>
                  <a:gd name="T30" fmla="*/ 9 w 96"/>
                  <a:gd name="T31" fmla="*/ 3 h 43"/>
                  <a:gd name="T32" fmla="*/ 11 w 96"/>
                  <a:gd name="T33" fmla="*/ 5 h 43"/>
                  <a:gd name="T34" fmla="*/ 13 w 96"/>
                  <a:gd name="T35" fmla="*/ 5 h 43"/>
                  <a:gd name="T36" fmla="*/ 17 w 96"/>
                  <a:gd name="T37" fmla="*/ 8 h 43"/>
                  <a:gd name="T38" fmla="*/ 20 w 96"/>
                  <a:gd name="T39" fmla="*/ 9 h 43"/>
                  <a:gd name="T40" fmla="*/ 22 w 96"/>
                  <a:gd name="T41" fmla="*/ 10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43"/>
                  <a:gd name="T65" fmla="*/ 96 w 96"/>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43">
                    <a:moveTo>
                      <a:pt x="86" y="43"/>
                    </a:moveTo>
                    <a:lnTo>
                      <a:pt x="90" y="43"/>
                    </a:lnTo>
                    <a:lnTo>
                      <a:pt x="96" y="43"/>
                    </a:lnTo>
                    <a:lnTo>
                      <a:pt x="86" y="39"/>
                    </a:lnTo>
                    <a:lnTo>
                      <a:pt x="77" y="33"/>
                    </a:lnTo>
                    <a:lnTo>
                      <a:pt x="61" y="29"/>
                    </a:lnTo>
                    <a:lnTo>
                      <a:pt x="52" y="23"/>
                    </a:lnTo>
                    <a:lnTo>
                      <a:pt x="42" y="14"/>
                    </a:lnTo>
                    <a:lnTo>
                      <a:pt x="33" y="10"/>
                    </a:lnTo>
                    <a:lnTo>
                      <a:pt x="19" y="4"/>
                    </a:lnTo>
                    <a:lnTo>
                      <a:pt x="9" y="0"/>
                    </a:lnTo>
                    <a:lnTo>
                      <a:pt x="4" y="0"/>
                    </a:lnTo>
                    <a:lnTo>
                      <a:pt x="0" y="0"/>
                    </a:lnTo>
                    <a:lnTo>
                      <a:pt x="9" y="0"/>
                    </a:lnTo>
                    <a:lnTo>
                      <a:pt x="23" y="10"/>
                    </a:lnTo>
                    <a:lnTo>
                      <a:pt x="33" y="14"/>
                    </a:lnTo>
                    <a:lnTo>
                      <a:pt x="42" y="23"/>
                    </a:lnTo>
                    <a:lnTo>
                      <a:pt x="52" y="23"/>
                    </a:lnTo>
                    <a:lnTo>
                      <a:pt x="67" y="33"/>
                    </a:lnTo>
                    <a:lnTo>
                      <a:pt x="77" y="39"/>
                    </a:lnTo>
                    <a:lnTo>
                      <a:pt x="86" y="4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5" name="Freeform 5082"/>
              <p:cNvSpPr>
                <a:spLocks/>
              </p:cNvSpPr>
              <p:nvPr/>
            </p:nvSpPr>
            <p:spPr bwMode="gray">
              <a:xfrm>
                <a:off x="4969" y="1695"/>
                <a:ext cx="48" cy="21"/>
              </a:xfrm>
              <a:custGeom>
                <a:avLst/>
                <a:gdLst>
                  <a:gd name="T0" fmla="*/ 0 w 96"/>
                  <a:gd name="T1" fmla="*/ 9 h 43"/>
                  <a:gd name="T2" fmla="*/ 0 w 96"/>
                  <a:gd name="T3" fmla="*/ 10 h 43"/>
                  <a:gd name="T4" fmla="*/ 1 w 96"/>
                  <a:gd name="T5" fmla="*/ 10 h 43"/>
                  <a:gd name="T6" fmla="*/ 3 w 96"/>
                  <a:gd name="T7" fmla="*/ 8 h 43"/>
                  <a:gd name="T8" fmla="*/ 7 w 96"/>
                  <a:gd name="T9" fmla="*/ 8 h 43"/>
                  <a:gd name="T10" fmla="*/ 10 w 96"/>
                  <a:gd name="T11" fmla="*/ 5 h 43"/>
                  <a:gd name="T12" fmla="*/ 13 w 96"/>
                  <a:gd name="T13" fmla="*/ 5 h 43"/>
                  <a:gd name="T14" fmla="*/ 15 w 96"/>
                  <a:gd name="T15" fmla="*/ 2 h 43"/>
                  <a:gd name="T16" fmla="*/ 20 w 96"/>
                  <a:gd name="T17" fmla="*/ 2 h 43"/>
                  <a:gd name="T18" fmla="*/ 22 w 96"/>
                  <a:gd name="T19" fmla="*/ 0 h 43"/>
                  <a:gd name="T20" fmla="*/ 24 w 96"/>
                  <a:gd name="T21" fmla="*/ 0 h 43"/>
                  <a:gd name="T22" fmla="*/ 23 w 96"/>
                  <a:gd name="T23" fmla="*/ 0 h 43"/>
                  <a:gd name="T24" fmla="*/ 22 w 96"/>
                  <a:gd name="T25" fmla="*/ 0 h 43"/>
                  <a:gd name="T26" fmla="*/ 20 w 96"/>
                  <a:gd name="T27" fmla="*/ 0 h 43"/>
                  <a:gd name="T28" fmla="*/ 17 w 96"/>
                  <a:gd name="T29" fmla="*/ 2 h 43"/>
                  <a:gd name="T30" fmla="*/ 13 w 96"/>
                  <a:gd name="T31" fmla="*/ 2 h 43"/>
                  <a:gd name="T32" fmla="*/ 11 w 96"/>
                  <a:gd name="T33" fmla="*/ 5 h 43"/>
                  <a:gd name="T34" fmla="*/ 7 w 96"/>
                  <a:gd name="T35" fmla="*/ 5 h 43"/>
                  <a:gd name="T36" fmla="*/ 5 w 96"/>
                  <a:gd name="T37" fmla="*/ 8 h 43"/>
                  <a:gd name="T38" fmla="*/ 3 w 96"/>
                  <a:gd name="T39" fmla="*/ 8 h 43"/>
                  <a:gd name="T40" fmla="*/ 0 w 96"/>
                  <a:gd name="T41" fmla="*/ 9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43"/>
                  <a:gd name="T65" fmla="*/ 96 w 96"/>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43">
                    <a:moveTo>
                      <a:pt x="0" y="39"/>
                    </a:moveTo>
                    <a:lnTo>
                      <a:pt x="0" y="43"/>
                    </a:lnTo>
                    <a:lnTo>
                      <a:pt x="4" y="43"/>
                    </a:lnTo>
                    <a:lnTo>
                      <a:pt x="14" y="33"/>
                    </a:lnTo>
                    <a:lnTo>
                      <a:pt x="29" y="33"/>
                    </a:lnTo>
                    <a:lnTo>
                      <a:pt x="39" y="23"/>
                    </a:lnTo>
                    <a:lnTo>
                      <a:pt x="52" y="20"/>
                    </a:lnTo>
                    <a:lnTo>
                      <a:pt x="62" y="10"/>
                    </a:lnTo>
                    <a:lnTo>
                      <a:pt x="77" y="10"/>
                    </a:lnTo>
                    <a:lnTo>
                      <a:pt x="87" y="0"/>
                    </a:lnTo>
                    <a:lnTo>
                      <a:pt x="96" y="0"/>
                    </a:lnTo>
                    <a:lnTo>
                      <a:pt x="91" y="0"/>
                    </a:lnTo>
                    <a:lnTo>
                      <a:pt x="87" y="0"/>
                    </a:lnTo>
                    <a:lnTo>
                      <a:pt x="77" y="0"/>
                    </a:lnTo>
                    <a:lnTo>
                      <a:pt x="68" y="10"/>
                    </a:lnTo>
                    <a:lnTo>
                      <a:pt x="52" y="10"/>
                    </a:lnTo>
                    <a:lnTo>
                      <a:pt x="43" y="20"/>
                    </a:lnTo>
                    <a:lnTo>
                      <a:pt x="29" y="23"/>
                    </a:lnTo>
                    <a:lnTo>
                      <a:pt x="20" y="33"/>
                    </a:lnTo>
                    <a:lnTo>
                      <a:pt x="10" y="33"/>
                    </a:lnTo>
                    <a:lnTo>
                      <a:pt x="0" y="3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6" name="Freeform 5083"/>
              <p:cNvSpPr>
                <a:spLocks/>
              </p:cNvSpPr>
              <p:nvPr/>
            </p:nvSpPr>
            <p:spPr bwMode="gray">
              <a:xfrm>
                <a:off x="4969" y="1714"/>
                <a:ext cx="5" cy="2"/>
              </a:xfrm>
              <a:custGeom>
                <a:avLst/>
                <a:gdLst>
                  <a:gd name="T0" fmla="*/ 0 w 10"/>
                  <a:gd name="T1" fmla="*/ 0 h 4"/>
                  <a:gd name="T2" fmla="*/ 0 w 10"/>
                  <a:gd name="T3" fmla="*/ 1 h 4"/>
                  <a:gd name="T4" fmla="*/ 1 w 10"/>
                  <a:gd name="T5" fmla="*/ 1 h 4"/>
                  <a:gd name="T6" fmla="*/ 3 w 10"/>
                  <a:gd name="T7" fmla="*/ 1 h 4"/>
                  <a:gd name="T8" fmla="*/ 1 w 10"/>
                  <a:gd name="T9" fmla="*/ 0 h 4"/>
                  <a:gd name="T10" fmla="*/ 0 w 10"/>
                  <a:gd name="T11" fmla="*/ 0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0" y="0"/>
                    </a:moveTo>
                    <a:lnTo>
                      <a:pt x="0" y="4"/>
                    </a:lnTo>
                    <a:lnTo>
                      <a:pt x="4" y="4"/>
                    </a:lnTo>
                    <a:lnTo>
                      <a:pt x="10" y="4"/>
                    </a:lnTo>
                    <a:lnTo>
                      <a:pt x="4" y="0"/>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7" name="Freeform 5084"/>
              <p:cNvSpPr>
                <a:spLocks/>
              </p:cNvSpPr>
              <p:nvPr/>
            </p:nvSpPr>
            <p:spPr bwMode="gray">
              <a:xfrm>
                <a:off x="4969" y="1686"/>
                <a:ext cx="111" cy="19"/>
              </a:xfrm>
              <a:custGeom>
                <a:avLst/>
                <a:gdLst>
                  <a:gd name="T0" fmla="*/ 56 w 221"/>
                  <a:gd name="T1" fmla="*/ 8 h 39"/>
                  <a:gd name="T2" fmla="*/ 56 w 221"/>
                  <a:gd name="T3" fmla="*/ 9 h 39"/>
                  <a:gd name="T4" fmla="*/ 0 w 221"/>
                  <a:gd name="T5" fmla="*/ 2 h 39"/>
                  <a:gd name="T6" fmla="*/ 0 w 221"/>
                  <a:gd name="T7" fmla="*/ 0 h 39"/>
                  <a:gd name="T8" fmla="*/ 56 w 221"/>
                  <a:gd name="T9" fmla="*/ 8 h 39"/>
                  <a:gd name="T10" fmla="*/ 0 60000 65536"/>
                  <a:gd name="T11" fmla="*/ 0 60000 65536"/>
                  <a:gd name="T12" fmla="*/ 0 60000 65536"/>
                  <a:gd name="T13" fmla="*/ 0 60000 65536"/>
                  <a:gd name="T14" fmla="*/ 0 60000 65536"/>
                  <a:gd name="T15" fmla="*/ 0 w 221"/>
                  <a:gd name="T16" fmla="*/ 0 h 39"/>
                  <a:gd name="T17" fmla="*/ 221 w 221"/>
                  <a:gd name="T18" fmla="*/ 39 h 39"/>
                </a:gdLst>
                <a:ahLst/>
                <a:cxnLst>
                  <a:cxn ang="T10">
                    <a:pos x="T0" y="T1"/>
                  </a:cxn>
                  <a:cxn ang="T11">
                    <a:pos x="T2" y="T3"/>
                  </a:cxn>
                  <a:cxn ang="T12">
                    <a:pos x="T4" y="T5"/>
                  </a:cxn>
                  <a:cxn ang="T13">
                    <a:pos x="T6" y="T7"/>
                  </a:cxn>
                  <a:cxn ang="T14">
                    <a:pos x="T8" y="T9"/>
                  </a:cxn>
                </a:cxnLst>
                <a:rect l="T15" t="T16" r="T17" b="T18"/>
                <a:pathLst>
                  <a:path w="221" h="39">
                    <a:moveTo>
                      <a:pt x="221" y="33"/>
                    </a:moveTo>
                    <a:lnTo>
                      <a:pt x="221" y="39"/>
                    </a:lnTo>
                    <a:lnTo>
                      <a:pt x="0" y="10"/>
                    </a:lnTo>
                    <a:lnTo>
                      <a:pt x="0" y="0"/>
                    </a:lnTo>
                    <a:lnTo>
                      <a:pt x="221" y="3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8" name="Freeform 5085"/>
              <p:cNvSpPr>
                <a:spLocks/>
              </p:cNvSpPr>
              <p:nvPr/>
            </p:nvSpPr>
            <p:spPr bwMode="gray">
              <a:xfrm>
                <a:off x="4969" y="1688"/>
                <a:ext cx="111" cy="17"/>
              </a:xfrm>
              <a:custGeom>
                <a:avLst/>
                <a:gdLst>
                  <a:gd name="T0" fmla="*/ 56 w 221"/>
                  <a:gd name="T1" fmla="*/ 8 h 35"/>
                  <a:gd name="T2" fmla="*/ 56 w 221"/>
                  <a:gd name="T3" fmla="*/ 7 h 35"/>
                  <a:gd name="T4" fmla="*/ 0 w 221"/>
                  <a:gd name="T5" fmla="*/ 0 h 35"/>
                  <a:gd name="T6" fmla="*/ 0 w 221"/>
                  <a:gd name="T7" fmla="*/ 1 h 35"/>
                  <a:gd name="T8" fmla="*/ 56 w 221"/>
                  <a:gd name="T9" fmla="*/ 8 h 35"/>
                  <a:gd name="T10" fmla="*/ 0 60000 65536"/>
                  <a:gd name="T11" fmla="*/ 0 60000 65536"/>
                  <a:gd name="T12" fmla="*/ 0 60000 65536"/>
                  <a:gd name="T13" fmla="*/ 0 60000 65536"/>
                  <a:gd name="T14" fmla="*/ 0 60000 65536"/>
                  <a:gd name="T15" fmla="*/ 0 w 221"/>
                  <a:gd name="T16" fmla="*/ 0 h 35"/>
                  <a:gd name="T17" fmla="*/ 221 w 221"/>
                  <a:gd name="T18" fmla="*/ 35 h 35"/>
                </a:gdLst>
                <a:ahLst/>
                <a:cxnLst>
                  <a:cxn ang="T10">
                    <a:pos x="T0" y="T1"/>
                  </a:cxn>
                  <a:cxn ang="T11">
                    <a:pos x="T2" y="T3"/>
                  </a:cxn>
                  <a:cxn ang="T12">
                    <a:pos x="T4" y="T5"/>
                  </a:cxn>
                  <a:cxn ang="T13">
                    <a:pos x="T6" y="T7"/>
                  </a:cxn>
                  <a:cxn ang="T14">
                    <a:pos x="T8" y="T9"/>
                  </a:cxn>
                </a:cxnLst>
                <a:rect l="T15" t="T16" r="T17" b="T18"/>
                <a:pathLst>
                  <a:path w="221" h="35">
                    <a:moveTo>
                      <a:pt x="221" y="35"/>
                    </a:moveTo>
                    <a:lnTo>
                      <a:pt x="221" y="29"/>
                    </a:lnTo>
                    <a:lnTo>
                      <a:pt x="0" y="0"/>
                    </a:lnTo>
                    <a:lnTo>
                      <a:pt x="0" y="6"/>
                    </a:lnTo>
                    <a:lnTo>
                      <a:pt x="221" y="35"/>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9" name="Freeform 5086"/>
              <p:cNvSpPr>
                <a:spLocks/>
              </p:cNvSpPr>
              <p:nvPr/>
            </p:nvSpPr>
            <p:spPr bwMode="gray">
              <a:xfrm>
                <a:off x="5077" y="1702"/>
                <a:ext cx="19" cy="17"/>
              </a:xfrm>
              <a:custGeom>
                <a:avLst/>
                <a:gdLst>
                  <a:gd name="T0" fmla="*/ 10 w 38"/>
                  <a:gd name="T1" fmla="*/ 6 h 34"/>
                  <a:gd name="T2" fmla="*/ 10 w 38"/>
                  <a:gd name="T3" fmla="*/ 9 h 34"/>
                  <a:gd name="T4" fmla="*/ 0 w 38"/>
                  <a:gd name="T5" fmla="*/ 2 h 34"/>
                  <a:gd name="T6" fmla="*/ 0 w 38"/>
                  <a:gd name="T7" fmla="*/ 0 h 34"/>
                  <a:gd name="T8" fmla="*/ 10 w 38"/>
                  <a:gd name="T9" fmla="*/ 6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38" y="25"/>
                    </a:moveTo>
                    <a:lnTo>
                      <a:pt x="38" y="34"/>
                    </a:lnTo>
                    <a:lnTo>
                      <a:pt x="0" y="9"/>
                    </a:lnTo>
                    <a:lnTo>
                      <a:pt x="0" y="0"/>
                    </a:lnTo>
                    <a:lnTo>
                      <a:pt x="38" y="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00" name="Freeform 5087"/>
              <p:cNvSpPr>
                <a:spLocks/>
              </p:cNvSpPr>
              <p:nvPr/>
            </p:nvSpPr>
            <p:spPr bwMode="gray">
              <a:xfrm>
                <a:off x="5077" y="1705"/>
                <a:ext cx="19" cy="14"/>
              </a:xfrm>
              <a:custGeom>
                <a:avLst/>
                <a:gdLst>
                  <a:gd name="T0" fmla="*/ 10 w 38"/>
                  <a:gd name="T1" fmla="*/ 7 h 28"/>
                  <a:gd name="T2" fmla="*/ 10 w 38"/>
                  <a:gd name="T3" fmla="*/ 6 h 28"/>
                  <a:gd name="T4" fmla="*/ 0 w 38"/>
                  <a:gd name="T5" fmla="*/ 0 h 28"/>
                  <a:gd name="T6" fmla="*/ 0 w 38"/>
                  <a:gd name="T7" fmla="*/ 0 h 28"/>
                  <a:gd name="T8" fmla="*/ 10 w 38"/>
                  <a:gd name="T9" fmla="*/ 7 h 28"/>
                  <a:gd name="T10" fmla="*/ 0 60000 65536"/>
                  <a:gd name="T11" fmla="*/ 0 60000 65536"/>
                  <a:gd name="T12" fmla="*/ 0 60000 65536"/>
                  <a:gd name="T13" fmla="*/ 0 60000 65536"/>
                  <a:gd name="T14" fmla="*/ 0 60000 65536"/>
                  <a:gd name="T15" fmla="*/ 0 w 38"/>
                  <a:gd name="T16" fmla="*/ 0 h 28"/>
                  <a:gd name="T17" fmla="*/ 38 w 38"/>
                  <a:gd name="T18" fmla="*/ 28 h 28"/>
                </a:gdLst>
                <a:ahLst/>
                <a:cxnLst>
                  <a:cxn ang="T10">
                    <a:pos x="T0" y="T1"/>
                  </a:cxn>
                  <a:cxn ang="T11">
                    <a:pos x="T2" y="T3"/>
                  </a:cxn>
                  <a:cxn ang="T12">
                    <a:pos x="T4" y="T5"/>
                  </a:cxn>
                  <a:cxn ang="T13">
                    <a:pos x="T6" y="T7"/>
                  </a:cxn>
                  <a:cxn ang="T14">
                    <a:pos x="T8" y="T9"/>
                  </a:cxn>
                </a:cxnLst>
                <a:rect l="T15" t="T16" r="T17" b="T18"/>
                <a:pathLst>
                  <a:path w="38" h="28">
                    <a:moveTo>
                      <a:pt x="38" y="28"/>
                    </a:moveTo>
                    <a:lnTo>
                      <a:pt x="38" y="23"/>
                    </a:lnTo>
                    <a:lnTo>
                      <a:pt x="0" y="0"/>
                    </a:lnTo>
                    <a:lnTo>
                      <a:pt x="38" y="28"/>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01" name="Rectangle 5088"/>
              <p:cNvSpPr>
                <a:spLocks noChangeArrowheads="1"/>
              </p:cNvSpPr>
              <p:nvPr/>
            </p:nvSpPr>
            <p:spPr bwMode="gray">
              <a:xfrm>
                <a:off x="4969" y="1714"/>
                <a:ext cx="127" cy="5"/>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602" name="Freeform 5089"/>
              <p:cNvSpPr>
                <a:spLocks/>
              </p:cNvSpPr>
              <p:nvPr/>
            </p:nvSpPr>
            <p:spPr bwMode="gray">
              <a:xfrm>
                <a:off x="4969" y="1714"/>
                <a:ext cx="127" cy="2"/>
              </a:xfrm>
              <a:custGeom>
                <a:avLst/>
                <a:gdLst>
                  <a:gd name="T0" fmla="*/ 64 w 254"/>
                  <a:gd name="T1" fmla="*/ 1 h 4"/>
                  <a:gd name="T2" fmla="*/ 64 w 254"/>
                  <a:gd name="T3" fmla="*/ 1 h 4"/>
                  <a:gd name="T4" fmla="*/ 0 w 254"/>
                  <a:gd name="T5" fmla="*/ 1 h 4"/>
                  <a:gd name="T6" fmla="*/ 0 w 254"/>
                  <a:gd name="T7" fmla="*/ 0 h 4"/>
                  <a:gd name="T8" fmla="*/ 64 w 254"/>
                  <a:gd name="T9" fmla="*/ 1 h 4"/>
                  <a:gd name="T10" fmla="*/ 0 60000 65536"/>
                  <a:gd name="T11" fmla="*/ 0 60000 65536"/>
                  <a:gd name="T12" fmla="*/ 0 60000 65536"/>
                  <a:gd name="T13" fmla="*/ 0 60000 65536"/>
                  <a:gd name="T14" fmla="*/ 0 60000 65536"/>
                  <a:gd name="T15" fmla="*/ 0 w 254"/>
                  <a:gd name="T16" fmla="*/ 0 h 4"/>
                  <a:gd name="T17" fmla="*/ 254 w 254"/>
                  <a:gd name="T18" fmla="*/ 4 h 4"/>
                </a:gdLst>
                <a:ahLst/>
                <a:cxnLst>
                  <a:cxn ang="T10">
                    <a:pos x="T0" y="T1"/>
                  </a:cxn>
                  <a:cxn ang="T11">
                    <a:pos x="T2" y="T3"/>
                  </a:cxn>
                  <a:cxn ang="T12">
                    <a:pos x="T4" y="T5"/>
                  </a:cxn>
                  <a:cxn ang="T13">
                    <a:pos x="T6" y="T7"/>
                  </a:cxn>
                  <a:cxn ang="T14">
                    <a:pos x="T8" y="T9"/>
                  </a:cxn>
                </a:cxnLst>
                <a:rect l="T15" t="T16" r="T17" b="T18"/>
                <a:pathLst>
                  <a:path w="254" h="4">
                    <a:moveTo>
                      <a:pt x="254" y="4"/>
                    </a:moveTo>
                    <a:lnTo>
                      <a:pt x="254" y="4"/>
                    </a:lnTo>
                    <a:lnTo>
                      <a:pt x="0" y="4"/>
                    </a:lnTo>
                    <a:lnTo>
                      <a:pt x="0" y="0"/>
                    </a:lnTo>
                    <a:lnTo>
                      <a:pt x="254" y="4"/>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03" name="Freeform 5090"/>
              <p:cNvSpPr>
                <a:spLocks/>
              </p:cNvSpPr>
              <p:nvPr/>
            </p:nvSpPr>
            <p:spPr bwMode="gray">
              <a:xfrm>
                <a:off x="4809" y="1714"/>
                <a:ext cx="2" cy="2"/>
              </a:xfrm>
              <a:custGeom>
                <a:avLst/>
                <a:gdLst>
                  <a:gd name="T0" fmla="*/ 0 w 4"/>
                  <a:gd name="T1" fmla="*/ 0 h 4"/>
                  <a:gd name="T2" fmla="*/ 0 w 4"/>
                  <a:gd name="T3" fmla="*/ 1 h 4"/>
                  <a:gd name="T4" fmla="*/ 1 w 4"/>
                  <a:gd name="T5" fmla="*/ 1 h 4"/>
                  <a:gd name="T6" fmla="*/ 0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0" y="0"/>
                    </a:moveTo>
                    <a:lnTo>
                      <a:pt x="0" y="4"/>
                    </a:lnTo>
                    <a:lnTo>
                      <a:pt x="4" y="4"/>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04" name="Freeform 5091"/>
              <p:cNvSpPr>
                <a:spLocks/>
              </p:cNvSpPr>
              <p:nvPr/>
            </p:nvSpPr>
            <p:spPr bwMode="gray">
              <a:xfrm>
                <a:off x="4844" y="1700"/>
                <a:ext cx="46" cy="19"/>
              </a:xfrm>
              <a:custGeom>
                <a:avLst/>
                <a:gdLst>
                  <a:gd name="T0" fmla="*/ 3 w 92"/>
                  <a:gd name="T1" fmla="*/ 0 h 38"/>
                  <a:gd name="T2" fmla="*/ 0 w 92"/>
                  <a:gd name="T3" fmla="*/ 0 h 38"/>
                  <a:gd name="T4" fmla="*/ 1 w 92"/>
                  <a:gd name="T5" fmla="*/ 1 h 38"/>
                  <a:gd name="T6" fmla="*/ 5 w 92"/>
                  <a:gd name="T7" fmla="*/ 2 h 38"/>
                  <a:gd name="T8" fmla="*/ 7 w 92"/>
                  <a:gd name="T9" fmla="*/ 2 h 38"/>
                  <a:gd name="T10" fmla="*/ 10 w 92"/>
                  <a:gd name="T11" fmla="*/ 5 h 38"/>
                  <a:gd name="T12" fmla="*/ 12 w 92"/>
                  <a:gd name="T13" fmla="*/ 5 h 38"/>
                  <a:gd name="T14" fmla="*/ 15 w 92"/>
                  <a:gd name="T15" fmla="*/ 7 h 38"/>
                  <a:gd name="T16" fmla="*/ 19 w 92"/>
                  <a:gd name="T17" fmla="*/ 7 h 38"/>
                  <a:gd name="T18" fmla="*/ 21 w 92"/>
                  <a:gd name="T19" fmla="*/ 10 h 38"/>
                  <a:gd name="T20" fmla="*/ 22 w 92"/>
                  <a:gd name="T21" fmla="*/ 9 h 38"/>
                  <a:gd name="T22" fmla="*/ 23 w 92"/>
                  <a:gd name="T23" fmla="*/ 9 h 38"/>
                  <a:gd name="T24" fmla="*/ 21 w 92"/>
                  <a:gd name="T25" fmla="*/ 7 h 38"/>
                  <a:gd name="T26" fmla="*/ 19 w 92"/>
                  <a:gd name="T27" fmla="*/ 5 h 38"/>
                  <a:gd name="T28" fmla="*/ 14 w 92"/>
                  <a:gd name="T29" fmla="*/ 5 h 38"/>
                  <a:gd name="T30" fmla="*/ 12 w 92"/>
                  <a:gd name="T31" fmla="*/ 3 h 38"/>
                  <a:gd name="T32" fmla="*/ 10 w 92"/>
                  <a:gd name="T33" fmla="*/ 2 h 38"/>
                  <a:gd name="T34" fmla="*/ 7 w 92"/>
                  <a:gd name="T35" fmla="*/ 1 h 38"/>
                  <a:gd name="T36" fmla="*/ 3 w 92"/>
                  <a:gd name="T37" fmla="*/ 0 h 38"/>
                  <a:gd name="T38" fmla="*/ 3 w 92"/>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2"/>
                  <a:gd name="T61" fmla="*/ 0 h 38"/>
                  <a:gd name="T62" fmla="*/ 92 w 92"/>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2" h="38">
                    <a:moveTo>
                      <a:pt x="9" y="0"/>
                    </a:moveTo>
                    <a:lnTo>
                      <a:pt x="0" y="0"/>
                    </a:lnTo>
                    <a:lnTo>
                      <a:pt x="6" y="4"/>
                    </a:lnTo>
                    <a:lnTo>
                      <a:pt x="19" y="10"/>
                    </a:lnTo>
                    <a:lnTo>
                      <a:pt x="29" y="10"/>
                    </a:lnTo>
                    <a:lnTo>
                      <a:pt x="38" y="19"/>
                    </a:lnTo>
                    <a:lnTo>
                      <a:pt x="48" y="19"/>
                    </a:lnTo>
                    <a:lnTo>
                      <a:pt x="63" y="29"/>
                    </a:lnTo>
                    <a:lnTo>
                      <a:pt x="73" y="29"/>
                    </a:lnTo>
                    <a:lnTo>
                      <a:pt x="82" y="38"/>
                    </a:lnTo>
                    <a:lnTo>
                      <a:pt x="86" y="33"/>
                    </a:lnTo>
                    <a:lnTo>
                      <a:pt x="92" y="33"/>
                    </a:lnTo>
                    <a:lnTo>
                      <a:pt x="82" y="29"/>
                    </a:lnTo>
                    <a:lnTo>
                      <a:pt x="73" y="23"/>
                    </a:lnTo>
                    <a:lnTo>
                      <a:pt x="57" y="19"/>
                    </a:lnTo>
                    <a:lnTo>
                      <a:pt x="48" y="13"/>
                    </a:lnTo>
                    <a:lnTo>
                      <a:pt x="38" y="10"/>
                    </a:lnTo>
                    <a:lnTo>
                      <a:pt x="29" y="4"/>
                    </a:lnTo>
                    <a:lnTo>
                      <a:pt x="15" y="0"/>
                    </a:lnTo>
                    <a:lnTo>
                      <a:pt x="9"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05" name="Freeform 5092"/>
              <p:cNvSpPr>
                <a:spLocks/>
              </p:cNvSpPr>
              <p:nvPr/>
            </p:nvSpPr>
            <p:spPr bwMode="gray">
              <a:xfrm>
                <a:off x="4886" y="1688"/>
                <a:ext cx="48" cy="28"/>
              </a:xfrm>
              <a:custGeom>
                <a:avLst/>
                <a:gdLst>
                  <a:gd name="T0" fmla="*/ 24 w 96"/>
                  <a:gd name="T1" fmla="*/ 1 h 58"/>
                  <a:gd name="T2" fmla="*/ 24 w 96"/>
                  <a:gd name="T3" fmla="*/ 0 h 58"/>
                  <a:gd name="T4" fmla="*/ 23 w 96"/>
                  <a:gd name="T5" fmla="*/ 0 h 58"/>
                  <a:gd name="T6" fmla="*/ 20 w 96"/>
                  <a:gd name="T7" fmla="*/ 1 h 58"/>
                  <a:gd name="T8" fmla="*/ 17 w 96"/>
                  <a:gd name="T9" fmla="*/ 3 h 58"/>
                  <a:gd name="T10" fmla="*/ 14 w 96"/>
                  <a:gd name="T11" fmla="*/ 4 h 58"/>
                  <a:gd name="T12" fmla="*/ 12 w 96"/>
                  <a:gd name="T13" fmla="*/ 7 h 58"/>
                  <a:gd name="T14" fmla="*/ 9 w 96"/>
                  <a:gd name="T15" fmla="*/ 8 h 58"/>
                  <a:gd name="T16" fmla="*/ 6 w 96"/>
                  <a:gd name="T17" fmla="*/ 10 h 58"/>
                  <a:gd name="T18" fmla="*/ 3 w 96"/>
                  <a:gd name="T19" fmla="*/ 11 h 58"/>
                  <a:gd name="T20" fmla="*/ 0 w 96"/>
                  <a:gd name="T21" fmla="*/ 14 h 58"/>
                  <a:gd name="T22" fmla="*/ 1 w 96"/>
                  <a:gd name="T23" fmla="*/ 14 h 58"/>
                  <a:gd name="T24" fmla="*/ 3 w 96"/>
                  <a:gd name="T25" fmla="*/ 14 h 58"/>
                  <a:gd name="T26" fmla="*/ 5 w 96"/>
                  <a:gd name="T27" fmla="*/ 11 h 58"/>
                  <a:gd name="T28" fmla="*/ 9 w 96"/>
                  <a:gd name="T29" fmla="*/ 10 h 58"/>
                  <a:gd name="T30" fmla="*/ 11 w 96"/>
                  <a:gd name="T31" fmla="*/ 8 h 58"/>
                  <a:gd name="T32" fmla="*/ 14 w 96"/>
                  <a:gd name="T33" fmla="*/ 7 h 58"/>
                  <a:gd name="T34" fmla="*/ 17 w 96"/>
                  <a:gd name="T35" fmla="*/ 4 h 58"/>
                  <a:gd name="T36" fmla="*/ 21 w 96"/>
                  <a:gd name="T37" fmla="*/ 3 h 58"/>
                  <a:gd name="T38" fmla="*/ 22 w 96"/>
                  <a:gd name="T39" fmla="*/ 2 h 58"/>
                  <a:gd name="T40" fmla="*/ 24 w 96"/>
                  <a:gd name="T41" fmla="*/ 1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58"/>
                  <a:gd name="T65" fmla="*/ 96 w 96"/>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58">
                    <a:moveTo>
                      <a:pt x="96" y="6"/>
                    </a:moveTo>
                    <a:lnTo>
                      <a:pt x="96" y="0"/>
                    </a:lnTo>
                    <a:lnTo>
                      <a:pt x="91" y="0"/>
                    </a:lnTo>
                    <a:lnTo>
                      <a:pt x="77" y="6"/>
                    </a:lnTo>
                    <a:lnTo>
                      <a:pt x="68" y="15"/>
                    </a:lnTo>
                    <a:lnTo>
                      <a:pt x="58" y="19"/>
                    </a:lnTo>
                    <a:lnTo>
                      <a:pt x="48" y="29"/>
                    </a:lnTo>
                    <a:lnTo>
                      <a:pt x="33" y="35"/>
                    </a:lnTo>
                    <a:lnTo>
                      <a:pt x="23" y="44"/>
                    </a:lnTo>
                    <a:lnTo>
                      <a:pt x="10" y="48"/>
                    </a:lnTo>
                    <a:lnTo>
                      <a:pt x="0" y="58"/>
                    </a:lnTo>
                    <a:lnTo>
                      <a:pt x="4" y="58"/>
                    </a:lnTo>
                    <a:lnTo>
                      <a:pt x="10" y="58"/>
                    </a:lnTo>
                    <a:lnTo>
                      <a:pt x="20" y="48"/>
                    </a:lnTo>
                    <a:lnTo>
                      <a:pt x="33" y="44"/>
                    </a:lnTo>
                    <a:lnTo>
                      <a:pt x="43" y="35"/>
                    </a:lnTo>
                    <a:lnTo>
                      <a:pt x="58" y="29"/>
                    </a:lnTo>
                    <a:lnTo>
                      <a:pt x="68" y="19"/>
                    </a:lnTo>
                    <a:lnTo>
                      <a:pt x="81" y="15"/>
                    </a:lnTo>
                    <a:lnTo>
                      <a:pt x="87" y="10"/>
                    </a:lnTo>
                    <a:lnTo>
                      <a:pt x="96" y="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06" name="Freeform 5093"/>
              <p:cNvSpPr>
                <a:spLocks/>
              </p:cNvSpPr>
              <p:nvPr/>
            </p:nvSpPr>
            <p:spPr bwMode="gray">
              <a:xfrm>
                <a:off x="4929" y="1688"/>
                <a:ext cx="5" cy="2"/>
              </a:xfrm>
              <a:custGeom>
                <a:avLst/>
                <a:gdLst>
                  <a:gd name="T0" fmla="*/ 3 w 9"/>
                  <a:gd name="T1" fmla="*/ 1 h 6"/>
                  <a:gd name="T2" fmla="*/ 3 w 9"/>
                  <a:gd name="T3" fmla="*/ 0 h 6"/>
                  <a:gd name="T4" fmla="*/ 1 w 9"/>
                  <a:gd name="T5" fmla="*/ 0 h 6"/>
                  <a:gd name="T6" fmla="*/ 0 w 9"/>
                  <a:gd name="T7" fmla="*/ 0 h 6"/>
                  <a:gd name="T8" fmla="*/ 1 w 9"/>
                  <a:gd name="T9" fmla="*/ 0 h 6"/>
                  <a:gd name="T10" fmla="*/ 3 w 9"/>
                  <a:gd name="T11" fmla="*/ 1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9" y="6"/>
                    </a:moveTo>
                    <a:lnTo>
                      <a:pt x="9" y="0"/>
                    </a:lnTo>
                    <a:lnTo>
                      <a:pt x="4" y="0"/>
                    </a:lnTo>
                    <a:lnTo>
                      <a:pt x="0" y="0"/>
                    </a:lnTo>
                    <a:lnTo>
                      <a:pt x="4" y="0"/>
                    </a:lnTo>
                    <a:lnTo>
                      <a:pt x="9" y="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grpSp>
        <p:sp>
          <p:nvSpPr>
            <p:cNvPr id="28" name="Freeform 5094"/>
            <p:cNvSpPr>
              <a:spLocks/>
            </p:cNvSpPr>
            <p:nvPr/>
          </p:nvSpPr>
          <p:spPr bwMode="gray">
            <a:xfrm>
              <a:off x="4825" y="1702"/>
              <a:ext cx="24" cy="17"/>
            </a:xfrm>
            <a:custGeom>
              <a:avLst/>
              <a:gdLst>
                <a:gd name="T0" fmla="*/ 12 w 48"/>
                <a:gd name="T1" fmla="*/ 7 h 34"/>
                <a:gd name="T2" fmla="*/ 12 w 48"/>
                <a:gd name="T3" fmla="*/ 7 h 34"/>
                <a:gd name="T4" fmla="*/ 12 w 48"/>
                <a:gd name="T5" fmla="*/ 9 h 34"/>
                <a:gd name="T6" fmla="*/ 10 w 48"/>
                <a:gd name="T7" fmla="*/ 7 h 34"/>
                <a:gd name="T8" fmla="*/ 9 w 48"/>
                <a:gd name="T9" fmla="*/ 6 h 34"/>
                <a:gd name="T10" fmla="*/ 6 w 48"/>
                <a:gd name="T11" fmla="*/ 4 h 34"/>
                <a:gd name="T12" fmla="*/ 5 w 48"/>
                <a:gd name="T13" fmla="*/ 4 h 34"/>
                <a:gd name="T14" fmla="*/ 4 w 48"/>
                <a:gd name="T15" fmla="*/ 3 h 34"/>
                <a:gd name="T16" fmla="*/ 3 w 48"/>
                <a:gd name="T17" fmla="*/ 2 h 34"/>
                <a:gd name="T18" fmla="*/ 0 w 48"/>
                <a:gd name="T19" fmla="*/ 1 h 34"/>
                <a:gd name="T20" fmla="*/ 0 w 48"/>
                <a:gd name="T21" fmla="*/ 1 h 34"/>
                <a:gd name="T22" fmla="*/ 0 w 48"/>
                <a:gd name="T23" fmla="*/ 0 h 34"/>
                <a:gd name="T24" fmla="*/ 2 w 48"/>
                <a:gd name="T25" fmla="*/ 0 h 34"/>
                <a:gd name="T26" fmla="*/ 2 w 48"/>
                <a:gd name="T27" fmla="*/ 1 h 34"/>
                <a:gd name="T28" fmla="*/ 4 w 48"/>
                <a:gd name="T29" fmla="*/ 2 h 34"/>
                <a:gd name="T30" fmla="*/ 5 w 48"/>
                <a:gd name="T31" fmla="*/ 2 h 34"/>
                <a:gd name="T32" fmla="*/ 6 w 48"/>
                <a:gd name="T33" fmla="*/ 3 h 34"/>
                <a:gd name="T34" fmla="*/ 7 w 48"/>
                <a:gd name="T35" fmla="*/ 4 h 34"/>
                <a:gd name="T36" fmla="*/ 10 w 48"/>
                <a:gd name="T37" fmla="*/ 6 h 34"/>
                <a:gd name="T38" fmla="*/ 12 w 48"/>
                <a:gd name="T39" fmla="*/ 6 h 34"/>
                <a:gd name="T40" fmla="*/ 12 w 48"/>
                <a:gd name="T41" fmla="*/ 7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34"/>
                <a:gd name="T65" fmla="*/ 48 w 48"/>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34">
                  <a:moveTo>
                    <a:pt x="48" y="29"/>
                  </a:moveTo>
                  <a:lnTo>
                    <a:pt x="45" y="29"/>
                  </a:lnTo>
                  <a:lnTo>
                    <a:pt x="45" y="34"/>
                  </a:lnTo>
                  <a:lnTo>
                    <a:pt x="39" y="29"/>
                  </a:lnTo>
                  <a:lnTo>
                    <a:pt x="35" y="25"/>
                  </a:lnTo>
                  <a:lnTo>
                    <a:pt x="25" y="19"/>
                  </a:lnTo>
                  <a:lnTo>
                    <a:pt x="20" y="19"/>
                  </a:lnTo>
                  <a:lnTo>
                    <a:pt x="16" y="15"/>
                  </a:lnTo>
                  <a:lnTo>
                    <a:pt x="10" y="9"/>
                  </a:lnTo>
                  <a:lnTo>
                    <a:pt x="0" y="6"/>
                  </a:lnTo>
                  <a:lnTo>
                    <a:pt x="0" y="0"/>
                  </a:lnTo>
                  <a:lnTo>
                    <a:pt x="6" y="0"/>
                  </a:lnTo>
                  <a:lnTo>
                    <a:pt x="6" y="6"/>
                  </a:lnTo>
                  <a:lnTo>
                    <a:pt x="16" y="9"/>
                  </a:lnTo>
                  <a:lnTo>
                    <a:pt x="20" y="9"/>
                  </a:lnTo>
                  <a:lnTo>
                    <a:pt x="25" y="15"/>
                  </a:lnTo>
                  <a:lnTo>
                    <a:pt x="29" y="19"/>
                  </a:lnTo>
                  <a:lnTo>
                    <a:pt x="39" y="25"/>
                  </a:lnTo>
                  <a:lnTo>
                    <a:pt x="45" y="25"/>
                  </a:lnTo>
                  <a:lnTo>
                    <a:pt x="48" y="2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 name="Freeform 5095"/>
            <p:cNvSpPr>
              <a:spLocks/>
            </p:cNvSpPr>
            <p:nvPr/>
          </p:nvSpPr>
          <p:spPr bwMode="gray">
            <a:xfrm>
              <a:off x="4844" y="1700"/>
              <a:ext cx="5" cy="19"/>
            </a:xfrm>
            <a:custGeom>
              <a:avLst/>
              <a:gdLst>
                <a:gd name="T0" fmla="*/ 3 w 9"/>
                <a:gd name="T1" fmla="*/ 9 h 38"/>
                <a:gd name="T2" fmla="*/ 2 w 9"/>
                <a:gd name="T3" fmla="*/ 9 h 38"/>
                <a:gd name="T4" fmla="*/ 0 w 9"/>
                <a:gd name="T5" fmla="*/ 10 h 38"/>
                <a:gd name="T6" fmla="*/ 0 w 9"/>
                <a:gd name="T7" fmla="*/ 7 h 38"/>
                <a:gd name="T8" fmla="*/ 0 w 9"/>
                <a:gd name="T9" fmla="*/ 5 h 38"/>
                <a:gd name="T10" fmla="*/ 0 w 9"/>
                <a:gd name="T11" fmla="*/ 5 h 38"/>
                <a:gd name="T12" fmla="*/ 0 w 9"/>
                <a:gd name="T13" fmla="*/ 2 h 38"/>
                <a:gd name="T14" fmla="*/ 0 w 9"/>
                <a:gd name="T15" fmla="*/ 1 h 38"/>
                <a:gd name="T16" fmla="*/ 0 w 9"/>
                <a:gd name="T17" fmla="*/ 0 h 38"/>
                <a:gd name="T18" fmla="*/ 0 w 9"/>
                <a:gd name="T19" fmla="*/ 0 h 38"/>
                <a:gd name="T20" fmla="*/ 2 w 9"/>
                <a:gd name="T21" fmla="*/ 0 h 38"/>
                <a:gd name="T22" fmla="*/ 3 w 9"/>
                <a:gd name="T23" fmla="*/ 0 h 38"/>
                <a:gd name="T24" fmla="*/ 3 w 9"/>
                <a:gd name="T25" fmla="*/ 2 h 38"/>
                <a:gd name="T26" fmla="*/ 3 w 9"/>
                <a:gd name="T27" fmla="*/ 3 h 38"/>
                <a:gd name="T28" fmla="*/ 3 w 9"/>
                <a:gd name="T29" fmla="*/ 5 h 38"/>
                <a:gd name="T30" fmla="*/ 3 w 9"/>
                <a:gd name="T31" fmla="*/ 5 h 38"/>
                <a:gd name="T32" fmla="*/ 3 w 9"/>
                <a:gd name="T33" fmla="*/ 7 h 38"/>
                <a:gd name="T34" fmla="*/ 3 w 9"/>
                <a:gd name="T35" fmla="*/ 9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38"/>
                <a:gd name="T56" fmla="*/ 9 w 9"/>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38">
                  <a:moveTo>
                    <a:pt x="9" y="33"/>
                  </a:moveTo>
                  <a:lnTo>
                    <a:pt x="6" y="33"/>
                  </a:lnTo>
                  <a:lnTo>
                    <a:pt x="0" y="38"/>
                  </a:lnTo>
                  <a:lnTo>
                    <a:pt x="0" y="29"/>
                  </a:lnTo>
                  <a:lnTo>
                    <a:pt x="0" y="23"/>
                  </a:lnTo>
                  <a:lnTo>
                    <a:pt x="0" y="19"/>
                  </a:lnTo>
                  <a:lnTo>
                    <a:pt x="0" y="10"/>
                  </a:lnTo>
                  <a:lnTo>
                    <a:pt x="0" y="4"/>
                  </a:lnTo>
                  <a:lnTo>
                    <a:pt x="0" y="0"/>
                  </a:lnTo>
                  <a:lnTo>
                    <a:pt x="6" y="0"/>
                  </a:lnTo>
                  <a:lnTo>
                    <a:pt x="9" y="0"/>
                  </a:lnTo>
                  <a:lnTo>
                    <a:pt x="9" y="10"/>
                  </a:lnTo>
                  <a:lnTo>
                    <a:pt x="9" y="13"/>
                  </a:lnTo>
                  <a:lnTo>
                    <a:pt x="9" y="19"/>
                  </a:lnTo>
                  <a:lnTo>
                    <a:pt x="9" y="23"/>
                  </a:lnTo>
                  <a:lnTo>
                    <a:pt x="9" y="29"/>
                  </a:lnTo>
                  <a:lnTo>
                    <a:pt x="9" y="3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 name="Freeform 5096"/>
            <p:cNvSpPr>
              <a:spLocks/>
            </p:cNvSpPr>
            <p:nvPr/>
          </p:nvSpPr>
          <p:spPr bwMode="gray">
            <a:xfrm>
              <a:off x="4844" y="1695"/>
              <a:ext cx="46" cy="21"/>
            </a:xfrm>
            <a:custGeom>
              <a:avLst/>
              <a:gdLst>
                <a:gd name="T0" fmla="*/ 3 w 92"/>
                <a:gd name="T1" fmla="*/ 10 h 43"/>
                <a:gd name="T2" fmla="*/ 0 w 92"/>
                <a:gd name="T3" fmla="*/ 10 h 43"/>
                <a:gd name="T4" fmla="*/ 1 w 92"/>
                <a:gd name="T5" fmla="*/ 9 h 43"/>
                <a:gd name="T6" fmla="*/ 5 w 92"/>
                <a:gd name="T7" fmla="*/ 8 h 43"/>
                <a:gd name="T8" fmla="*/ 7 w 92"/>
                <a:gd name="T9" fmla="*/ 7 h 43"/>
                <a:gd name="T10" fmla="*/ 10 w 92"/>
                <a:gd name="T11" fmla="*/ 5 h 43"/>
                <a:gd name="T12" fmla="*/ 12 w 92"/>
                <a:gd name="T13" fmla="*/ 3 h 43"/>
                <a:gd name="T14" fmla="*/ 14 w 92"/>
                <a:gd name="T15" fmla="*/ 2 h 43"/>
                <a:gd name="T16" fmla="*/ 17 w 92"/>
                <a:gd name="T17" fmla="*/ 1 h 43"/>
                <a:gd name="T18" fmla="*/ 21 w 92"/>
                <a:gd name="T19" fmla="*/ 0 h 43"/>
                <a:gd name="T20" fmla="*/ 22 w 92"/>
                <a:gd name="T21" fmla="*/ 0 h 43"/>
                <a:gd name="T22" fmla="*/ 23 w 92"/>
                <a:gd name="T23" fmla="*/ 0 h 43"/>
                <a:gd name="T24" fmla="*/ 21 w 92"/>
                <a:gd name="T25" fmla="*/ 0 h 43"/>
                <a:gd name="T26" fmla="*/ 19 w 92"/>
                <a:gd name="T27" fmla="*/ 2 h 43"/>
                <a:gd name="T28" fmla="*/ 14 w 92"/>
                <a:gd name="T29" fmla="*/ 3 h 43"/>
                <a:gd name="T30" fmla="*/ 12 w 92"/>
                <a:gd name="T31" fmla="*/ 5 h 43"/>
                <a:gd name="T32" fmla="*/ 10 w 92"/>
                <a:gd name="T33" fmla="*/ 5 h 43"/>
                <a:gd name="T34" fmla="*/ 7 w 92"/>
                <a:gd name="T35" fmla="*/ 8 h 43"/>
                <a:gd name="T36" fmla="*/ 3 w 92"/>
                <a:gd name="T37" fmla="*/ 9 h 43"/>
                <a:gd name="T38" fmla="*/ 3 w 92"/>
                <a:gd name="T39" fmla="*/ 1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2"/>
                <a:gd name="T61" fmla="*/ 0 h 43"/>
                <a:gd name="T62" fmla="*/ 92 w 92"/>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2" h="43">
                  <a:moveTo>
                    <a:pt x="9" y="43"/>
                  </a:moveTo>
                  <a:lnTo>
                    <a:pt x="0" y="43"/>
                  </a:lnTo>
                  <a:lnTo>
                    <a:pt x="6" y="39"/>
                  </a:lnTo>
                  <a:lnTo>
                    <a:pt x="19" y="33"/>
                  </a:lnTo>
                  <a:lnTo>
                    <a:pt x="29" y="29"/>
                  </a:lnTo>
                  <a:lnTo>
                    <a:pt x="38" y="23"/>
                  </a:lnTo>
                  <a:lnTo>
                    <a:pt x="48" y="14"/>
                  </a:lnTo>
                  <a:lnTo>
                    <a:pt x="57" y="10"/>
                  </a:lnTo>
                  <a:lnTo>
                    <a:pt x="67" y="4"/>
                  </a:lnTo>
                  <a:lnTo>
                    <a:pt x="82" y="0"/>
                  </a:lnTo>
                  <a:lnTo>
                    <a:pt x="86" y="0"/>
                  </a:lnTo>
                  <a:lnTo>
                    <a:pt x="92" y="0"/>
                  </a:lnTo>
                  <a:lnTo>
                    <a:pt x="82" y="0"/>
                  </a:lnTo>
                  <a:lnTo>
                    <a:pt x="73" y="10"/>
                  </a:lnTo>
                  <a:lnTo>
                    <a:pt x="57" y="14"/>
                  </a:lnTo>
                  <a:lnTo>
                    <a:pt x="48" y="23"/>
                  </a:lnTo>
                  <a:lnTo>
                    <a:pt x="38" y="23"/>
                  </a:lnTo>
                  <a:lnTo>
                    <a:pt x="29" y="33"/>
                  </a:lnTo>
                  <a:lnTo>
                    <a:pt x="15" y="39"/>
                  </a:lnTo>
                  <a:lnTo>
                    <a:pt x="9" y="4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 name="Freeform 5097"/>
            <p:cNvSpPr>
              <a:spLocks/>
            </p:cNvSpPr>
            <p:nvPr/>
          </p:nvSpPr>
          <p:spPr bwMode="gray">
            <a:xfrm>
              <a:off x="4886" y="1695"/>
              <a:ext cx="48" cy="21"/>
            </a:xfrm>
            <a:custGeom>
              <a:avLst/>
              <a:gdLst>
                <a:gd name="T0" fmla="*/ 24 w 96"/>
                <a:gd name="T1" fmla="*/ 9 h 43"/>
                <a:gd name="T2" fmla="*/ 24 w 96"/>
                <a:gd name="T3" fmla="*/ 10 h 43"/>
                <a:gd name="T4" fmla="*/ 23 w 96"/>
                <a:gd name="T5" fmla="*/ 10 h 43"/>
                <a:gd name="T6" fmla="*/ 20 w 96"/>
                <a:gd name="T7" fmla="*/ 8 h 43"/>
                <a:gd name="T8" fmla="*/ 17 w 96"/>
                <a:gd name="T9" fmla="*/ 8 h 43"/>
                <a:gd name="T10" fmla="*/ 14 w 96"/>
                <a:gd name="T11" fmla="*/ 5 h 43"/>
                <a:gd name="T12" fmla="*/ 12 w 96"/>
                <a:gd name="T13" fmla="*/ 5 h 43"/>
                <a:gd name="T14" fmla="*/ 9 w 96"/>
                <a:gd name="T15" fmla="*/ 2 h 43"/>
                <a:gd name="T16" fmla="*/ 6 w 96"/>
                <a:gd name="T17" fmla="*/ 2 h 43"/>
                <a:gd name="T18" fmla="*/ 3 w 96"/>
                <a:gd name="T19" fmla="*/ 0 h 43"/>
                <a:gd name="T20" fmla="*/ 0 w 96"/>
                <a:gd name="T21" fmla="*/ 0 h 43"/>
                <a:gd name="T22" fmla="*/ 1 w 96"/>
                <a:gd name="T23" fmla="*/ 0 h 43"/>
                <a:gd name="T24" fmla="*/ 3 w 96"/>
                <a:gd name="T25" fmla="*/ 0 h 43"/>
                <a:gd name="T26" fmla="*/ 5 w 96"/>
                <a:gd name="T27" fmla="*/ 0 h 43"/>
                <a:gd name="T28" fmla="*/ 9 w 96"/>
                <a:gd name="T29" fmla="*/ 2 h 43"/>
                <a:gd name="T30" fmla="*/ 11 w 96"/>
                <a:gd name="T31" fmla="*/ 2 h 43"/>
                <a:gd name="T32" fmla="*/ 14 w 96"/>
                <a:gd name="T33" fmla="*/ 5 h 43"/>
                <a:gd name="T34" fmla="*/ 17 w 96"/>
                <a:gd name="T35" fmla="*/ 5 h 43"/>
                <a:gd name="T36" fmla="*/ 21 w 96"/>
                <a:gd name="T37" fmla="*/ 8 h 43"/>
                <a:gd name="T38" fmla="*/ 22 w 96"/>
                <a:gd name="T39" fmla="*/ 8 h 43"/>
                <a:gd name="T40" fmla="*/ 24 w 96"/>
                <a:gd name="T41" fmla="*/ 9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43"/>
                <a:gd name="T65" fmla="*/ 96 w 96"/>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43">
                  <a:moveTo>
                    <a:pt x="96" y="39"/>
                  </a:moveTo>
                  <a:lnTo>
                    <a:pt x="96" y="43"/>
                  </a:lnTo>
                  <a:lnTo>
                    <a:pt x="91" y="43"/>
                  </a:lnTo>
                  <a:lnTo>
                    <a:pt x="77" y="33"/>
                  </a:lnTo>
                  <a:lnTo>
                    <a:pt x="68" y="33"/>
                  </a:lnTo>
                  <a:lnTo>
                    <a:pt x="58" y="23"/>
                  </a:lnTo>
                  <a:lnTo>
                    <a:pt x="48" y="20"/>
                  </a:lnTo>
                  <a:lnTo>
                    <a:pt x="33" y="10"/>
                  </a:lnTo>
                  <a:lnTo>
                    <a:pt x="23" y="10"/>
                  </a:lnTo>
                  <a:lnTo>
                    <a:pt x="10" y="0"/>
                  </a:lnTo>
                  <a:lnTo>
                    <a:pt x="0" y="0"/>
                  </a:lnTo>
                  <a:lnTo>
                    <a:pt x="4" y="0"/>
                  </a:lnTo>
                  <a:lnTo>
                    <a:pt x="10" y="0"/>
                  </a:lnTo>
                  <a:lnTo>
                    <a:pt x="20" y="0"/>
                  </a:lnTo>
                  <a:lnTo>
                    <a:pt x="33" y="10"/>
                  </a:lnTo>
                  <a:lnTo>
                    <a:pt x="43" y="10"/>
                  </a:lnTo>
                  <a:lnTo>
                    <a:pt x="58" y="20"/>
                  </a:lnTo>
                  <a:lnTo>
                    <a:pt x="68" y="23"/>
                  </a:lnTo>
                  <a:lnTo>
                    <a:pt x="81" y="33"/>
                  </a:lnTo>
                  <a:lnTo>
                    <a:pt x="87" y="33"/>
                  </a:lnTo>
                  <a:lnTo>
                    <a:pt x="96" y="3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 name="Freeform 5098"/>
            <p:cNvSpPr>
              <a:spLocks/>
            </p:cNvSpPr>
            <p:nvPr/>
          </p:nvSpPr>
          <p:spPr bwMode="gray">
            <a:xfrm>
              <a:off x="4929" y="1714"/>
              <a:ext cx="5" cy="2"/>
            </a:xfrm>
            <a:custGeom>
              <a:avLst/>
              <a:gdLst>
                <a:gd name="T0" fmla="*/ 3 w 9"/>
                <a:gd name="T1" fmla="*/ 0 h 4"/>
                <a:gd name="T2" fmla="*/ 3 w 9"/>
                <a:gd name="T3" fmla="*/ 1 h 4"/>
                <a:gd name="T4" fmla="*/ 1 w 9"/>
                <a:gd name="T5" fmla="*/ 1 h 4"/>
                <a:gd name="T6" fmla="*/ 0 w 9"/>
                <a:gd name="T7" fmla="*/ 1 h 4"/>
                <a:gd name="T8" fmla="*/ 1 w 9"/>
                <a:gd name="T9" fmla="*/ 0 h 4"/>
                <a:gd name="T10" fmla="*/ 3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9" y="0"/>
                  </a:moveTo>
                  <a:lnTo>
                    <a:pt x="9" y="4"/>
                  </a:lnTo>
                  <a:lnTo>
                    <a:pt x="4" y="4"/>
                  </a:lnTo>
                  <a:lnTo>
                    <a:pt x="0" y="4"/>
                  </a:lnTo>
                  <a:lnTo>
                    <a:pt x="4" y="0"/>
                  </a:lnTo>
                  <a:lnTo>
                    <a:pt x="9"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 name="Freeform 5099"/>
            <p:cNvSpPr>
              <a:spLocks/>
            </p:cNvSpPr>
            <p:nvPr/>
          </p:nvSpPr>
          <p:spPr bwMode="gray">
            <a:xfrm>
              <a:off x="4825" y="1686"/>
              <a:ext cx="109" cy="19"/>
            </a:xfrm>
            <a:custGeom>
              <a:avLst/>
              <a:gdLst>
                <a:gd name="T0" fmla="*/ 0 w 217"/>
                <a:gd name="T1" fmla="*/ 8 h 39"/>
                <a:gd name="T2" fmla="*/ 0 w 217"/>
                <a:gd name="T3" fmla="*/ 9 h 39"/>
                <a:gd name="T4" fmla="*/ 55 w 217"/>
                <a:gd name="T5" fmla="*/ 2 h 39"/>
                <a:gd name="T6" fmla="*/ 55 w 217"/>
                <a:gd name="T7" fmla="*/ 0 h 39"/>
                <a:gd name="T8" fmla="*/ 0 w 217"/>
                <a:gd name="T9" fmla="*/ 8 h 39"/>
                <a:gd name="T10" fmla="*/ 0 60000 65536"/>
                <a:gd name="T11" fmla="*/ 0 60000 65536"/>
                <a:gd name="T12" fmla="*/ 0 60000 65536"/>
                <a:gd name="T13" fmla="*/ 0 60000 65536"/>
                <a:gd name="T14" fmla="*/ 0 60000 65536"/>
                <a:gd name="T15" fmla="*/ 0 w 217"/>
                <a:gd name="T16" fmla="*/ 0 h 39"/>
                <a:gd name="T17" fmla="*/ 217 w 217"/>
                <a:gd name="T18" fmla="*/ 39 h 39"/>
              </a:gdLst>
              <a:ahLst/>
              <a:cxnLst>
                <a:cxn ang="T10">
                  <a:pos x="T0" y="T1"/>
                </a:cxn>
                <a:cxn ang="T11">
                  <a:pos x="T2" y="T3"/>
                </a:cxn>
                <a:cxn ang="T12">
                  <a:pos x="T4" y="T5"/>
                </a:cxn>
                <a:cxn ang="T13">
                  <a:pos x="T6" y="T7"/>
                </a:cxn>
                <a:cxn ang="T14">
                  <a:pos x="T8" y="T9"/>
                </a:cxn>
              </a:cxnLst>
              <a:rect l="T15" t="T16" r="T17" b="T18"/>
              <a:pathLst>
                <a:path w="217" h="39">
                  <a:moveTo>
                    <a:pt x="0" y="33"/>
                  </a:moveTo>
                  <a:lnTo>
                    <a:pt x="0" y="39"/>
                  </a:lnTo>
                  <a:lnTo>
                    <a:pt x="217" y="10"/>
                  </a:lnTo>
                  <a:lnTo>
                    <a:pt x="217" y="0"/>
                  </a:lnTo>
                  <a:lnTo>
                    <a:pt x="0" y="3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 name="Freeform 5100"/>
            <p:cNvSpPr>
              <a:spLocks/>
            </p:cNvSpPr>
            <p:nvPr/>
          </p:nvSpPr>
          <p:spPr bwMode="gray">
            <a:xfrm>
              <a:off x="4825" y="1688"/>
              <a:ext cx="109" cy="17"/>
            </a:xfrm>
            <a:custGeom>
              <a:avLst/>
              <a:gdLst>
                <a:gd name="T0" fmla="*/ 0 w 217"/>
                <a:gd name="T1" fmla="*/ 8 h 35"/>
                <a:gd name="T2" fmla="*/ 0 w 217"/>
                <a:gd name="T3" fmla="*/ 7 h 35"/>
                <a:gd name="T4" fmla="*/ 55 w 217"/>
                <a:gd name="T5" fmla="*/ 0 h 35"/>
                <a:gd name="T6" fmla="*/ 55 w 217"/>
                <a:gd name="T7" fmla="*/ 1 h 35"/>
                <a:gd name="T8" fmla="*/ 0 w 217"/>
                <a:gd name="T9" fmla="*/ 8 h 35"/>
                <a:gd name="T10" fmla="*/ 0 60000 65536"/>
                <a:gd name="T11" fmla="*/ 0 60000 65536"/>
                <a:gd name="T12" fmla="*/ 0 60000 65536"/>
                <a:gd name="T13" fmla="*/ 0 60000 65536"/>
                <a:gd name="T14" fmla="*/ 0 60000 65536"/>
                <a:gd name="T15" fmla="*/ 0 w 217"/>
                <a:gd name="T16" fmla="*/ 0 h 35"/>
                <a:gd name="T17" fmla="*/ 217 w 217"/>
                <a:gd name="T18" fmla="*/ 35 h 35"/>
              </a:gdLst>
              <a:ahLst/>
              <a:cxnLst>
                <a:cxn ang="T10">
                  <a:pos x="T0" y="T1"/>
                </a:cxn>
                <a:cxn ang="T11">
                  <a:pos x="T2" y="T3"/>
                </a:cxn>
                <a:cxn ang="T12">
                  <a:pos x="T4" y="T5"/>
                </a:cxn>
                <a:cxn ang="T13">
                  <a:pos x="T6" y="T7"/>
                </a:cxn>
                <a:cxn ang="T14">
                  <a:pos x="T8" y="T9"/>
                </a:cxn>
              </a:cxnLst>
              <a:rect l="T15" t="T16" r="T17" b="T18"/>
              <a:pathLst>
                <a:path w="217" h="35">
                  <a:moveTo>
                    <a:pt x="0" y="35"/>
                  </a:moveTo>
                  <a:lnTo>
                    <a:pt x="0" y="29"/>
                  </a:lnTo>
                  <a:lnTo>
                    <a:pt x="217" y="0"/>
                  </a:lnTo>
                  <a:lnTo>
                    <a:pt x="217" y="6"/>
                  </a:lnTo>
                  <a:lnTo>
                    <a:pt x="0" y="35"/>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 name="Freeform 5101"/>
            <p:cNvSpPr>
              <a:spLocks/>
            </p:cNvSpPr>
            <p:nvPr/>
          </p:nvSpPr>
          <p:spPr bwMode="gray">
            <a:xfrm>
              <a:off x="4809" y="1702"/>
              <a:ext cx="16" cy="17"/>
            </a:xfrm>
            <a:custGeom>
              <a:avLst/>
              <a:gdLst>
                <a:gd name="T0" fmla="*/ 0 w 32"/>
                <a:gd name="T1" fmla="*/ 6 h 34"/>
                <a:gd name="T2" fmla="*/ 0 w 32"/>
                <a:gd name="T3" fmla="*/ 9 h 34"/>
                <a:gd name="T4" fmla="*/ 8 w 32"/>
                <a:gd name="T5" fmla="*/ 2 h 34"/>
                <a:gd name="T6" fmla="*/ 8 w 32"/>
                <a:gd name="T7" fmla="*/ 0 h 34"/>
                <a:gd name="T8" fmla="*/ 0 w 32"/>
                <a:gd name="T9" fmla="*/ 6 h 34"/>
                <a:gd name="T10" fmla="*/ 0 60000 65536"/>
                <a:gd name="T11" fmla="*/ 0 60000 65536"/>
                <a:gd name="T12" fmla="*/ 0 60000 65536"/>
                <a:gd name="T13" fmla="*/ 0 60000 65536"/>
                <a:gd name="T14" fmla="*/ 0 60000 65536"/>
                <a:gd name="T15" fmla="*/ 0 w 32"/>
                <a:gd name="T16" fmla="*/ 0 h 34"/>
                <a:gd name="T17" fmla="*/ 32 w 32"/>
                <a:gd name="T18" fmla="*/ 34 h 34"/>
              </a:gdLst>
              <a:ahLst/>
              <a:cxnLst>
                <a:cxn ang="T10">
                  <a:pos x="T0" y="T1"/>
                </a:cxn>
                <a:cxn ang="T11">
                  <a:pos x="T2" y="T3"/>
                </a:cxn>
                <a:cxn ang="T12">
                  <a:pos x="T4" y="T5"/>
                </a:cxn>
                <a:cxn ang="T13">
                  <a:pos x="T6" y="T7"/>
                </a:cxn>
                <a:cxn ang="T14">
                  <a:pos x="T8" y="T9"/>
                </a:cxn>
              </a:cxnLst>
              <a:rect l="T15" t="T16" r="T17" b="T18"/>
              <a:pathLst>
                <a:path w="32" h="34">
                  <a:moveTo>
                    <a:pt x="0" y="25"/>
                  </a:moveTo>
                  <a:lnTo>
                    <a:pt x="0" y="34"/>
                  </a:lnTo>
                  <a:lnTo>
                    <a:pt x="32" y="9"/>
                  </a:lnTo>
                  <a:lnTo>
                    <a:pt x="32" y="0"/>
                  </a:lnTo>
                  <a:lnTo>
                    <a:pt x="0" y="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 name="Freeform 5102"/>
            <p:cNvSpPr>
              <a:spLocks/>
            </p:cNvSpPr>
            <p:nvPr/>
          </p:nvSpPr>
          <p:spPr bwMode="gray">
            <a:xfrm>
              <a:off x="4809" y="1705"/>
              <a:ext cx="16" cy="14"/>
            </a:xfrm>
            <a:custGeom>
              <a:avLst/>
              <a:gdLst>
                <a:gd name="T0" fmla="*/ 0 w 32"/>
                <a:gd name="T1" fmla="*/ 7 h 28"/>
                <a:gd name="T2" fmla="*/ 0 w 32"/>
                <a:gd name="T3" fmla="*/ 6 h 28"/>
                <a:gd name="T4" fmla="*/ 8 w 32"/>
                <a:gd name="T5" fmla="*/ 0 h 28"/>
                <a:gd name="T6" fmla="*/ 8 w 32"/>
                <a:gd name="T7" fmla="*/ 0 h 28"/>
                <a:gd name="T8" fmla="*/ 0 w 32"/>
                <a:gd name="T9" fmla="*/ 7 h 28"/>
                <a:gd name="T10" fmla="*/ 0 60000 65536"/>
                <a:gd name="T11" fmla="*/ 0 60000 65536"/>
                <a:gd name="T12" fmla="*/ 0 60000 65536"/>
                <a:gd name="T13" fmla="*/ 0 60000 65536"/>
                <a:gd name="T14" fmla="*/ 0 60000 65536"/>
                <a:gd name="T15" fmla="*/ 0 w 32"/>
                <a:gd name="T16" fmla="*/ 0 h 28"/>
                <a:gd name="T17" fmla="*/ 32 w 32"/>
                <a:gd name="T18" fmla="*/ 28 h 28"/>
              </a:gdLst>
              <a:ahLst/>
              <a:cxnLst>
                <a:cxn ang="T10">
                  <a:pos x="T0" y="T1"/>
                </a:cxn>
                <a:cxn ang="T11">
                  <a:pos x="T2" y="T3"/>
                </a:cxn>
                <a:cxn ang="T12">
                  <a:pos x="T4" y="T5"/>
                </a:cxn>
                <a:cxn ang="T13">
                  <a:pos x="T6" y="T7"/>
                </a:cxn>
                <a:cxn ang="T14">
                  <a:pos x="T8" y="T9"/>
                </a:cxn>
              </a:cxnLst>
              <a:rect l="T15" t="T16" r="T17" b="T18"/>
              <a:pathLst>
                <a:path w="32" h="28">
                  <a:moveTo>
                    <a:pt x="0" y="28"/>
                  </a:moveTo>
                  <a:lnTo>
                    <a:pt x="0" y="23"/>
                  </a:lnTo>
                  <a:lnTo>
                    <a:pt x="32" y="0"/>
                  </a:lnTo>
                  <a:lnTo>
                    <a:pt x="0" y="28"/>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 name="Rectangle 5103"/>
            <p:cNvSpPr>
              <a:spLocks noChangeArrowheads="1"/>
            </p:cNvSpPr>
            <p:nvPr/>
          </p:nvSpPr>
          <p:spPr bwMode="gray">
            <a:xfrm>
              <a:off x="4809" y="1714"/>
              <a:ext cx="125" cy="5"/>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8" name="Freeform 5104"/>
            <p:cNvSpPr>
              <a:spLocks/>
            </p:cNvSpPr>
            <p:nvPr/>
          </p:nvSpPr>
          <p:spPr bwMode="gray">
            <a:xfrm>
              <a:off x="4809" y="1714"/>
              <a:ext cx="125" cy="2"/>
            </a:xfrm>
            <a:custGeom>
              <a:avLst/>
              <a:gdLst>
                <a:gd name="T0" fmla="*/ 0 w 249"/>
                <a:gd name="T1" fmla="*/ 1 h 4"/>
                <a:gd name="T2" fmla="*/ 0 w 249"/>
                <a:gd name="T3" fmla="*/ 1 h 4"/>
                <a:gd name="T4" fmla="*/ 63 w 249"/>
                <a:gd name="T5" fmla="*/ 1 h 4"/>
                <a:gd name="T6" fmla="*/ 63 w 249"/>
                <a:gd name="T7" fmla="*/ 0 h 4"/>
                <a:gd name="T8" fmla="*/ 0 w 249"/>
                <a:gd name="T9" fmla="*/ 1 h 4"/>
                <a:gd name="T10" fmla="*/ 0 60000 65536"/>
                <a:gd name="T11" fmla="*/ 0 60000 65536"/>
                <a:gd name="T12" fmla="*/ 0 60000 65536"/>
                <a:gd name="T13" fmla="*/ 0 60000 65536"/>
                <a:gd name="T14" fmla="*/ 0 60000 65536"/>
                <a:gd name="T15" fmla="*/ 0 w 249"/>
                <a:gd name="T16" fmla="*/ 0 h 4"/>
                <a:gd name="T17" fmla="*/ 249 w 249"/>
                <a:gd name="T18" fmla="*/ 4 h 4"/>
              </a:gdLst>
              <a:ahLst/>
              <a:cxnLst>
                <a:cxn ang="T10">
                  <a:pos x="T0" y="T1"/>
                </a:cxn>
                <a:cxn ang="T11">
                  <a:pos x="T2" y="T3"/>
                </a:cxn>
                <a:cxn ang="T12">
                  <a:pos x="T4" y="T5"/>
                </a:cxn>
                <a:cxn ang="T13">
                  <a:pos x="T6" y="T7"/>
                </a:cxn>
                <a:cxn ang="T14">
                  <a:pos x="T8" y="T9"/>
                </a:cxn>
              </a:cxnLst>
              <a:rect l="T15" t="T16" r="T17" b="T18"/>
              <a:pathLst>
                <a:path w="249" h="4">
                  <a:moveTo>
                    <a:pt x="0" y="4"/>
                  </a:moveTo>
                  <a:lnTo>
                    <a:pt x="0" y="4"/>
                  </a:lnTo>
                  <a:lnTo>
                    <a:pt x="249" y="4"/>
                  </a:lnTo>
                  <a:lnTo>
                    <a:pt x="249" y="0"/>
                  </a:lnTo>
                  <a:lnTo>
                    <a:pt x="0" y="4"/>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9" name="Freeform 5105"/>
            <p:cNvSpPr>
              <a:spLocks/>
            </p:cNvSpPr>
            <p:nvPr/>
          </p:nvSpPr>
          <p:spPr bwMode="gray">
            <a:xfrm>
              <a:off x="4940" y="1570"/>
              <a:ext cx="24" cy="23"/>
            </a:xfrm>
            <a:custGeom>
              <a:avLst/>
              <a:gdLst>
                <a:gd name="T0" fmla="*/ 0 w 48"/>
                <a:gd name="T1" fmla="*/ 0 h 44"/>
                <a:gd name="T2" fmla="*/ 1 w 48"/>
                <a:gd name="T3" fmla="*/ 0 h 44"/>
                <a:gd name="T4" fmla="*/ 3 w 48"/>
                <a:gd name="T5" fmla="*/ 3 h 44"/>
                <a:gd name="T6" fmla="*/ 6 w 48"/>
                <a:gd name="T7" fmla="*/ 5 h 44"/>
                <a:gd name="T8" fmla="*/ 8 w 48"/>
                <a:gd name="T9" fmla="*/ 8 h 44"/>
                <a:gd name="T10" fmla="*/ 12 w 48"/>
                <a:gd name="T11" fmla="*/ 10 h 44"/>
                <a:gd name="T12" fmla="*/ 12 w 48"/>
                <a:gd name="T13" fmla="*/ 12 h 44"/>
                <a:gd name="T14" fmla="*/ 8 w 48"/>
                <a:gd name="T15" fmla="*/ 9 h 44"/>
                <a:gd name="T16" fmla="*/ 6 w 48"/>
                <a:gd name="T17" fmla="*/ 7 h 44"/>
                <a:gd name="T18" fmla="*/ 3 w 48"/>
                <a:gd name="T19" fmla="*/ 3 h 44"/>
                <a:gd name="T20" fmla="*/ 0 w 48"/>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
                <a:gd name="T34" fmla="*/ 0 h 44"/>
                <a:gd name="T35" fmla="*/ 48 w 48"/>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 h="44">
                  <a:moveTo>
                    <a:pt x="0" y="0"/>
                  </a:moveTo>
                  <a:lnTo>
                    <a:pt x="4" y="0"/>
                  </a:lnTo>
                  <a:lnTo>
                    <a:pt x="13" y="9"/>
                  </a:lnTo>
                  <a:lnTo>
                    <a:pt x="23" y="19"/>
                  </a:lnTo>
                  <a:lnTo>
                    <a:pt x="32" y="29"/>
                  </a:lnTo>
                  <a:lnTo>
                    <a:pt x="48" y="38"/>
                  </a:lnTo>
                  <a:lnTo>
                    <a:pt x="48" y="44"/>
                  </a:lnTo>
                  <a:lnTo>
                    <a:pt x="32" y="34"/>
                  </a:lnTo>
                  <a:lnTo>
                    <a:pt x="23" y="25"/>
                  </a:lnTo>
                  <a:lnTo>
                    <a:pt x="9" y="9"/>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0" name="Freeform 5106"/>
            <p:cNvSpPr>
              <a:spLocks/>
            </p:cNvSpPr>
            <p:nvPr/>
          </p:nvSpPr>
          <p:spPr bwMode="gray">
            <a:xfrm>
              <a:off x="4936" y="1590"/>
              <a:ext cx="28" cy="24"/>
            </a:xfrm>
            <a:custGeom>
              <a:avLst/>
              <a:gdLst>
                <a:gd name="T0" fmla="*/ 0 w 58"/>
                <a:gd name="T1" fmla="*/ 12 h 48"/>
                <a:gd name="T2" fmla="*/ 0 w 58"/>
                <a:gd name="T3" fmla="*/ 11 h 48"/>
                <a:gd name="T4" fmla="*/ 3 w 58"/>
                <a:gd name="T5" fmla="*/ 9 h 48"/>
                <a:gd name="T6" fmla="*/ 8 w 58"/>
                <a:gd name="T7" fmla="*/ 6 h 48"/>
                <a:gd name="T8" fmla="*/ 10 w 58"/>
                <a:gd name="T9" fmla="*/ 3 h 48"/>
                <a:gd name="T10" fmla="*/ 14 w 58"/>
                <a:gd name="T11" fmla="*/ 0 h 48"/>
                <a:gd name="T12" fmla="*/ 14 w 58"/>
                <a:gd name="T13" fmla="*/ 2 h 48"/>
                <a:gd name="T14" fmla="*/ 10 w 58"/>
                <a:gd name="T15" fmla="*/ 4 h 48"/>
                <a:gd name="T16" fmla="*/ 8 w 58"/>
                <a:gd name="T17" fmla="*/ 7 h 48"/>
                <a:gd name="T18" fmla="*/ 3 w 58"/>
                <a:gd name="T19" fmla="*/ 10 h 48"/>
                <a:gd name="T20" fmla="*/ 0 w 58"/>
                <a:gd name="T21" fmla="*/ 12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48"/>
                <a:gd name="T35" fmla="*/ 58 w 58"/>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48">
                  <a:moveTo>
                    <a:pt x="0" y="48"/>
                  </a:moveTo>
                  <a:lnTo>
                    <a:pt x="0" y="44"/>
                  </a:lnTo>
                  <a:lnTo>
                    <a:pt x="14" y="35"/>
                  </a:lnTo>
                  <a:lnTo>
                    <a:pt x="33" y="25"/>
                  </a:lnTo>
                  <a:lnTo>
                    <a:pt x="42" y="10"/>
                  </a:lnTo>
                  <a:lnTo>
                    <a:pt x="58" y="0"/>
                  </a:lnTo>
                  <a:lnTo>
                    <a:pt x="58" y="6"/>
                  </a:lnTo>
                  <a:lnTo>
                    <a:pt x="42" y="16"/>
                  </a:lnTo>
                  <a:lnTo>
                    <a:pt x="33" y="29"/>
                  </a:lnTo>
                  <a:lnTo>
                    <a:pt x="14" y="39"/>
                  </a:lnTo>
                  <a:lnTo>
                    <a:pt x="0" y="4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1" name="Freeform 5107"/>
            <p:cNvSpPr>
              <a:spLocks/>
            </p:cNvSpPr>
            <p:nvPr/>
          </p:nvSpPr>
          <p:spPr bwMode="gray">
            <a:xfrm>
              <a:off x="4936" y="1612"/>
              <a:ext cx="33" cy="26"/>
            </a:xfrm>
            <a:custGeom>
              <a:avLst/>
              <a:gdLst>
                <a:gd name="T0" fmla="*/ 0 w 67"/>
                <a:gd name="T1" fmla="*/ 1 h 52"/>
                <a:gd name="T2" fmla="*/ 0 w 67"/>
                <a:gd name="T3" fmla="*/ 0 h 52"/>
                <a:gd name="T4" fmla="*/ 3 w 67"/>
                <a:gd name="T5" fmla="*/ 3 h 52"/>
                <a:gd name="T6" fmla="*/ 8 w 67"/>
                <a:gd name="T7" fmla="*/ 6 h 52"/>
                <a:gd name="T8" fmla="*/ 12 w 67"/>
                <a:gd name="T9" fmla="*/ 9 h 52"/>
                <a:gd name="T10" fmla="*/ 16 w 67"/>
                <a:gd name="T11" fmla="*/ 12 h 52"/>
                <a:gd name="T12" fmla="*/ 16 w 67"/>
                <a:gd name="T13" fmla="*/ 13 h 52"/>
                <a:gd name="T14" fmla="*/ 12 w 67"/>
                <a:gd name="T15" fmla="*/ 10 h 52"/>
                <a:gd name="T16" fmla="*/ 8 w 67"/>
                <a:gd name="T17" fmla="*/ 7 h 52"/>
                <a:gd name="T18" fmla="*/ 3 w 67"/>
                <a:gd name="T19" fmla="*/ 3 h 52"/>
                <a:gd name="T20" fmla="*/ 0 w 67"/>
                <a:gd name="T21" fmla="*/ 1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52"/>
                <a:gd name="T35" fmla="*/ 67 w 67"/>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52">
                  <a:moveTo>
                    <a:pt x="0" y="4"/>
                  </a:moveTo>
                  <a:lnTo>
                    <a:pt x="0" y="0"/>
                  </a:lnTo>
                  <a:lnTo>
                    <a:pt x="14" y="10"/>
                  </a:lnTo>
                  <a:lnTo>
                    <a:pt x="33" y="23"/>
                  </a:lnTo>
                  <a:lnTo>
                    <a:pt x="48" y="33"/>
                  </a:lnTo>
                  <a:lnTo>
                    <a:pt x="67" y="48"/>
                  </a:lnTo>
                  <a:lnTo>
                    <a:pt x="67" y="52"/>
                  </a:lnTo>
                  <a:lnTo>
                    <a:pt x="48" y="39"/>
                  </a:lnTo>
                  <a:lnTo>
                    <a:pt x="33" y="29"/>
                  </a:lnTo>
                  <a:lnTo>
                    <a:pt x="14" y="14"/>
                  </a:lnTo>
                  <a:lnTo>
                    <a:pt x="0" y="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2" name="Freeform 5108"/>
            <p:cNvSpPr>
              <a:spLocks/>
            </p:cNvSpPr>
            <p:nvPr/>
          </p:nvSpPr>
          <p:spPr bwMode="gray">
            <a:xfrm>
              <a:off x="4931" y="1636"/>
              <a:ext cx="38" cy="29"/>
            </a:xfrm>
            <a:custGeom>
              <a:avLst/>
              <a:gdLst>
                <a:gd name="T0" fmla="*/ 0 w 76"/>
                <a:gd name="T1" fmla="*/ 15 h 58"/>
                <a:gd name="T2" fmla="*/ 0 w 76"/>
                <a:gd name="T3" fmla="*/ 13 h 58"/>
                <a:gd name="T4" fmla="*/ 5 w 76"/>
                <a:gd name="T5" fmla="*/ 10 h 58"/>
                <a:gd name="T6" fmla="*/ 10 w 76"/>
                <a:gd name="T7" fmla="*/ 6 h 58"/>
                <a:gd name="T8" fmla="*/ 14 w 76"/>
                <a:gd name="T9" fmla="*/ 3 h 58"/>
                <a:gd name="T10" fmla="*/ 19 w 76"/>
                <a:gd name="T11" fmla="*/ 0 h 58"/>
                <a:gd name="T12" fmla="*/ 19 w 76"/>
                <a:gd name="T13" fmla="*/ 1 h 58"/>
                <a:gd name="T14" fmla="*/ 14 w 76"/>
                <a:gd name="T15" fmla="*/ 5 h 58"/>
                <a:gd name="T16" fmla="*/ 10 w 76"/>
                <a:gd name="T17" fmla="*/ 9 h 58"/>
                <a:gd name="T18" fmla="*/ 5 w 76"/>
                <a:gd name="T19" fmla="*/ 11 h 58"/>
                <a:gd name="T20" fmla="*/ 0 w 76"/>
                <a:gd name="T21" fmla="*/ 15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58"/>
                <a:gd name="T35" fmla="*/ 76 w 76"/>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58">
                  <a:moveTo>
                    <a:pt x="0" y="58"/>
                  </a:moveTo>
                  <a:lnTo>
                    <a:pt x="0" y="52"/>
                  </a:lnTo>
                  <a:lnTo>
                    <a:pt x="19" y="39"/>
                  </a:lnTo>
                  <a:lnTo>
                    <a:pt x="42" y="23"/>
                  </a:lnTo>
                  <a:lnTo>
                    <a:pt x="57" y="10"/>
                  </a:lnTo>
                  <a:lnTo>
                    <a:pt x="76" y="0"/>
                  </a:lnTo>
                  <a:lnTo>
                    <a:pt x="76" y="4"/>
                  </a:lnTo>
                  <a:lnTo>
                    <a:pt x="57" y="20"/>
                  </a:lnTo>
                  <a:lnTo>
                    <a:pt x="42" y="33"/>
                  </a:lnTo>
                  <a:lnTo>
                    <a:pt x="19" y="43"/>
                  </a:lnTo>
                  <a:lnTo>
                    <a:pt x="0" y="5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3" name="Freeform 5109"/>
            <p:cNvSpPr>
              <a:spLocks/>
            </p:cNvSpPr>
            <p:nvPr/>
          </p:nvSpPr>
          <p:spPr bwMode="gray">
            <a:xfrm>
              <a:off x="4931" y="1660"/>
              <a:ext cx="43" cy="30"/>
            </a:xfrm>
            <a:custGeom>
              <a:avLst/>
              <a:gdLst>
                <a:gd name="T0" fmla="*/ 0 w 86"/>
                <a:gd name="T1" fmla="*/ 2 h 62"/>
                <a:gd name="T2" fmla="*/ 0 w 86"/>
                <a:gd name="T3" fmla="*/ 1 h 62"/>
                <a:gd name="T4" fmla="*/ 1 w 86"/>
                <a:gd name="T5" fmla="*/ 0 h 62"/>
                <a:gd name="T6" fmla="*/ 5 w 86"/>
                <a:gd name="T7" fmla="*/ 3 h 62"/>
                <a:gd name="T8" fmla="*/ 11 w 86"/>
                <a:gd name="T9" fmla="*/ 6 h 62"/>
                <a:gd name="T10" fmla="*/ 15 w 86"/>
                <a:gd name="T11" fmla="*/ 10 h 62"/>
                <a:gd name="T12" fmla="*/ 22 w 86"/>
                <a:gd name="T13" fmla="*/ 13 h 62"/>
                <a:gd name="T14" fmla="*/ 22 w 86"/>
                <a:gd name="T15" fmla="*/ 15 h 62"/>
                <a:gd name="T16" fmla="*/ 15 w 86"/>
                <a:gd name="T17" fmla="*/ 11 h 62"/>
                <a:gd name="T18" fmla="*/ 11 w 86"/>
                <a:gd name="T19" fmla="*/ 8 h 62"/>
                <a:gd name="T20" fmla="*/ 5 w 86"/>
                <a:gd name="T21" fmla="*/ 5 h 62"/>
                <a:gd name="T22" fmla="*/ 0 w 86"/>
                <a:gd name="T23" fmla="*/ 2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62"/>
                <a:gd name="T38" fmla="*/ 86 w 86"/>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62">
                  <a:moveTo>
                    <a:pt x="0" y="10"/>
                  </a:moveTo>
                  <a:lnTo>
                    <a:pt x="0" y="4"/>
                  </a:lnTo>
                  <a:lnTo>
                    <a:pt x="5" y="0"/>
                  </a:lnTo>
                  <a:lnTo>
                    <a:pt x="19" y="14"/>
                  </a:lnTo>
                  <a:lnTo>
                    <a:pt x="42" y="27"/>
                  </a:lnTo>
                  <a:lnTo>
                    <a:pt x="61" y="43"/>
                  </a:lnTo>
                  <a:lnTo>
                    <a:pt x="86" y="56"/>
                  </a:lnTo>
                  <a:lnTo>
                    <a:pt x="86" y="62"/>
                  </a:lnTo>
                  <a:lnTo>
                    <a:pt x="61" y="46"/>
                  </a:lnTo>
                  <a:lnTo>
                    <a:pt x="42" y="33"/>
                  </a:lnTo>
                  <a:lnTo>
                    <a:pt x="19" y="20"/>
                  </a:lnTo>
                  <a:lnTo>
                    <a:pt x="0" y="1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4" name="Freeform 5110"/>
            <p:cNvSpPr>
              <a:spLocks/>
            </p:cNvSpPr>
            <p:nvPr/>
          </p:nvSpPr>
          <p:spPr bwMode="gray">
            <a:xfrm>
              <a:off x="4926" y="1688"/>
              <a:ext cx="48" cy="31"/>
            </a:xfrm>
            <a:custGeom>
              <a:avLst/>
              <a:gdLst>
                <a:gd name="T0" fmla="*/ 0 w 96"/>
                <a:gd name="T1" fmla="*/ 15 h 63"/>
                <a:gd name="T2" fmla="*/ 0 w 96"/>
                <a:gd name="T3" fmla="*/ 14 h 63"/>
                <a:gd name="T4" fmla="*/ 3 w 96"/>
                <a:gd name="T5" fmla="*/ 12 h 63"/>
                <a:gd name="T6" fmla="*/ 7 w 96"/>
                <a:gd name="T7" fmla="*/ 11 h 63"/>
                <a:gd name="T8" fmla="*/ 10 w 96"/>
                <a:gd name="T9" fmla="*/ 8 h 63"/>
                <a:gd name="T10" fmla="*/ 13 w 96"/>
                <a:gd name="T11" fmla="*/ 7 h 63"/>
                <a:gd name="T12" fmla="*/ 18 w 96"/>
                <a:gd name="T13" fmla="*/ 3 h 63"/>
                <a:gd name="T14" fmla="*/ 24 w 96"/>
                <a:gd name="T15" fmla="*/ 0 h 63"/>
                <a:gd name="T16" fmla="*/ 24 w 96"/>
                <a:gd name="T17" fmla="*/ 1 h 63"/>
                <a:gd name="T18" fmla="*/ 18 w 96"/>
                <a:gd name="T19" fmla="*/ 4 h 63"/>
                <a:gd name="T20" fmla="*/ 13 w 96"/>
                <a:gd name="T21" fmla="*/ 8 h 63"/>
                <a:gd name="T22" fmla="*/ 10 w 96"/>
                <a:gd name="T23" fmla="*/ 9 h 63"/>
                <a:gd name="T24" fmla="*/ 7 w 96"/>
                <a:gd name="T25" fmla="*/ 12 h 63"/>
                <a:gd name="T26" fmla="*/ 3 w 96"/>
                <a:gd name="T27" fmla="*/ 13 h 63"/>
                <a:gd name="T28" fmla="*/ 0 w 96"/>
                <a:gd name="T29" fmla="*/ 15 h 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6"/>
                <a:gd name="T46" fmla="*/ 0 h 63"/>
                <a:gd name="T47" fmla="*/ 96 w 96"/>
                <a:gd name="T48" fmla="*/ 63 h 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6" h="63">
                  <a:moveTo>
                    <a:pt x="0" y="63"/>
                  </a:moveTo>
                  <a:lnTo>
                    <a:pt x="0" y="58"/>
                  </a:lnTo>
                  <a:lnTo>
                    <a:pt x="15" y="48"/>
                  </a:lnTo>
                  <a:lnTo>
                    <a:pt x="29" y="44"/>
                  </a:lnTo>
                  <a:lnTo>
                    <a:pt x="38" y="35"/>
                  </a:lnTo>
                  <a:lnTo>
                    <a:pt x="52" y="29"/>
                  </a:lnTo>
                  <a:lnTo>
                    <a:pt x="71" y="15"/>
                  </a:lnTo>
                  <a:lnTo>
                    <a:pt x="96" y="0"/>
                  </a:lnTo>
                  <a:lnTo>
                    <a:pt x="96" y="6"/>
                  </a:lnTo>
                  <a:lnTo>
                    <a:pt x="71" y="19"/>
                  </a:lnTo>
                  <a:lnTo>
                    <a:pt x="52" y="35"/>
                  </a:lnTo>
                  <a:lnTo>
                    <a:pt x="38" y="38"/>
                  </a:lnTo>
                  <a:lnTo>
                    <a:pt x="29" y="48"/>
                  </a:lnTo>
                  <a:lnTo>
                    <a:pt x="15" y="54"/>
                  </a:lnTo>
                  <a:lnTo>
                    <a:pt x="0" y="6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5" name="Freeform 5111"/>
            <p:cNvSpPr>
              <a:spLocks/>
            </p:cNvSpPr>
            <p:nvPr/>
          </p:nvSpPr>
          <p:spPr bwMode="gray">
            <a:xfrm>
              <a:off x="4926" y="1714"/>
              <a:ext cx="53" cy="36"/>
            </a:xfrm>
            <a:custGeom>
              <a:avLst/>
              <a:gdLst>
                <a:gd name="T0" fmla="*/ 0 w 106"/>
                <a:gd name="T1" fmla="*/ 3 h 71"/>
                <a:gd name="T2" fmla="*/ 0 w 106"/>
                <a:gd name="T3" fmla="*/ 1 h 71"/>
                <a:gd name="T4" fmla="*/ 0 w 106"/>
                <a:gd name="T5" fmla="*/ 0 h 71"/>
                <a:gd name="T6" fmla="*/ 3 w 106"/>
                <a:gd name="T7" fmla="*/ 3 h 71"/>
                <a:gd name="T8" fmla="*/ 7 w 106"/>
                <a:gd name="T9" fmla="*/ 5 h 71"/>
                <a:gd name="T10" fmla="*/ 10 w 106"/>
                <a:gd name="T11" fmla="*/ 6 h 71"/>
                <a:gd name="T12" fmla="*/ 13 w 106"/>
                <a:gd name="T13" fmla="*/ 8 h 71"/>
                <a:gd name="T14" fmla="*/ 15 w 106"/>
                <a:gd name="T15" fmla="*/ 10 h 71"/>
                <a:gd name="T16" fmla="*/ 20 w 106"/>
                <a:gd name="T17" fmla="*/ 12 h 71"/>
                <a:gd name="T18" fmla="*/ 23 w 106"/>
                <a:gd name="T19" fmla="*/ 13 h 71"/>
                <a:gd name="T20" fmla="*/ 27 w 106"/>
                <a:gd name="T21" fmla="*/ 17 h 71"/>
                <a:gd name="T22" fmla="*/ 27 w 106"/>
                <a:gd name="T23" fmla="*/ 18 h 71"/>
                <a:gd name="T24" fmla="*/ 23 w 106"/>
                <a:gd name="T25" fmla="*/ 16 h 71"/>
                <a:gd name="T26" fmla="*/ 20 w 106"/>
                <a:gd name="T27" fmla="*/ 15 h 71"/>
                <a:gd name="T28" fmla="*/ 15 w 106"/>
                <a:gd name="T29" fmla="*/ 12 h 71"/>
                <a:gd name="T30" fmla="*/ 13 w 106"/>
                <a:gd name="T31" fmla="*/ 10 h 71"/>
                <a:gd name="T32" fmla="*/ 10 w 106"/>
                <a:gd name="T33" fmla="*/ 8 h 71"/>
                <a:gd name="T34" fmla="*/ 7 w 106"/>
                <a:gd name="T35" fmla="*/ 6 h 71"/>
                <a:gd name="T36" fmla="*/ 3 w 106"/>
                <a:gd name="T37" fmla="*/ 4 h 71"/>
                <a:gd name="T38" fmla="*/ 0 w 106"/>
                <a:gd name="T39" fmla="*/ 3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6"/>
                <a:gd name="T61" fmla="*/ 0 h 71"/>
                <a:gd name="T62" fmla="*/ 106 w 106"/>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6" h="71">
                  <a:moveTo>
                    <a:pt x="0" y="9"/>
                  </a:moveTo>
                  <a:lnTo>
                    <a:pt x="0" y="4"/>
                  </a:lnTo>
                  <a:lnTo>
                    <a:pt x="0" y="0"/>
                  </a:lnTo>
                  <a:lnTo>
                    <a:pt x="10" y="9"/>
                  </a:lnTo>
                  <a:lnTo>
                    <a:pt x="25" y="19"/>
                  </a:lnTo>
                  <a:lnTo>
                    <a:pt x="38" y="23"/>
                  </a:lnTo>
                  <a:lnTo>
                    <a:pt x="52" y="32"/>
                  </a:lnTo>
                  <a:lnTo>
                    <a:pt x="61" y="38"/>
                  </a:lnTo>
                  <a:lnTo>
                    <a:pt x="77" y="48"/>
                  </a:lnTo>
                  <a:lnTo>
                    <a:pt x="90" y="52"/>
                  </a:lnTo>
                  <a:lnTo>
                    <a:pt x="106" y="67"/>
                  </a:lnTo>
                  <a:lnTo>
                    <a:pt x="106" y="71"/>
                  </a:lnTo>
                  <a:lnTo>
                    <a:pt x="90" y="61"/>
                  </a:lnTo>
                  <a:lnTo>
                    <a:pt x="77" y="57"/>
                  </a:lnTo>
                  <a:lnTo>
                    <a:pt x="61" y="48"/>
                  </a:lnTo>
                  <a:lnTo>
                    <a:pt x="52" y="38"/>
                  </a:lnTo>
                  <a:lnTo>
                    <a:pt x="38" y="29"/>
                  </a:lnTo>
                  <a:lnTo>
                    <a:pt x="25" y="23"/>
                  </a:lnTo>
                  <a:lnTo>
                    <a:pt x="10" y="13"/>
                  </a:lnTo>
                  <a:lnTo>
                    <a:pt x="0"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6" name="Freeform 5112"/>
            <p:cNvSpPr>
              <a:spLocks/>
            </p:cNvSpPr>
            <p:nvPr/>
          </p:nvSpPr>
          <p:spPr bwMode="gray">
            <a:xfrm>
              <a:off x="4921" y="1748"/>
              <a:ext cx="58" cy="36"/>
            </a:xfrm>
            <a:custGeom>
              <a:avLst/>
              <a:gdLst>
                <a:gd name="T0" fmla="*/ 0 w 116"/>
                <a:gd name="T1" fmla="*/ 18 h 71"/>
                <a:gd name="T2" fmla="*/ 0 w 116"/>
                <a:gd name="T3" fmla="*/ 17 h 71"/>
                <a:gd name="T4" fmla="*/ 4 w 116"/>
                <a:gd name="T5" fmla="*/ 15 h 71"/>
                <a:gd name="T6" fmla="*/ 7 w 116"/>
                <a:gd name="T7" fmla="*/ 12 h 71"/>
                <a:gd name="T8" fmla="*/ 11 w 116"/>
                <a:gd name="T9" fmla="*/ 10 h 71"/>
                <a:gd name="T10" fmla="*/ 15 w 116"/>
                <a:gd name="T11" fmla="*/ 9 h 71"/>
                <a:gd name="T12" fmla="*/ 18 w 116"/>
                <a:gd name="T13" fmla="*/ 5 h 71"/>
                <a:gd name="T14" fmla="*/ 22 w 116"/>
                <a:gd name="T15" fmla="*/ 4 h 71"/>
                <a:gd name="T16" fmla="*/ 25 w 116"/>
                <a:gd name="T17" fmla="*/ 1 h 71"/>
                <a:gd name="T18" fmla="*/ 29 w 116"/>
                <a:gd name="T19" fmla="*/ 0 h 71"/>
                <a:gd name="T20" fmla="*/ 29 w 116"/>
                <a:gd name="T21" fmla="*/ 1 h 71"/>
                <a:gd name="T22" fmla="*/ 25 w 116"/>
                <a:gd name="T23" fmla="*/ 4 h 71"/>
                <a:gd name="T24" fmla="*/ 23 w 116"/>
                <a:gd name="T25" fmla="*/ 6 h 71"/>
                <a:gd name="T26" fmla="*/ 20 w 116"/>
                <a:gd name="T27" fmla="*/ 8 h 71"/>
                <a:gd name="T28" fmla="*/ 15 w 116"/>
                <a:gd name="T29" fmla="*/ 10 h 71"/>
                <a:gd name="T30" fmla="*/ 11 w 116"/>
                <a:gd name="T31" fmla="*/ 12 h 71"/>
                <a:gd name="T32" fmla="*/ 7 w 116"/>
                <a:gd name="T33" fmla="*/ 15 h 71"/>
                <a:gd name="T34" fmla="*/ 4 w 116"/>
                <a:gd name="T35" fmla="*/ 16 h 71"/>
                <a:gd name="T36" fmla="*/ 0 w 116"/>
                <a:gd name="T37" fmla="*/ 18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71"/>
                <a:gd name="T59" fmla="*/ 116 w 116"/>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71">
                  <a:moveTo>
                    <a:pt x="0" y="71"/>
                  </a:moveTo>
                  <a:lnTo>
                    <a:pt x="0" y="67"/>
                  </a:lnTo>
                  <a:lnTo>
                    <a:pt x="16" y="58"/>
                  </a:lnTo>
                  <a:lnTo>
                    <a:pt x="29" y="48"/>
                  </a:lnTo>
                  <a:lnTo>
                    <a:pt x="43" y="38"/>
                  </a:lnTo>
                  <a:lnTo>
                    <a:pt x="62" y="33"/>
                  </a:lnTo>
                  <a:lnTo>
                    <a:pt x="71" y="19"/>
                  </a:lnTo>
                  <a:lnTo>
                    <a:pt x="87" y="13"/>
                  </a:lnTo>
                  <a:lnTo>
                    <a:pt x="100" y="4"/>
                  </a:lnTo>
                  <a:lnTo>
                    <a:pt x="116" y="0"/>
                  </a:lnTo>
                  <a:lnTo>
                    <a:pt x="116" y="4"/>
                  </a:lnTo>
                  <a:lnTo>
                    <a:pt x="100" y="13"/>
                  </a:lnTo>
                  <a:lnTo>
                    <a:pt x="91" y="23"/>
                  </a:lnTo>
                  <a:lnTo>
                    <a:pt x="77" y="29"/>
                  </a:lnTo>
                  <a:lnTo>
                    <a:pt x="62" y="38"/>
                  </a:lnTo>
                  <a:lnTo>
                    <a:pt x="43" y="48"/>
                  </a:lnTo>
                  <a:lnTo>
                    <a:pt x="29" y="58"/>
                  </a:lnTo>
                  <a:lnTo>
                    <a:pt x="16" y="61"/>
                  </a:lnTo>
                  <a:lnTo>
                    <a:pt x="0" y="7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7" name="Freeform 5113"/>
            <p:cNvSpPr>
              <a:spLocks/>
            </p:cNvSpPr>
            <p:nvPr/>
          </p:nvSpPr>
          <p:spPr bwMode="gray">
            <a:xfrm>
              <a:off x="4921" y="1779"/>
              <a:ext cx="65" cy="40"/>
            </a:xfrm>
            <a:custGeom>
              <a:avLst/>
              <a:gdLst>
                <a:gd name="T0" fmla="*/ 0 w 129"/>
                <a:gd name="T1" fmla="*/ 2 h 81"/>
                <a:gd name="T2" fmla="*/ 0 w 129"/>
                <a:gd name="T3" fmla="*/ 1 h 81"/>
                <a:gd name="T4" fmla="*/ 0 w 129"/>
                <a:gd name="T5" fmla="*/ 0 h 81"/>
                <a:gd name="T6" fmla="*/ 4 w 129"/>
                <a:gd name="T7" fmla="*/ 2 h 81"/>
                <a:gd name="T8" fmla="*/ 8 w 129"/>
                <a:gd name="T9" fmla="*/ 5 h 81"/>
                <a:gd name="T10" fmla="*/ 11 w 129"/>
                <a:gd name="T11" fmla="*/ 6 h 81"/>
                <a:gd name="T12" fmla="*/ 16 w 129"/>
                <a:gd name="T13" fmla="*/ 9 h 81"/>
                <a:gd name="T14" fmla="*/ 20 w 129"/>
                <a:gd name="T15" fmla="*/ 11 h 81"/>
                <a:gd name="T16" fmla="*/ 24 w 129"/>
                <a:gd name="T17" fmla="*/ 14 h 81"/>
                <a:gd name="T18" fmla="*/ 28 w 129"/>
                <a:gd name="T19" fmla="*/ 15 h 81"/>
                <a:gd name="T20" fmla="*/ 33 w 129"/>
                <a:gd name="T21" fmla="*/ 18 h 81"/>
                <a:gd name="T22" fmla="*/ 33 w 129"/>
                <a:gd name="T23" fmla="*/ 19 h 81"/>
                <a:gd name="T24" fmla="*/ 33 w 129"/>
                <a:gd name="T25" fmla="*/ 20 h 81"/>
                <a:gd name="T26" fmla="*/ 28 w 129"/>
                <a:gd name="T27" fmla="*/ 18 h 81"/>
                <a:gd name="T28" fmla="*/ 24 w 129"/>
                <a:gd name="T29" fmla="*/ 17 h 81"/>
                <a:gd name="T30" fmla="*/ 20 w 129"/>
                <a:gd name="T31" fmla="*/ 13 h 81"/>
                <a:gd name="T32" fmla="*/ 16 w 129"/>
                <a:gd name="T33" fmla="*/ 12 h 81"/>
                <a:gd name="T34" fmla="*/ 11 w 129"/>
                <a:gd name="T35" fmla="*/ 8 h 81"/>
                <a:gd name="T36" fmla="*/ 8 w 129"/>
                <a:gd name="T37" fmla="*/ 7 h 81"/>
                <a:gd name="T38" fmla="*/ 4 w 129"/>
                <a:gd name="T39" fmla="*/ 4 h 81"/>
                <a:gd name="T40" fmla="*/ 0 w 129"/>
                <a:gd name="T41" fmla="*/ 2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9"/>
                <a:gd name="T64" fmla="*/ 0 h 81"/>
                <a:gd name="T65" fmla="*/ 129 w 129"/>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9" h="81">
                  <a:moveTo>
                    <a:pt x="0" y="10"/>
                  </a:moveTo>
                  <a:lnTo>
                    <a:pt x="0" y="6"/>
                  </a:lnTo>
                  <a:lnTo>
                    <a:pt x="0" y="0"/>
                  </a:lnTo>
                  <a:lnTo>
                    <a:pt x="16" y="10"/>
                  </a:lnTo>
                  <a:lnTo>
                    <a:pt x="29" y="20"/>
                  </a:lnTo>
                  <a:lnTo>
                    <a:pt x="43" y="25"/>
                  </a:lnTo>
                  <a:lnTo>
                    <a:pt x="62" y="39"/>
                  </a:lnTo>
                  <a:lnTo>
                    <a:pt x="77" y="45"/>
                  </a:lnTo>
                  <a:lnTo>
                    <a:pt x="96" y="58"/>
                  </a:lnTo>
                  <a:lnTo>
                    <a:pt x="110" y="62"/>
                  </a:lnTo>
                  <a:lnTo>
                    <a:pt x="129" y="72"/>
                  </a:lnTo>
                  <a:lnTo>
                    <a:pt x="129" y="77"/>
                  </a:lnTo>
                  <a:lnTo>
                    <a:pt x="129" y="81"/>
                  </a:lnTo>
                  <a:lnTo>
                    <a:pt x="110" y="72"/>
                  </a:lnTo>
                  <a:lnTo>
                    <a:pt x="96" y="68"/>
                  </a:lnTo>
                  <a:lnTo>
                    <a:pt x="77" y="52"/>
                  </a:lnTo>
                  <a:lnTo>
                    <a:pt x="62" y="48"/>
                  </a:lnTo>
                  <a:lnTo>
                    <a:pt x="43" y="35"/>
                  </a:lnTo>
                  <a:lnTo>
                    <a:pt x="29" y="29"/>
                  </a:lnTo>
                  <a:lnTo>
                    <a:pt x="16" y="16"/>
                  </a:lnTo>
                  <a:lnTo>
                    <a:pt x="0" y="1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8" name="Freeform 5114"/>
            <p:cNvSpPr>
              <a:spLocks/>
            </p:cNvSpPr>
            <p:nvPr/>
          </p:nvSpPr>
          <p:spPr bwMode="gray">
            <a:xfrm>
              <a:off x="4914" y="1814"/>
              <a:ext cx="72" cy="46"/>
            </a:xfrm>
            <a:custGeom>
              <a:avLst/>
              <a:gdLst>
                <a:gd name="T0" fmla="*/ 0 w 142"/>
                <a:gd name="T1" fmla="*/ 23 h 92"/>
                <a:gd name="T2" fmla="*/ 0 w 142"/>
                <a:gd name="T3" fmla="*/ 22 h 92"/>
                <a:gd name="T4" fmla="*/ 0 w 142"/>
                <a:gd name="T5" fmla="*/ 21 h 92"/>
                <a:gd name="T6" fmla="*/ 5 w 142"/>
                <a:gd name="T7" fmla="*/ 18 h 92"/>
                <a:gd name="T8" fmla="*/ 10 w 142"/>
                <a:gd name="T9" fmla="*/ 15 h 92"/>
                <a:gd name="T10" fmla="*/ 14 w 142"/>
                <a:gd name="T11" fmla="*/ 13 h 92"/>
                <a:gd name="T12" fmla="*/ 19 w 142"/>
                <a:gd name="T13" fmla="*/ 11 h 92"/>
                <a:gd name="T14" fmla="*/ 23 w 142"/>
                <a:gd name="T15" fmla="*/ 7 h 92"/>
                <a:gd name="T16" fmla="*/ 28 w 142"/>
                <a:gd name="T17" fmla="*/ 6 h 92"/>
                <a:gd name="T18" fmla="*/ 31 w 142"/>
                <a:gd name="T19" fmla="*/ 3 h 92"/>
                <a:gd name="T20" fmla="*/ 37 w 142"/>
                <a:gd name="T21" fmla="*/ 0 h 92"/>
                <a:gd name="T22" fmla="*/ 37 w 142"/>
                <a:gd name="T23" fmla="*/ 1 h 92"/>
                <a:gd name="T24" fmla="*/ 37 w 142"/>
                <a:gd name="T25" fmla="*/ 3 h 92"/>
                <a:gd name="T26" fmla="*/ 31 w 142"/>
                <a:gd name="T27" fmla="*/ 5 h 92"/>
                <a:gd name="T28" fmla="*/ 28 w 142"/>
                <a:gd name="T29" fmla="*/ 9 h 92"/>
                <a:gd name="T30" fmla="*/ 23 w 142"/>
                <a:gd name="T31" fmla="*/ 10 h 92"/>
                <a:gd name="T32" fmla="*/ 19 w 142"/>
                <a:gd name="T33" fmla="*/ 13 h 92"/>
                <a:gd name="T34" fmla="*/ 14 w 142"/>
                <a:gd name="T35" fmla="*/ 14 h 92"/>
                <a:gd name="T36" fmla="*/ 10 w 142"/>
                <a:gd name="T37" fmla="*/ 18 h 92"/>
                <a:gd name="T38" fmla="*/ 5 w 142"/>
                <a:gd name="T39" fmla="*/ 21 h 92"/>
                <a:gd name="T40" fmla="*/ 0 w 142"/>
                <a:gd name="T41" fmla="*/ 23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92"/>
                <a:gd name="T65" fmla="*/ 142 w 142"/>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92">
                  <a:moveTo>
                    <a:pt x="0" y="92"/>
                  </a:moveTo>
                  <a:lnTo>
                    <a:pt x="0" y="86"/>
                  </a:lnTo>
                  <a:lnTo>
                    <a:pt x="0" y="82"/>
                  </a:lnTo>
                  <a:lnTo>
                    <a:pt x="19" y="72"/>
                  </a:lnTo>
                  <a:lnTo>
                    <a:pt x="38" y="63"/>
                  </a:lnTo>
                  <a:lnTo>
                    <a:pt x="56" y="53"/>
                  </a:lnTo>
                  <a:lnTo>
                    <a:pt x="75" y="44"/>
                  </a:lnTo>
                  <a:lnTo>
                    <a:pt x="90" y="28"/>
                  </a:lnTo>
                  <a:lnTo>
                    <a:pt x="109" y="24"/>
                  </a:lnTo>
                  <a:lnTo>
                    <a:pt x="123" y="9"/>
                  </a:lnTo>
                  <a:lnTo>
                    <a:pt x="142" y="0"/>
                  </a:lnTo>
                  <a:lnTo>
                    <a:pt x="142" y="5"/>
                  </a:lnTo>
                  <a:lnTo>
                    <a:pt x="142" y="9"/>
                  </a:lnTo>
                  <a:lnTo>
                    <a:pt x="123" y="19"/>
                  </a:lnTo>
                  <a:lnTo>
                    <a:pt x="109" y="34"/>
                  </a:lnTo>
                  <a:lnTo>
                    <a:pt x="90" y="38"/>
                  </a:lnTo>
                  <a:lnTo>
                    <a:pt x="75" y="53"/>
                  </a:lnTo>
                  <a:lnTo>
                    <a:pt x="56" y="57"/>
                  </a:lnTo>
                  <a:lnTo>
                    <a:pt x="38" y="72"/>
                  </a:lnTo>
                  <a:lnTo>
                    <a:pt x="19" y="82"/>
                  </a:lnTo>
                  <a:lnTo>
                    <a:pt x="0" y="92"/>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9" name="Freeform 5115"/>
            <p:cNvSpPr>
              <a:spLocks/>
            </p:cNvSpPr>
            <p:nvPr/>
          </p:nvSpPr>
          <p:spPr bwMode="gray">
            <a:xfrm>
              <a:off x="4914" y="1856"/>
              <a:ext cx="79" cy="48"/>
            </a:xfrm>
            <a:custGeom>
              <a:avLst/>
              <a:gdLst>
                <a:gd name="T0" fmla="*/ 0 w 157"/>
                <a:gd name="T1" fmla="*/ 3 h 96"/>
                <a:gd name="T2" fmla="*/ 0 w 157"/>
                <a:gd name="T3" fmla="*/ 0 h 96"/>
                <a:gd name="T4" fmla="*/ 5 w 157"/>
                <a:gd name="T5" fmla="*/ 3 h 96"/>
                <a:gd name="T6" fmla="*/ 10 w 157"/>
                <a:gd name="T7" fmla="*/ 5 h 96"/>
                <a:gd name="T8" fmla="*/ 13 w 157"/>
                <a:gd name="T9" fmla="*/ 7 h 96"/>
                <a:gd name="T10" fmla="*/ 19 w 157"/>
                <a:gd name="T11" fmla="*/ 10 h 96"/>
                <a:gd name="T12" fmla="*/ 23 w 157"/>
                <a:gd name="T13" fmla="*/ 12 h 96"/>
                <a:gd name="T14" fmla="*/ 29 w 157"/>
                <a:gd name="T15" fmla="*/ 15 h 96"/>
                <a:gd name="T16" fmla="*/ 33 w 157"/>
                <a:gd name="T17" fmla="*/ 18 h 96"/>
                <a:gd name="T18" fmla="*/ 40 w 157"/>
                <a:gd name="T19" fmla="*/ 22 h 96"/>
                <a:gd name="T20" fmla="*/ 40 w 157"/>
                <a:gd name="T21" fmla="*/ 23 h 96"/>
                <a:gd name="T22" fmla="*/ 40 w 157"/>
                <a:gd name="T23" fmla="*/ 24 h 96"/>
                <a:gd name="T24" fmla="*/ 33 w 157"/>
                <a:gd name="T25" fmla="*/ 21 h 96"/>
                <a:gd name="T26" fmla="*/ 29 w 157"/>
                <a:gd name="T27" fmla="*/ 18 h 96"/>
                <a:gd name="T28" fmla="*/ 23 w 157"/>
                <a:gd name="T29" fmla="*/ 15 h 96"/>
                <a:gd name="T30" fmla="*/ 19 w 157"/>
                <a:gd name="T31" fmla="*/ 13 h 96"/>
                <a:gd name="T32" fmla="*/ 13 w 157"/>
                <a:gd name="T33" fmla="*/ 10 h 96"/>
                <a:gd name="T34" fmla="*/ 10 w 157"/>
                <a:gd name="T35" fmla="*/ 7 h 96"/>
                <a:gd name="T36" fmla="*/ 5 w 157"/>
                <a:gd name="T37" fmla="*/ 5 h 96"/>
                <a:gd name="T38" fmla="*/ 0 w 157"/>
                <a:gd name="T39" fmla="*/ 3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7"/>
                <a:gd name="T61" fmla="*/ 0 h 96"/>
                <a:gd name="T62" fmla="*/ 157 w 157"/>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7" h="96">
                  <a:moveTo>
                    <a:pt x="0" y="10"/>
                  </a:moveTo>
                  <a:lnTo>
                    <a:pt x="0" y="0"/>
                  </a:lnTo>
                  <a:lnTo>
                    <a:pt x="19" y="10"/>
                  </a:lnTo>
                  <a:lnTo>
                    <a:pt x="38" y="19"/>
                  </a:lnTo>
                  <a:lnTo>
                    <a:pt x="52" y="29"/>
                  </a:lnTo>
                  <a:lnTo>
                    <a:pt x="75" y="38"/>
                  </a:lnTo>
                  <a:lnTo>
                    <a:pt x="90" y="48"/>
                  </a:lnTo>
                  <a:lnTo>
                    <a:pt x="113" y="62"/>
                  </a:lnTo>
                  <a:lnTo>
                    <a:pt x="132" y="71"/>
                  </a:lnTo>
                  <a:lnTo>
                    <a:pt x="157" y="86"/>
                  </a:lnTo>
                  <a:lnTo>
                    <a:pt x="157" y="90"/>
                  </a:lnTo>
                  <a:lnTo>
                    <a:pt x="157" y="96"/>
                  </a:lnTo>
                  <a:lnTo>
                    <a:pt x="132" y="81"/>
                  </a:lnTo>
                  <a:lnTo>
                    <a:pt x="113" y="71"/>
                  </a:lnTo>
                  <a:lnTo>
                    <a:pt x="90" y="62"/>
                  </a:lnTo>
                  <a:lnTo>
                    <a:pt x="75" y="52"/>
                  </a:lnTo>
                  <a:lnTo>
                    <a:pt x="52" y="38"/>
                  </a:lnTo>
                  <a:lnTo>
                    <a:pt x="38" y="29"/>
                  </a:lnTo>
                  <a:lnTo>
                    <a:pt x="19" y="19"/>
                  </a:lnTo>
                  <a:lnTo>
                    <a:pt x="0" y="1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0" name="Freeform 5116"/>
            <p:cNvSpPr>
              <a:spLocks/>
            </p:cNvSpPr>
            <p:nvPr/>
          </p:nvSpPr>
          <p:spPr bwMode="gray">
            <a:xfrm>
              <a:off x="4907" y="1899"/>
              <a:ext cx="86" cy="52"/>
            </a:xfrm>
            <a:custGeom>
              <a:avLst/>
              <a:gdLst>
                <a:gd name="T0" fmla="*/ 0 w 172"/>
                <a:gd name="T1" fmla="*/ 26 h 104"/>
                <a:gd name="T2" fmla="*/ 0 w 172"/>
                <a:gd name="T3" fmla="*/ 24 h 104"/>
                <a:gd name="T4" fmla="*/ 5 w 172"/>
                <a:gd name="T5" fmla="*/ 21 h 104"/>
                <a:gd name="T6" fmla="*/ 11 w 172"/>
                <a:gd name="T7" fmla="*/ 17 h 104"/>
                <a:gd name="T8" fmla="*/ 17 w 172"/>
                <a:gd name="T9" fmla="*/ 14 h 104"/>
                <a:gd name="T10" fmla="*/ 22 w 172"/>
                <a:gd name="T11" fmla="*/ 12 h 104"/>
                <a:gd name="T12" fmla="*/ 27 w 172"/>
                <a:gd name="T13" fmla="*/ 9 h 104"/>
                <a:gd name="T14" fmla="*/ 32 w 172"/>
                <a:gd name="T15" fmla="*/ 6 h 104"/>
                <a:gd name="T16" fmla="*/ 37 w 172"/>
                <a:gd name="T17" fmla="*/ 3 h 104"/>
                <a:gd name="T18" fmla="*/ 43 w 172"/>
                <a:gd name="T19" fmla="*/ 0 h 104"/>
                <a:gd name="T20" fmla="*/ 43 w 172"/>
                <a:gd name="T21" fmla="*/ 1 h 104"/>
                <a:gd name="T22" fmla="*/ 43 w 172"/>
                <a:gd name="T23" fmla="*/ 3 h 104"/>
                <a:gd name="T24" fmla="*/ 37 w 172"/>
                <a:gd name="T25" fmla="*/ 5 h 104"/>
                <a:gd name="T26" fmla="*/ 34 w 172"/>
                <a:gd name="T27" fmla="*/ 9 h 104"/>
                <a:gd name="T28" fmla="*/ 27 w 172"/>
                <a:gd name="T29" fmla="*/ 11 h 104"/>
                <a:gd name="T30" fmla="*/ 22 w 172"/>
                <a:gd name="T31" fmla="*/ 14 h 104"/>
                <a:gd name="T32" fmla="*/ 17 w 172"/>
                <a:gd name="T33" fmla="*/ 17 h 104"/>
                <a:gd name="T34" fmla="*/ 11 w 172"/>
                <a:gd name="T35" fmla="*/ 21 h 104"/>
                <a:gd name="T36" fmla="*/ 5 w 172"/>
                <a:gd name="T37" fmla="*/ 23 h 104"/>
                <a:gd name="T38" fmla="*/ 0 w 172"/>
                <a:gd name="T39" fmla="*/ 26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104"/>
                <a:gd name="T62" fmla="*/ 172 w 172"/>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104">
                  <a:moveTo>
                    <a:pt x="0" y="104"/>
                  </a:moveTo>
                  <a:lnTo>
                    <a:pt x="0" y="95"/>
                  </a:lnTo>
                  <a:lnTo>
                    <a:pt x="19" y="81"/>
                  </a:lnTo>
                  <a:lnTo>
                    <a:pt x="44" y="68"/>
                  </a:lnTo>
                  <a:lnTo>
                    <a:pt x="67" y="58"/>
                  </a:lnTo>
                  <a:lnTo>
                    <a:pt x="90" y="48"/>
                  </a:lnTo>
                  <a:lnTo>
                    <a:pt x="109" y="33"/>
                  </a:lnTo>
                  <a:lnTo>
                    <a:pt x="128" y="23"/>
                  </a:lnTo>
                  <a:lnTo>
                    <a:pt x="147" y="10"/>
                  </a:lnTo>
                  <a:lnTo>
                    <a:pt x="172" y="0"/>
                  </a:lnTo>
                  <a:lnTo>
                    <a:pt x="172" y="4"/>
                  </a:lnTo>
                  <a:lnTo>
                    <a:pt x="172" y="10"/>
                  </a:lnTo>
                  <a:lnTo>
                    <a:pt x="147" y="20"/>
                  </a:lnTo>
                  <a:lnTo>
                    <a:pt x="134" y="33"/>
                  </a:lnTo>
                  <a:lnTo>
                    <a:pt x="109" y="43"/>
                  </a:lnTo>
                  <a:lnTo>
                    <a:pt x="90" y="58"/>
                  </a:lnTo>
                  <a:lnTo>
                    <a:pt x="67" y="68"/>
                  </a:lnTo>
                  <a:lnTo>
                    <a:pt x="44" y="81"/>
                  </a:lnTo>
                  <a:lnTo>
                    <a:pt x="19" y="91"/>
                  </a:lnTo>
                  <a:lnTo>
                    <a:pt x="0" y="10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1" name="Freeform 5117"/>
            <p:cNvSpPr>
              <a:spLocks/>
            </p:cNvSpPr>
            <p:nvPr/>
          </p:nvSpPr>
          <p:spPr bwMode="gray">
            <a:xfrm>
              <a:off x="4907" y="1944"/>
              <a:ext cx="96" cy="57"/>
            </a:xfrm>
            <a:custGeom>
              <a:avLst/>
              <a:gdLst>
                <a:gd name="T0" fmla="*/ 0 w 192"/>
                <a:gd name="T1" fmla="*/ 2 h 115"/>
                <a:gd name="T2" fmla="*/ 0 w 192"/>
                <a:gd name="T3" fmla="*/ 1 h 115"/>
                <a:gd name="T4" fmla="*/ 0 w 192"/>
                <a:gd name="T5" fmla="*/ 0 h 115"/>
                <a:gd name="T6" fmla="*/ 5 w 192"/>
                <a:gd name="T7" fmla="*/ 2 h 115"/>
                <a:gd name="T8" fmla="*/ 11 w 192"/>
                <a:gd name="T9" fmla="*/ 5 h 115"/>
                <a:gd name="T10" fmla="*/ 17 w 192"/>
                <a:gd name="T11" fmla="*/ 8 h 115"/>
                <a:gd name="T12" fmla="*/ 23 w 192"/>
                <a:gd name="T13" fmla="*/ 12 h 115"/>
                <a:gd name="T14" fmla="*/ 27 w 192"/>
                <a:gd name="T15" fmla="*/ 15 h 115"/>
                <a:gd name="T16" fmla="*/ 35 w 192"/>
                <a:gd name="T17" fmla="*/ 19 h 115"/>
                <a:gd name="T18" fmla="*/ 41 w 192"/>
                <a:gd name="T19" fmla="*/ 21 h 115"/>
                <a:gd name="T20" fmla="*/ 47 w 192"/>
                <a:gd name="T21" fmla="*/ 25 h 115"/>
                <a:gd name="T22" fmla="*/ 47 w 192"/>
                <a:gd name="T23" fmla="*/ 26 h 115"/>
                <a:gd name="T24" fmla="*/ 48 w 192"/>
                <a:gd name="T25" fmla="*/ 28 h 115"/>
                <a:gd name="T26" fmla="*/ 41 w 192"/>
                <a:gd name="T27" fmla="*/ 25 h 115"/>
                <a:gd name="T28" fmla="*/ 35 w 192"/>
                <a:gd name="T29" fmla="*/ 22 h 115"/>
                <a:gd name="T30" fmla="*/ 27 w 192"/>
                <a:gd name="T31" fmla="*/ 19 h 115"/>
                <a:gd name="T32" fmla="*/ 23 w 192"/>
                <a:gd name="T33" fmla="*/ 15 h 115"/>
                <a:gd name="T34" fmla="*/ 15 w 192"/>
                <a:gd name="T35" fmla="*/ 12 h 115"/>
                <a:gd name="T36" fmla="*/ 11 w 192"/>
                <a:gd name="T37" fmla="*/ 9 h 115"/>
                <a:gd name="T38" fmla="*/ 5 w 192"/>
                <a:gd name="T39" fmla="*/ 5 h 115"/>
                <a:gd name="T40" fmla="*/ 0 w 192"/>
                <a:gd name="T41" fmla="*/ 2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115"/>
                <a:gd name="T65" fmla="*/ 192 w 192"/>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115">
                  <a:moveTo>
                    <a:pt x="0" y="9"/>
                  </a:moveTo>
                  <a:lnTo>
                    <a:pt x="0" y="4"/>
                  </a:lnTo>
                  <a:lnTo>
                    <a:pt x="0" y="0"/>
                  </a:lnTo>
                  <a:lnTo>
                    <a:pt x="19" y="9"/>
                  </a:lnTo>
                  <a:lnTo>
                    <a:pt x="44" y="23"/>
                  </a:lnTo>
                  <a:lnTo>
                    <a:pt x="67" y="32"/>
                  </a:lnTo>
                  <a:lnTo>
                    <a:pt x="90" y="48"/>
                  </a:lnTo>
                  <a:lnTo>
                    <a:pt x="109" y="61"/>
                  </a:lnTo>
                  <a:lnTo>
                    <a:pt x="138" y="76"/>
                  </a:lnTo>
                  <a:lnTo>
                    <a:pt x="163" y="86"/>
                  </a:lnTo>
                  <a:lnTo>
                    <a:pt x="186" y="100"/>
                  </a:lnTo>
                  <a:lnTo>
                    <a:pt x="186" y="105"/>
                  </a:lnTo>
                  <a:lnTo>
                    <a:pt x="192" y="115"/>
                  </a:lnTo>
                  <a:lnTo>
                    <a:pt x="163" y="100"/>
                  </a:lnTo>
                  <a:lnTo>
                    <a:pt x="138" y="90"/>
                  </a:lnTo>
                  <a:lnTo>
                    <a:pt x="109" y="76"/>
                  </a:lnTo>
                  <a:lnTo>
                    <a:pt x="90" y="61"/>
                  </a:lnTo>
                  <a:lnTo>
                    <a:pt x="63" y="48"/>
                  </a:lnTo>
                  <a:lnTo>
                    <a:pt x="44" y="38"/>
                  </a:lnTo>
                  <a:lnTo>
                    <a:pt x="19" y="23"/>
                  </a:lnTo>
                  <a:lnTo>
                    <a:pt x="0"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2" name="Freeform 5118"/>
            <p:cNvSpPr>
              <a:spLocks/>
            </p:cNvSpPr>
            <p:nvPr/>
          </p:nvSpPr>
          <p:spPr bwMode="gray">
            <a:xfrm>
              <a:off x="4897" y="1994"/>
              <a:ext cx="106" cy="67"/>
            </a:xfrm>
            <a:custGeom>
              <a:avLst/>
              <a:gdLst>
                <a:gd name="T0" fmla="*/ 0 w 212"/>
                <a:gd name="T1" fmla="*/ 34 h 134"/>
                <a:gd name="T2" fmla="*/ 0 w 212"/>
                <a:gd name="T3" fmla="*/ 31 h 134"/>
                <a:gd name="T4" fmla="*/ 0 w 212"/>
                <a:gd name="T5" fmla="*/ 30 h 134"/>
                <a:gd name="T6" fmla="*/ 7 w 212"/>
                <a:gd name="T7" fmla="*/ 25 h 134"/>
                <a:gd name="T8" fmla="*/ 14 w 212"/>
                <a:gd name="T9" fmla="*/ 21 h 134"/>
                <a:gd name="T10" fmla="*/ 21 w 212"/>
                <a:gd name="T11" fmla="*/ 18 h 134"/>
                <a:gd name="T12" fmla="*/ 27 w 212"/>
                <a:gd name="T13" fmla="*/ 14 h 134"/>
                <a:gd name="T14" fmla="*/ 34 w 212"/>
                <a:gd name="T15" fmla="*/ 11 h 134"/>
                <a:gd name="T16" fmla="*/ 40 w 212"/>
                <a:gd name="T17" fmla="*/ 7 h 134"/>
                <a:gd name="T18" fmla="*/ 46 w 212"/>
                <a:gd name="T19" fmla="*/ 3 h 134"/>
                <a:gd name="T20" fmla="*/ 52 w 212"/>
                <a:gd name="T21" fmla="*/ 0 h 134"/>
                <a:gd name="T22" fmla="*/ 52 w 212"/>
                <a:gd name="T23" fmla="*/ 1 h 134"/>
                <a:gd name="T24" fmla="*/ 53 w 212"/>
                <a:gd name="T25" fmla="*/ 3 h 134"/>
                <a:gd name="T26" fmla="*/ 46 w 212"/>
                <a:gd name="T27" fmla="*/ 7 h 134"/>
                <a:gd name="T28" fmla="*/ 40 w 212"/>
                <a:gd name="T29" fmla="*/ 11 h 134"/>
                <a:gd name="T30" fmla="*/ 34 w 212"/>
                <a:gd name="T31" fmla="*/ 14 h 134"/>
                <a:gd name="T32" fmla="*/ 27 w 212"/>
                <a:gd name="T33" fmla="*/ 18 h 134"/>
                <a:gd name="T34" fmla="*/ 21 w 212"/>
                <a:gd name="T35" fmla="*/ 21 h 134"/>
                <a:gd name="T36" fmla="*/ 14 w 212"/>
                <a:gd name="T37" fmla="*/ 26 h 134"/>
                <a:gd name="T38" fmla="*/ 7 w 212"/>
                <a:gd name="T39" fmla="*/ 28 h 134"/>
                <a:gd name="T40" fmla="*/ 0 w 212"/>
                <a:gd name="T41" fmla="*/ 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2"/>
                <a:gd name="T64" fmla="*/ 0 h 134"/>
                <a:gd name="T65" fmla="*/ 212 w 212"/>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2" h="134">
                  <a:moveTo>
                    <a:pt x="0" y="134"/>
                  </a:moveTo>
                  <a:lnTo>
                    <a:pt x="0" y="124"/>
                  </a:lnTo>
                  <a:lnTo>
                    <a:pt x="0" y="120"/>
                  </a:lnTo>
                  <a:lnTo>
                    <a:pt x="29" y="101"/>
                  </a:lnTo>
                  <a:lnTo>
                    <a:pt x="58" y="86"/>
                  </a:lnTo>
                  <a:lnTo>
                    <a:pt x="83" y="72"/>
                  </a:lnTo>
                  <a:lnTo>
                    <a:pt x="110" y="57"/>
                  </a:lnTo>
                  <a:lnTo>
                    <a:pt x="135" y="44"/>
                  </a:lnTo>
                  <a:lnTo>
                    <a:pt x="158" y="28"/>
                  </a:lnTo>
                  <a:lnTo>
                    <a:pt x="183" y="15"/>
                  </a:lnTo>
                  <a:lnTo>
                    <a:pt x="206" y="0"/>
                  </a:lnTo>
                  <a:lnTo>
                    <a:pt x="206" y="5"/>
                  </a:lnTo>
                  <a:lnTo>
                    <a:pt x="212" y="15"/>
                  </a:lnTo>
                  <a:lnTo>
                    <a:pt x="183" y="28"/>
                  </a:lnTo>
                  <a:lnTo>
                    <a:pt x="158" y="44"/>
                  </a:lnTo>
                  <a:lnTo>
                    <a:pt x="135" y="57"/>
                  </a:lnTo>
                  <a:lnTo>
                    <a:pt x="110" y="72"/>
                  </a:lnTo>
                  <a:lnTo>
                    <a:pt x="83" y="86"/>
                  </a:lnTo>
                  <a:lnTo>
                    <a:pt x="58" y="105"/>
                  </a:lnTo>
                  <a:lnTo>
                    <a:pt x="29" y="115"/>
                  </a:lnTo>
                  <a:lnTo>
                    <a:pt x="0" y="13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3" name="Freeform 5119"/>
            <p:cNvSpPr>
              <a:spLocks/>
            </p:cNvSpPr>
            <p:nvPr/>
          </p:nvSpPr>
          <p:spPr bwMode="gray">
            <a:xfrm>
              <a:off x="4897" y="2051"/>
              <a:ext cx="115" cy="72"/>
            </a:xfrm>
            <a:custGeom>
              <a:avLst/>
              <a:gdLst>
                <a:gd name="T0" fmla="*/ 0 w 231"/>
                <a:gd name="T1" fmla="*/ 3 h 144"/>
                <a:gd name="T2" fmla="*/ 0 w 231"/>
                <a:gd name="T3" fmla="*/ 1 h 144"/>
                <a:gd name="T4" fmla="*/ 0 w 231"/>
                <a:gd name="T5" fmla="*/ 0 h 144"/>
                <a:gd name="T6" fmla="*/ 6 w 231"/>
                <a:gd name="T7" fmla="*/ 3 h 144"/>
                <a:gd name="T8" fmla="*/ 13 w 231"/>
                <a:gd name="T9" fmla="*/ 7 h 144"/>
                <a:gd name="T10" fmla="*/ 20 w 231"/>
                <a:gd name="T11" fmla="*/ 10 h 144"/>
                <a:gd name="T12" fmla="*/ 27 w 231"/>
                <a:gd name="T13" fmla="*/ 15 h 144"/>
                <a:gd name="T14" fmla="*/ 34 w 231"/>
                <a:gd name="T15" fmla="*/ 19 h 144"/>
                <a:gd name="T16" fmla="*/ 41 w 231"/>
                <a:gd name="T17" fmla="*/ 22 h 144"/>
                <a:gd name="T18" fmla="*/ 49 w 231"/>
                <a:gd name="T19" fmla="*/ 26 h 144"/>
                <a:gd name="T20" fmla="*/ 57 w 231"/>
                <a:gd name="T21" fmla="*/ 31 h 144"/>
                <a:gd name="T22" fmla="*/ 57 w 231"/>
                <a:gd name="T23" fmla="*/ 34 h 144"/>
                <a:gd name="T24" fmla="*/ 57 w 231"/>
                <a:gd name="T25" fmla="*/ 36 h 144"/>
                <a:gd name="T26" fmla="*/ 49 w 231"/>
                <a:gd name="T27" fmla="*/ 31 h 144"/>
                <a:gd name="T28" fmla="*/ 41 w 231"/>
                <a:gd name="T29" fmla="*/ 27 h 144"/>
                <a:gd name="T30" fmla="*/ 34 w 231"/>
                <a:gd name="T31" fmla="*/ 22 h 144"/>
                <a:gd name="T32" fmla="*/ 27 w 231"/>
                <a:gd name="T33" fmla="*/ 19 h 144"/>
                <a:gd name="T34" fmla="*/ 20 w 231"/>
                <a:gd name="T35" fmla="*/ 14 h 144"/>
                <a:gd name="T36" fmla="*/ 13 w 231"/>
                <a:gd name="T37" fmla="*/ 10 h 144"/>
                <a:gd name="T38" fmla="*/ 6 w 231"/>
                <a:gd name="T39" fmla="*/ 7 h 144"/>
                <a:gd name="T40" fmla="*/ 0 w 231"/>
                <a:gd name="T41" fmla="*/ 3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1"/>
                <a:gd name="T64" fmla="*/ 0 h 144"/>
                <a:gd name="T65" fmla="*/ 231 w 231"/>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1" h="144">
                  <a:moveTo>
                    <a:pt x="0" y="15"/>
                  </a:moveTo>
                  <a:lnTo>
                    <a:pt x="0" y="5"/>
                  </a:lnTo>
                  <a:lnTo>
                    <a:pt x="0" y="0"/>
                  </a:lnTo>
                  <a:lnTo>
                    <a:pt x="25" y="15"/>
                  </a:lnTo>
                  <a:lnTo>
                    <a:pt x="54" y="29"/>
                  </a:lnTo>
                  <a:lnTo>
                    <a:pt x="83" y="42"/>
                  </a:lnTo>
                  <a:lnTo>
                    <a:pt x="110" y="61"/>
                  </a:lnTo>
                  <a:lnTo>
                    <a:pt x="139" y="77"/>
                  </a:lnTo>
                  <a:lnTo>
                    <a:pt x="167" y="90"/>
                  </a:lnTo>
                  <a:lnTo>
                    <a:pt x="196" y="105"/>
                  </a:lnTo>
                  <a:lnTo>
                    <a:pt x="231" y="125"/>
                  </a:lnTo>
                  <a:lnTo>
                    <a:pt x="231" y="134"/>
                  </a:lnTo>
                  <a:lnTo>
                    <a:pt x="231" y="144"/>
                  </a:lnTo>
                  <a:lnTo>
                    <a:pt x="196" y="125"/>
                  </a:lnTo>
                  <a:lnTo>
                    <a:pt x="167" y="109"/>
                  </a:lnTo>
                  <a:lnTo>
                    <a:pt x="139" y="90"/>
                  </a:lnTo>
                  <a:lnTo>
                    <a:pt x="110" y="77"/>
                  </a:lnTo>
                  <a:lnTo>
                    <a:pt x="83" y="57"/>
                  </a:lnTo>
                  <a:lnTo>
                    <a:pt x="54" y="42"/>
                  </a:lnTo>
                  <a:lnTo>
                    <a:pt x="25" y="29"/>
                  </a:lnTo>
                  <a:lnTo>
                    <a:pt x="0" y="1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4" name="Freeform 5120"/>
            <p:cNvSpPr>
              <a:spLocks/>
            </p:cNvSpPr>
            <p:nvPr/>
          </p:nvSpPr>
          <p:spPr bwMode="gray">
            <a:xfrm>
              <a:off x="4886" y="2114"/>
              <a:ext cx="126" cy="81"/>
            </a:xfrm>
            <a:custGeom>
              <a:avLst/>
              <a:gdLst>
                <a:gd name="T0" fmla="*/ 0 w 254"/>
                <a:gd name="T1" fmla="*/ 40 h 163"/>
                <a:gd name="T2" fmla="*/ 0 w 254"/>
                <a:gd name="T3" fmla="*/ 38 h 163"/>
                <a:gd name="T4" fmla="*/ 0 w 254"/>
                <a:gd name="T5" fmla="*/ 35 h 163"/>
                <a:gd name="T6" fmla="*/ 8 w 254"/>
                <a:gd name="T7" fmla="*/ 31 h 163"/>
                <a:gd name="T8" fmla="*/ 17 w 254"/>
                <a:gd name="T9" fmla="*/ 26 h 163"/>
                <a:gd name="T10" fmla="*/ 25 w 254"/>
                <a:gd name="T11" fmla="*/ 21 h 163"/>
                <a:gd name="T12" fmla="*/ 33 w 254"/>
                <a:gd name="T13" fmla="*/ 17 h 163"/>
                <a:gd name="T14" fmla="*/ 40 w 254"/>
                <a:gd name="T15" fmla="*/ 12 h 163"/>
                <a:gd name="T16" fmla="*/ 47 w 254"/>
                <a:gd name="T17" fmla="*/ 8 h 163"/>
                <a:gd name="T18" fmla="*/ 54 w 254"/>
                <a:gd name="T19" fmla="*/ 3 h 163"/>
                <a:gd name="T20" fmla="*/ 63 w 254"/>
                <a:gd name="T21" fmla="*/ 0 h 163"/>
                <a:gd name="T22" fmla="*/ 63 w 254"/>
                <a:gd name="T23" fmla="*/ 2 h 163"/>
                <a:gd name="T24" fmla="*/ 63 w 254"/>
                <a:gd name="T25" fmla="*/ 4 h 163"/>
                <a:gd name="T26" fmla="*/ 56 w 254"/>
                <a:gd name="T27" fmla="*/ 8 h 163"/>
                <a:gd name="T28" fmla="*/ 48 w 254"/>
                <a:gd name="T29" fmla="*/ 12 h 163"/>
                <a:gd name="T30" fmla="*/ 40 w 254"/>
                <a:gd name="T31" fmla="*/ 16 h 163"/>
                <a:gd name="T32" fmla="*/ 33 w 254"/>
                <a:gd name="T33" fmla="*/ 21 h 163"/>
                <a:gd name="T34" fmla="*/ 24 w 254"/>
                <a:gd name="T35" fmla="*/ 26 h 163"/>
                <a:gd name="T36" fmla="*/ 17 w 254"/>
                <a:gd name="T37" fmla="*/ 31 h 163"/>
                <a:gd name="T38" fmla="*/ 8 w 254"/>
                <a:gd name="T39" fmla="*/ 35 h 163"/>
                <a:gd name="T40" fmla="*/ 0 w 254"/>
                <a:gd name="T41" fmla="*/ 40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4"/>
                <a:gd name="T64" fmla="*/ 0 h 163"/>
                <a:gd name="T65" fmla="*/ 254 w 254"/>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4" h="163">
                  <a:moveTo>
                    <a:pt x="0" y="163"/>
                  </a:moveTo>
                  <a:lnTo>
                    <a:pt x="0" y="153"/>
                  </a:lnTo>
                  <a:lnTo>
                    <a:pt x="0" y="143"/>
                  </a:lnTo>
                  <a:lnTo>
                    <a:pt x="33" y="124"/>
                  </a:lnTo>
                  <a:lnTo>
                    <a:pt x="68" y="105"/>
                  </a:lnTo>
                  <a:lnTo>
                    <a:pt x="100" y="86"/>
                  </a:lnTo>
                  <a:lnTo>
                    <a:pt x="133" y="71"/>
                  </a:lnTo>
                  <a:lnTo>
                    <a:pt x="162" y="51"/>
                  </a:lnTo>
                  <a:lnTo>
                    <a:pt x="190" y="32"/>
                  </a:lnTo>
                  <a:lnTo>
                    <a:pt x="219" y="13"/>
                  </a:lnTo>
                  <a:lnTo>
                    <a:pt x="254" y="0"/>
                  </a:lnTo>
                  <a:lnTo>
                    <a:pt x="254" y="9"/>
                  </a:lnTo>
                  <a:lnTo>
                    <a:pt x="254" y="19"/>
                  </a:lnTo>
                  <a:lnTo>
                    <a:pt x="225" y="32"/>
                  </a:lnTo>
                  <a:lnTo>
                    <a:pt x="196" y="51"/>
                  </a:lnTo>
                  <a:lnTo>
                    <a:pt x="162" y="67"/>
                  </a:lnTo>
                  <a:lnTo>
                    <a:pt x="133" y="86"/>
                  </a:lnTo>
                  <a:lnTo>
                    <a:pt x="96" y="105"/>
                  </a:lnTo>
                  <a:lnTo>
                    <a:pt x="68" y="124"/>
                  </a:lnTo>
                  <a:lnTo>
                    <a:pt x="33" y="143"/>
                  </a:lnTo>
                  <a:lnTo>
                    <a:pt x="0" y="16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5" name="Freeform 5121"/>
            <p:cNvSpPr>
              <a:spLocks/>
            </p:cNvSpPr>
            <p:nvPr/>
          </p:nvSpPr>
          <p:spPr bwMode="gray">
            <a:xfrm>
              <a:off x="4886" y="2183"/>
              <a:ext cx="141" cy="88"/>
            </a:xfrm>
            <a:custGeom>
              <a:avLst/>
              <a:gdLst>
                <a:gd name="T0" fmla="*/ 0 w 283"/>
                <a:gd name="T1" fmla="*/ 5 h 176"/>
                <a:gd name="T2" fmla="*/ 0 w 283"/>
                <a:gd name="T3" fmla="*/ 1 h 176"/>
                <a:gd name="T4" fmla="*/ 0 w 283"/>
                <a:gd name="T5" fmla="*/ 0 h 176"/>
                <a:gd name="T6" fmla="*/ 8 w 283"/>
                <a:gd name="T7" fmla="*/ 5 h 176"/>
                <a:gd name="T8" fmla="*/ 17 w 283"/>
                <a:gd name="T9" fmla="*/ 10 h 176"/>
                <a:gd name="T10" fmla="*/ 24 w 283"/>
                <a:gd name="T11" fmla="*/ 14 h 176"/>
                <a:gd name="T12" fmla="*/ 33 w 283"/>
                <a:gd name="T13" fmla="*/ 20 h 176"/>
                <a:gd name="T14" fmla="*/ 41 w 283"/>
                <a:gd name="T15" fmla="*/ 24 h 176"/>
                <a:gd name="T16" fmla="*/ 51 w 283"/>
                <a:gd name="T17" fmla="*/ 28 h 176"/>
                <a:gd name="T18" fmla="*/ 59 w 283"/>
                <a:gd name="T19" fmla="*/ 34 h 176"/>
                <a:gd name="T20" fmla="*/ 69 w 283"/>
                <a:gd name="T21" fmla="*/ 40 h 176"/>
                <a:gd name="T22" fmla="*/ 69 w 283"/>
                <a:gd name="T23" fmla="*/ 42 h 176"/>
                <a:gd name="T24" fmla="*/ 70 w 283"/>
                <a:gd name="T25" fmla="*/ 44 h 176"/>
                <a:gd name="T26" fmla="*/ 59 w 283"/>
                <a:gd name="T27" fmla="*/ 39 h 176"/>
                <a:gd name="T28" fmla="*/ 51 w 283"/>
                <a:gd name="T29" fmla="*/ 35 h 176"/>
                <a:gd name="T30" fmla="*/ 41 w 283"/>
                <a:gd name="T31" fmla="*/ 28 h 176"/>
                <a:gd name="T32" fmla="*/ 33 w 283"/>
                <a:gd name="T33" fmla="*/ 24 h 176"/>
                <a:gd name="T34" fmla="*/ 24 w 283"/>
                <a:gd name="T35" fmla="*/ 18 h 176"/>
                <a:gd name="T36" fmla="*/ 15 w 283"/>
                <a:gd name="T37" fmla="*/ 14 h 176"/>
                <a:gd name="T38" fmla="*/ 7 w 283"/>
                <a:gd name="T39" fmla="*/ 8 h 176"/>
                <a:gd name="T40" fmla="*/ 0 w 283"/>
                <a:gd name="T41" fmla="*/ 5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176"/>
                <a:gd name="T65" fmla="*/ 283 w 283"/>
                <a:gd name="T66" fmla="*/ 176 h 1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176">
                  <a:moveTo>
                    <a:pt x="0" y="19"/>
                  </a:moveTo>
                  <a:lnTo>
                    <a:pt x="0" y="5"/>
                  </a:lnTo>
                  <a:lnTo>
                    <a:pt x="0" y="0"/>
                  </a:lnTo>
                  <a:lnTo>
                    <a:pt x="33" y="19"/>
                  </a:lnTo>
                  <a:lnTo>
                    <a:pt x="68" y="38"/>
                  </a:lnTo>
                  <a:lnTo>
                    <a:pt x="96" y="57"/>
                  </a:lnTo>
                  <a:lnTo>
                    <a:pt x="133" y="77"/>
                  </a:lnTo>
                  <a:lnTo>
                    <a:pt x="167" y="96"/>
                  </a:lnTo>
                  <a:lnTo>
                    <a:pt x="206" y="115"/>
                  </a:lnTo>
                  <a:lnTo>
                    <a:pt x="239" y="134"/>
                  </a:lnTo>
                  <a:lnTo>
                    <a:pt x="277" y="157"/>
                  </a:lnTo>
                  <a:lnTo>
                    <a:pt x="277" y="167"/>
                  </a:lnTo>
                  <a:lnTo>
                    <a:pt x="283" y="176"/>
                  </a:lnTo>
                  <a:lnTo>
                    <a:pt x="239" y="153"/>
                  </a:lnTo>
                  <a:lnTo>
                    <a:pt x="206" y="138"/>
                  </a:lnTo>
                  <a:lnTo>
                    <a:pt x="167" y="115"/>
                  </a:lnTo>
                  <a:lnTo>
                    <a:pt x="133" y="96"/>
                  </a:lnTo>
                  <a:lnTo>
                    <a:pt x="96" y="71"/>
                  </a:lnTo>
                  <a:lnTo>
                    <a:pt x="62" y="57"/>
                  </a:lnTo>
                  <a:lnTo>
                    <a:pt x="29" y="32"/>
                  </a:lnTo>
                  <a:lnTo>
                    <a:pt x="0" y="1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6" name="Freeform 5122"/>
            <p:cNvSpPr>
              <a:spLocks/>
            </p:cNvSpPr>
            <p:nvPr/>
          </p:nvSpPr>
          <p:spPr bwMode="gray">
            <a:xfrm>
              <a:off x="4868" y="2262"/>
              <a:ext cx="159" cy="100"/>
            </a:xfrm>
            <a:custGeom>
              <a:avLst/>
              <a:gdLst>
                <a:gd name="T0" fmla="*/ 0 w 317"/>
                <a:gd name="T1" fmla="*/ 50 h 202"/>
                <a:gd name="T2" fmla="*/ 0 w 317"/>
                <a:gd name="T3" fmla="*/ 47 h 202"/>
                <a:gd name="T4" fmla="*/ 2 w 317"/>
                <a:gd name="T5" fmla="*/ 45 h 202"/>
                <a:gd name="T6" fmla="*/ 11 w 317"/>
                <a:gd name="T7" fmla="*/ 38 h 202"/>
                <a:gd name="T8" fmla="*/ 22 w 317"/>
                <a:gd name="T9" fmla="*/ 33 h 202"/>
                <a:gd name="T10" fmla="*/ 32 w 317"/>
                <a:gd name="T11" fmla="*/ 27 h 202"/>
                <a:gd name="T12" fmla="*/ 42 w 317"/>
                <a:gd name="T13" fmla="*/ 21 h 202"/>
                <a:gd name="T14" fmla="*/ 51 w 317"/>
                <a:gd name="T15" fmla="*/ 16 h 202"/>
                <a:gd name="T16" fmla="*/ 60 w 317"/>
                <a:gd name="T17" fmla="*/ 11 h 202"/>
                <a:gd name="T18" fmla="*/ 69 w 317"/>
                <a:gd name="T19" fmla="*/ 4 h 202"/>
                <a:gd name="T20" fmla="*/ 78 w 317"/>
                <a:gd name="T21" fmla="*/ 0 h 202"/>
                <a:gd name="T22" fmla="*/ 78 w 317"/>
                <a:gd name="T23" fmla="*/ 2 h 202"/>
                <a:gd name="T24" fmla="*/ 80 w 317"/>
                <a:gd name="T25" fmla="*/ 4 h 202"/>
                <a:gd name="T26" fmla="*/ 70 w 317"/>
                <a:gd name="T27" fmla="*/ 9 h 202"/>
                <a:gd name="T28" fmla="*/ 61 w 317"/>
                <a:gd name="T29" fmla="*/ 16 h 202"/>
                <a:gd name="T30" fmla="*/ 52 w 317"/>
                <a:gd name="T31" fmla="*/ 21 h 202"/>
                <a:gd name="T32" fmla="*/ 42 w 317"/>
                <a:gd name="T33" fmla="*/ 27 h 202"/>
                <a:gd name="T34" fmla="*/ 32 w 317"/>
                <a:gd name="T35" fmla="*/ 32 h 202"/>
                <a:gd name="T36" fmla="*/ 22 w 317"/>
                <a:gd name="T37" fmla="*/ 39 h 202"/>
                <a:gd name="T38" fmla="*/ 11 w 317"/>
                <a:gd name="T39" fmla="*/ 44 h 202"/>
                <a:gd name="T40" fmla="*/ 0 w 317"/>
                <a:gd name="T41" fmla="*/ 50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7"/>
                <a:gd name="T64" fmla="*/ 0 h 202"/>
                <a:gd name="T65" fmla="*/ 317 w 317"/>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7" h="202">
                  <a:moveTo>
                    <a:pt x="0" y="202"/>
                  </a:moveTo>
                  <a:lnTo>
                    <a:pt x="0" y="192"/>
                  </a:lnTo>
                  <a:lnTo>
                    <a:pt x="6" y="183"/>
                  </a:lnTo>
                  <a:lnTo>
                    <a:pt x="44" y="154"/>
                  </a:lnTo>
                  <a:lnTo>
                    <a:pt x="86" y="135"/>
                  </a:lnTo>
                  <a:lnTo>
                    <a:pt x="125" y="112"/>
                  </a:lnTo>
                  <a:lnTo>
                    <a:pt x="167" y="87"/>
                  </a:lnTo>
                  <a:lnTo>
                    <a:pt x="201" y="64"/>
                  </a:lnTo>
                  <a:lnTo>
                    <a:pt x="240" y="44"/>
                  </a:lnTo>
                  <a:lnTo>
                    <a:pt x="273" y="19"/>
                  </a:lnTo>
                  <a:lnTo>
                    <a:pt x="311" y="0"/>
                  </a:lnTo>
                  <a:lnTo>
                    <a:pt x="311" y="10"/>
                  </a:lnTo>
                  <a:lnTo>
                    <a:pt x="317" y="19"/>
                  </a:lnTo>
                  <a:lnTo>
                    <a:pt x="278" y="39"/>
                  </a:lnTo>
                  <a:lnTo>
                    <a:pt x="244" y="64"/>
                  </a:lnTo>
                  <a:lnTo>
                    <a:pt x="205" y="87"/>
                  </a:lnTo>
                  <a:lnTo>
                    <a:pt x="167" y="112"/>
                  </a:lnTo>
                  <a:lnTo>
                    <a:pt x="125" y="131"/>
                  </a:lnTo>
                  <a:lnTo>
                    <a:pt x="86" y="158"/>
                  </a:lnTo>
                  <a:lnTo>
                    <a:pt x="44" y="177"/>
                  </a:lnTo>
                  <a:lnTo>
                    <a:pt x="0" y="202"/>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7" name="Freeform 5123"/>
            <p:cNvSpPr>
              <a:spLocks/>
            </p:cNvSpPr>
            <p:nvPr/>
          </p:nvSpPr>
          <p:spPr bwMode="gray">
            <a:xfrm>
              <a:off x="4939" y="1570"/>
              <a:ext cx="23" cy="23"/>
            </a:xfrm>
            <a:custGeom>
              <a:avLst/>
              <a:gdLst>
                <a:gd name="T0" fmla="*/ 12 w 46"/>
                <a:gd name="T1" fmla="*/ 0 h 44"/>
                <a:gd name="T2" fmla="*/ 11 w 46"/>
                <a:gd name="T3" fmla="*/ 0 h 44"/>
                <a:gd name="T4" fmla="*/ 9 w 46"/>
                <a:gd name="T5" fmla="*/ 3 h 44"/>
                <a:gd name="T6" fmla="*/ 6 w 46"/>
                <a:gd name="T7" fmla="*/ 5 h 44"/>
                <a:gd name="T8" fmla="*/ 2 w 46"/>
                <a:gd name="T9" fmla="*/ 8 h 44"/>
                <a:gd name="T10" fmla="*/ 0 w 46"/>
                <a:gd name="T11" fmla="*/ 10 h 44"/>
                <a:gd name="T12" fmla="*/ 0 w 46"/>
                <a:gd name="T13" fmla="*/ 12 h 44"/>
                <a:gd name="T14" fmla="*/ 3 w 46"/>
                <a:gd name="T15" fmla="*/ 9 h 44"/>
                <a:gd name="T16" fmla="*/ 6 w 46"/>
                <a:gd name="T17" fmla="*/ 7 h 44"/>
                <a:gd name="T18" fmla="*/ 9 w 46"/>
                <a:gd name="T19" fmla="*/ 3 h 44"/>
                <a:gd name="T20" fmla="*/ 12 w 46"/>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
                <a:gd name="T34" fmla="*/ 0 h 44"/>
                <a:gd name="T35" fmla="*/ 46 w 46"/>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 h="44">
                  <a:moveTo>
                    <a:pt x="46" y="0"/>
                  </a:moveTo>
                  <a:lnTo>
                    <a:pt x="42" y="0"/>
                  </a:lnTo>
                  <a:lnTo>
                    <a:pt x="33" y="9"/>
                  </a:lnTo>
                  <a:lnTo>
                    <a:pt x="23" y="19"/>
                  </a:lnTo>
                  <a:lnTo>
                    <a:pt x="8" y="29"/>
                  </a:lnTo>
                  <a:lnTo>
                    <a:pt x="0" y="38"/>
                  </a:lnTo>
                  <a:lnTo>
                    <a:pt x="0" y="44"/>
                  </a:lnTo>
                  <a:lnTo>
                    <a:pt x="13" y="34"/>
                  </a:lnTo>
                  <a:lnTo>
                    <a:pt x="27" y="25"/>
                  </a:lnTo>
                  <a:lnTo>
                    <a:pt x="36" y="9"/>
                  </a:lnTo>
                  <a:lnTo>
                    <a:pt x="46"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8" name="Freeform 5124"/>
            <p:cNvSpPr>
              <a:spLocks/>
            </p:cNvSpPr>
            <p:nvPr/>
          </p:nvSpPr>
          <p:spPr bwMode="gray">
            <a:xfrm>
              <a:off x="4939" y="1590"/>
              <a:ext cx="27" cy="24"/>
            </a:xfrm>
            <a:custGeom>
              <a:avLst/>
              <a:gdLst>
                <a:gd name="T0" fmla="*/ 13 w 56"/>
                <a:gd name="T1" fmla="*/ 12 h 48"/>
                <a:gd name="T2" fmla="*/ 13 w 56"/>
                <a:gd name="T3" fmla="*/ 11 h 48"/>
                <a:gd name="T4" fmla="*/ 10 w 56"/>
                <a:gd name="T5" fmla="*/ 9 h 48"/>
                <a:gd name="T6" fmla="*/ 6 w 56"/>
                <a:gd name="T7" fmla="*/ 6 h 48"/>
                <a:gd name="T8" fmla="*/ 3 w 56"/>
                <a:gd name="T9" fmla="*/ 3 h 48"/>
                <a:gd name="T10" fmla="*/ 0 w 56"/>
                <a:gd name="T11" fmla="*/ 0 h 48"/>
                <a:gd name="T12" fmla="*/ 0 w 56"/>
                <a:gd name="T13" fmla="*/ 2 h 48"/>
                <a:gd name="T14" fmla="*/ 3 w 56"/>
                <a:gd name="T15" fmla="*/ 4 h 48"/>
                <a:gd name="T16" fmla="*/ 6 w 56"/>
                <a:gd name="T17" fmla="*/ 7 h 48"/>
                <a:gd name="T18" fmla="*/ 10 w 56"/>
                <a:gd name="T19" fmla="*/ 10 h 48"/>
                <a:gd name="T20" fmla="*/ 13 w 56"/>
                <a:gd name="T21" fmla="*/ 12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48"/>
                <a:gd name="T35" fmla="*/ 56 w 56"/>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48">
                  <a:moveTo>
                    <a:pt x="56" y="48"/>
                  </a:moveTo>
                  <a:lnTo>
                    <a:pt x="56" y="44"/>
                  </a:lnTo>
                  <a:lnTo>
                    <a:pt x="42" y="35"/>
                  </a:lnTo>
                  <a:lnTo>
                    <a:pt x="27" y="25"/>
                  </a:lnTo>
                  <a:lnTo>
                    <a:pt x="13" y="10"/>
                  </a:lnTo>
                  <a:lnTo>
                    <a:pt x="0" y="0"/>
                  </a:lnTo>
                  <a:lnTo>
                    <a:pt x="0" y="6"/>
                  </a:lnTo>
                  <a:lnTo>
                    <a:pt x="13" y="16"/>
                  </a:lnTo>
                  <a:lnTo>
                    <a:pt x="27" y="29"/>
                  </a:lnTo>
                  <a:lnTo>
                    <a:pt x="42" y="39"/>
                  </a:lnTo>
                  <a:lnTo>
                    <a:pt x="56" y="4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59" name="Freeform 5125"/>
            <p:cNvSpPr>
              <a:spLocks/>
            </p:cNvSpPr>
            <p:nvPr/>
          </p:nvSpPr>
          <p:spPr bwMode="gray">
            <a:xfrm>
              <a:off x="4934" y="1612"/>
              <a:ext cx="32" cy="26"/>
            </a:xfrm>
            <a:custGeom>
              <a:avLst/>
              <a:gdLst>
                <a:gd name="T0" fmla="*/ 16 w 66"/>
                <a:gd name="T1" fmla="*/ 1 h 52"/>
                <a:gd name="T2" fmla="*/ 16 w 66"/>
                <a:gd name="T3" fmla="*/ 0 h 52"/>
                <a:gd name="T4" fmla="*/ 12 w 66"/>
                <a:gd name="T5" fmla="*/ 3 h 52"/>
                <a:gd name="T6" fmla="*/ 9 w 66"/>
                <a:gd name="T7" fmla="*/ 6 h 52"/>
                <a:gd name="T8" fmla="*/ 4 w 66"/>
                <a:gd name="T9" fmla="*/ 9 h 52"/>
                <a:gd name="T10" fmla="*/ 0 w 66"/>
                <a:gd name="T11" fmla="*/ 12 h 52"/>
                <a:gd name="T12" fmla="*/ 0 w 66"/>
                <a:gd name="T13" fmla="*/ 13 h 52"/>
                <a:gd name="T14" fmla="*/ 4 w 66"/>
                <a:gd name="T15" fmla="*/ 10 h 52"/>
                <a:gd name="T16" fmla="*/ 9 w 66"/>
                <a:gd name="T17" fmla="*/ 7 h 52"/>
                <a:gd name="T18" fmla="*/ 12 w 66"/>
                <a:gd name="T19" fmla="*/ 3 h 52"/>
                <a:gd name="T20" fmla="*/ 16 w 66"/>
                <a:gd name="T21" fmla="*/ 1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
                <a:gd name="T34" fmla="*/ 0 h 52"/>
                <a:gd name="T35" fmla="*/ 66 w 66"/>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 h="52">
                  <a:moveTo>
                    <a:pt x="66" y="4"/>
                  </a:moveTo>
                  <a:lnTo>
                    <a:pt x="66" y="0"/>
                  </a:lnTo>
                  <a:lnTo>
                    <a:pt x="52" y="10"/>
                  </a:lnTo>
                  <a:lnTo>
                    <a:pt x="37" y="23"/>
                  </a:lnTo>
                  <a:lnTo>
                    <a:pt x="18" y="33"/>
                  </a:lnTo>
                  <a:lnTo>
                    <a:pt x="0" y="48"/>
                  </a:lnTo>
                  <a:lnTo>
                    <a:pt x="0" y="52"/>
                  </a:lnTo>
                  <a:lnTo>
                    <a:pt x="18" y="39"/>
                  </a:lnTo>
                  <a:lnTo>
                    <a:pt x="37" y="29"/>
                  </a:lnTo>
                  <a:lnTo>
                    <a:pt x="52" y="14"/>
                  </a:lnTo>
                  <a:lnTo>
                    <a:pt x="66" y="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0" name="Freeform 5126"/>
            <p:cNvSpPr>
              <a:spLocks/>
            </p:cNvSpPr>
            <p:nvPr/>
          </p:nvSpPr>
          <p:spPr bwMode="gray">
            <a:xfrm>
              <a:off x="4934" y="1636"/>
              <a:ext cx="37" cy="29"/>
            </a:xfrm>
            <a:custGeom>
              <a:avLst/>
              <a:gdLst>
                <a:gd name="T0" fmla="*/ 18 w 75"/>
                <a:gd name="T1" fmla="*/ 15 h 58"/>
                <a:gd name="T2" fmla="*/ 18 w 75"/>
                <a:gd name="T3" fmla="*/ 13 h 58"/>
                <a:gd name="T4" fmla="*/ 13 w 75"/>
                <a:gd name="T5" fmla="*/ 10 h 58"/>
                <a:gd name="T6" fmla="*/ 9 w 75"/>
                <a:gd name="T7" fmla="*/ 6 h 58"/>
                <a:gd name="T8" fmla="*/ 4 w 75"/>
                <a:gd name="T9" fmla="*/ 3 h 58"/>
                <a:gd name="T10" fmla="*/ 0 w 75"/>
                <a:gd name="T11" fmla="*/ 0 h 58"/>
                <a:gd name="T12" fmla="*/ 0 w 75"/>
                <a:gd name="T13" fmla="*/ 1 h 58"/>
                <a:gd name="T14" fmla="*/ 4 w 75"/>
                <a:gd name="T15" fmla="*/ 5 h 58"/>
                <a:gd name="T16" fmla="*/ 9 w 75"/>
                <a:gd name="T17" fmla="*/ 9 h 58"/>
                <a:gd name="T18" fmla="*/ 13 w 75"/>
                <a:gd name="T19" fmla="*/ 11 h 58"/>
                <a:gd name="T20" fmla="*/ 18 w 75"/>
                <a:gd name="T21" fmla="*/ 15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58"/>
                <a:gd name="T35" fmla="*/ 75 w 75"/>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58">
                  <a:moveTo>
                    <a:pt x="75" y="58"/>
                  </a:moveTo>
                  <a:lnTo>
                    <a:pt x="75" y="52"/>
                  </a:lnTo>
                  <a:lnTo>
                    <a:pt x="52" y="39"/>
                  </a:lnTo>
                  <a:lnTo>
                    <a:pt x="37" y="23"/>
                  </a:lnTo>
                  <a:lnTo>
                    <a:pt x="18" y="10"/>
                  </a:lnTo>
                  <a:lnTo>
                    <a:pt x="0" y="0"/>
                  </a:lnTo>
                  <a:lnTo>
                    <a:pt x="0" y="4"/>
                  </a:lnTo>
                  <a:lnTo>
                    <a:pt x="18" y="20"/>
                  </a:lnTo>
                  <a:lnTo>
                    <a:pt x="37" y="33"/>
                  </a:lnTo>
                  <a:lnTo>
                    <a:pt x="52" y="43"/>
                  </a:lnTo>
                  <a:lnTo>
                    <a:pt x="75" y="5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1" name="Freeform 5127"/>
            <p:cNvSpPr>
              <a:spLocks/>
            </p:cNvSpPr>
            <p:nvPr/>
          </p:nvSpPr>
          <p:spPr bwMode="gray">
            <a:xfrm>
              <a:off x="4929" y="1660"/>
              <a:ext cx="42" cy="30"/>
            </a:xfrm>
            <a:custGeom>
              <a:avLst/>
              <a:gdLst>
                <a:gd name="T0" fmla="*/ 21 w 84"/>
                <a:gd name="T1" fmla="*/ 2 h 62"/>
                <a:gd name="T2" fmla="*/ 21 w 84"/>
                <a:gd name="T3" fmla="*/ 1 h 62"/>
                <a:gd name="T4" fmla="*/ 21 w 84"/>
                <a:gd name="T5" fmla="*/ 0 h 62"/>
                <a:gd name="T6" fmla="*/ 15 w 84"/>
                <a:gd name="T7" fmla="*/ 3 h 62"/>
                <a:gd name="T8" fmla="*/ 11 w 84"/>
                <a:gd name="T9" fmla="*/ 6 h 62"/>
                <a:gd name="T10" fmla="*/ 5 w 84"/>
                <a:gd name="T11" fmla="*/ 10 h 62"/>
                <a:gd name="T12" fmla="*/ 0 w 84"/>
                <a:gd name="T13" fmla="*/ 13 h 62"/>
                <a:gd name="T14" fmla="*/ 0 w 84"/>
                <a:gd name="T15" fmla="*/ 15 h 62"/>
                <a:gd name="T16" fmla="*/ 5 w 84"/>
                <a:gd name="T17" fmla="*/ 11 h 62"/>
                <a:gd name="T18" fmla="*/ 11 w 84"/>
                <a:gd name="T19" fmla="*/ 8 h 62"/>
                <a:gd name="T20" fmla="*/ 17 w 84"/>
                <a:gd name="T21" fmla="*/ 5 h 62"/>
                <a:gd name="T22" fmla="*/ 21 w 84"/>
                <a:gd name="T23" fmla="*/ 2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62"/>
                <a:gd name="T38" fmla="*/ 84 w 84"/>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62">
                  <a:moveTo>
                    <a:pt x="84" y="10"/>
                  </a:moveTo>
                  <a:lnTo>
                    <a:pt x="84" y="4"/>
                  </a:lnTo>
                  <a:lnTo>
                    <a:pt x="84" y="0"/>
                  </a:lnTo>
                  <a:lnTo>
                    <a:pt x="61" y="14"/>
                  </a:lnTo>
                  <a:lnTo>
                    <a:pt x="46" y="27"/>
                  </a:lnTo>
                  <a:lnTo>
                    <a:pt x="23" y="43"/>
                  </a:lnTo>
                  <a:lnTo>
                    <a:pt x="0" y="56"/>
                  </a:lnTo>
                  <a:lnTo>
                    <a:pt x="0" y="62"/>
                  </a:lnTo>
                  <a:lnTo>
                    <a:pt x="23" y="46"/>
                  </a:lnTo>
                  <a:lnTo>
                    <a:pt x="46" y="33"/>
                  </a:lnTo>
                  <a:lnTo>
                    <a:pt x="65" y="20"/>
                  </a:lnTo>
                  <a:lnTo>
                    <a:pt x="84" y="1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2" name="Freeform 5128"/>
            <p:cNvSpPr>
              <a:spLocks/>
            </p:cNvSpPr>
            <p:nvPr/>
          </p:nvSpPr>
          <p:spPr bwMode="gray">
            <a:xfrm>
              <a:off x="4929" y="1688"/>
              <a:ext cx="47" cy="33"/>
            </a:xfrm>
            <a:custGeom>
              <a:avLst/>
              <a:gdLst>
                <a:gd name="T0" fmla="*/ 24 w 94"/>
                <a:gd name="T1" fmla="*/ 16 h 67"/>
                <a:gd name="T2" fmla="*/ 24 w 94"/>
                <a:gd name="T3" fmla="*/ 15 h 67"/>
                <a:gd name="T4" fmla="*/ 24 w 94"/>
                <a:gd name="T5" fmla="*/ 14 h 67"/>
                <a:gd name="T6" fmla="*/ 20 w 94"/>
                <a:gd name="T7" fmla="*/ 12 h 67"/>
                <a:gd name="T8" fmla="*/ 18 w 94"/>
                <a:gd name="T9" fmla="*/ 11 h 67"/>
                <a:gd name="T10" fmla="*/ 13 w 94"/>
                <a:gd name="T11" fmla="*/ 8 h 67"/>
                <a:gd name="T12" fmla="*/ 12 w 94"/>
                <a:gd name="T13" fmla="*/ 7 h 67"/>
                <a:gd name="T14" fmla="*/ 6 w 94"/>
                <a:gd name="T15" fmla="*/ 3 h 67"/>
                <a:gd name="T16" fmla="*/ 0 w 94"/>
                <a:gd name="T17" fmla="*/ 0 h 67"/>
                <a:gd name="T18" fmla="*/ 0 w 94"/>
                <a:gd name="T19" fmla="*/ 1 h 67"/>
                <a:gd name="T20" fmla="*/ 6 w 94"/>
                <a:gd name="T21" fmla="*/ 4 h 67"/>
                <a:gd name="T22" fmla="*/ 12 w 94"/>
                <a:gd name="T23" fmla="*/ 8 h 67"/>
                <a:gd name="T24" fmla="*/ 13 w 94"/>
                <a:gd name="T25" fmla="*/ 9 h 67"/>
                <a:gd name="T26" fmla="*/ 18 w 94"/>
                <a:gd name="T27" fmla="*/ 12 h 67"/>
                <a:gd name="T28" fmla="*/ 20 w 94"/>
                <a:gd name="T29" fmla="*/ 13 h 67"/>
                <a:gd name="T30" fmla="*/ 24 w 94"/>
                <a:gd name="T31" fmla="*/ 16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4"/>
                <a:gd name="T49" fmla="*/ 0 h 67"/>
                <a:gd name="T50" fmla="*/ 94 w 94"/>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4" h="67">
                  <a:moveTo>
                    <a:pt x="94" y="67"/>
                  </a:moveTo>
                  <a:lnTo>
                    <a:pt x="94" y="63"/>
                  </a:lnTo>
                  <a:lnTo>
                    <a:pt x="94" y="58"/>
                  </a:lnTo>
                  <a:lnTo>
                    <a:pt x="80" y="48"/>
                  </a:lnTo>
                  <a:lnTo>
                    <a:pt x="71" y="44"/>
                  </a:lnTo>
                  <a:lnTo>
                    <a:pt x="55" y="35"/>
                  </a:lnTo>
                  <a:lnTo>
                    <a:pt x="46" y="29"/>
                  </a:lnTo>
                  <a:lnTo>
                    <a:pt x="23" y="15"/>
                  </a:lnTo>
                  <a:lnTo>
                    <a:pt x="0" y="0"/>
                  </a:lnTo>
                  <a:lnTo>
                    <a:pt x="0" y="6"/>
                  </a:lnTo>
                  <a:lnTo>
                    <a:pt x="23" y="19"/>
                  </a:lnTo>
                  <a:lnTo>
                    <a:pt x="46" y="35"/>
                  </a:lnTo>
                  <a:lnTo>
                    <a:pt x="55" y="38"/>
                  </a:lnTo>
                  <a:lnTo>
                    <a:pt x="71" y="48"/>
                  </a:lnTo>
                  <a:lnTo>
                    <a:pt x="80" y="54"/>
                  </a:lnTo>
                  <a:lnTo>
                    <a:pt x="94" y="6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3" name="Freeform 5129"/>
            <p:cNvSpPr>
              <a:spLocks/>
            </p:cNvSpPr>
            <p:nvPr/>
          </p:nvSpPr>
          <p:spPr bwMode="gray">
            <a:xfrm>
              <a:off x="4924" y="1714"/>
              <a:ext cx="52" cy="36"/>
            </a:xfrm>
            <a:custGeom>
              <a:avLst/>
              <a:gdLst>
                <a:gd name="T0" fmla="*/ 26 w 104"/>
                <a:gd name="T1" fmla="*/ 3 h 71"/>
                <a:gd name="T2" fmla="*/ 26 w 104"/>
                <a:gd name="T3" fmla="*/ 1 h 71"/>
                <a:gd name="T4" fmla="*/ 26 w 104"/>
                <a:gd name="T5" fmla="*/ 0 h 71"/>
                <a:gd name="T6" fmla="*/ 23 w 104"/>
                <a:gd name="T7" fmla="*/ 3 h 71"/>
                <a:gd name="T8" fmla="*/ 21 w 104"/>
                <a:gd name="T9" fmla="*/ 5 h 71"/>
                <a:gd name="T10" fmla="*/ 17 w 104"/>
                <a:gd name="T11" fmla="*/ 6 h 71"/>
                <a:gd name="T12" fmla="*/ 14 w 104"/>
                <a:gd name="T13" fmla="*/ 8 h 71"/>
                <a:gd name="T14" fmla="*/ 11 w 104"/>
                <a:gd name="T15" fmla="*/ 10 h 71"/>
                <a:gd name="T16" fmla="*/ 7 w 104"/>
                <a:gd name="T17" fmla="*/ 12 h 71"/>
                <a:gd name="T18" fmla="*/ 3 w 104"/>
                <a:gd name="T19" fmla="*/ 13 h 71"/>
                <a:gd name="T20" fmla="*/ 0 w 104"/>
                <a:gd name="T21" fmla="*/ 17 h 71"/>
                <a:gd name="T22" fmla="*/ 0 w 104"/>
                <a:gd name="T23" fmla="*/ 18 h 71"/>
                <a:gd name="T24" fmla="*/ 3 w 104"/>
                <a:gd name="T25" fmla="*/ 16 h 71"/>
                <a:gd name="T26" fmla="*/ 7 w 104"/>
                <a:gd name="T27" fmla="*/ 15 h 71"/>
                <a:gd name="T28" fmla="*/ 11 w 104"/>
                <a:gd name="T29" fmla="*/ 12 h 71"/>
                <a:gd name="T30" fmla="*/ 14 w 104"/>
                <a:gd name="T31" fmla="*/ 10 h 71"/>
                <a:gd name="T32" fmla="*/ 17 w 104"/>
                <a:gd name="T33" fmla="*/ 8 h 71"/>
                <a:gd name="T34" fmla="*/ 21 w 104"/>
                <a:gd name="T35" fmla="*/ 6 h 71"/>
                <a:gd name="T36" fmla="*/ 23 w 104"/>
                <a:gd name="T37" fmla="*/ 4 h 71"/>
                <a:gd name="T38" fmla="*/ 26 w 104"/>
                <a:gd name="T39" fmla="*/ 3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4"/>
                <a:gd name="T61" fmla="*/ 0 h 71"/>
                <a:gd name="T62" fmla="*/ 104 w 104"/>
                <a:gd name="T63" fmla="*/ 71 h 7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4" h="71">
                  <a:moveTo>
                    <a:pt x="104" y="9"/>
                  </a:moveTo>
                  <a:lnTo>
                    <a:pt x="104" y="4"/>
                  </a:lnTo>
                  <a:lnTo>
                    <a:pt x="104" y="0"/>
                  </a:lnTo>
                  <a:lnTo>
                    <a:pt x="90" y="9"/>
                  </a:lnTo>
                  <a:lnTo>
                    <a:pt x="81" y="19"/>
                  </a:lnTo>
                  <a:lnTo>
                    <a:pt x="65" y="23"/>
                  </a:lnTo>
                  <a:lnTo>
                    <a:pt x="56" y="32"/>
                  </a:lnTo>
                  <a:lnTo>
                    <a:pt x="42" y="38"/>
                  </a:lnTo>
                  <a:lnTo>
                    <a:pt x="29" y="48"/>
                  </a:lnTo>
                  <a:lnTo>
                    <a:pt x="14" y="52"/>
                  </a:lnTo>
                  <a:lnTo>
                    <a:pt x="0" y="67"/>
                  </a:lnTo>
                  <a:lnTo>
                    <a:pt x="0" y="71"/>
                  </a:lnTo>
                  <a:lnTo>
                    <a:pt x="14" y="61"/>
                  </a:lnTo>
                  <a:lnTo>
                    <a:pt x="29" y="57"/>
                  </a:lnTo>
                  <a:lnTo>
                    <a:pt x="42" y="48"/>
                  </a:lnTo>
                  <a:lnTo>
                    <a:pt x="56" y="38"/>
                  </a:lnTo>
                  <a:lnTo>
                    <a:pt x="65" y="29"/>
                  </a:lnTo>
                  <a:lnTo>
                    <a:pt x="81" y="23"/>
                  </a:lnTo>
                  <a:lnTo>
                    <a:pt x="90" y="13"/>
                  </a:lnTo>
                  <a:lnTo>
                    <a:pt x="104"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4" name="Freeform 5130"/>
            <p:cNvSpPr>
              <a:spLocks/>
            </p:cNvSpPr>
            <p:nvPr/>
          </p:nvSpPr>
          <p:spPr bwMode="gray">
            <a:xfrm>
              <a:off x="4924" y="1748"/>
              <a:ext cx="57" cy="36"/>
            </a:xfrm>
            <a:custGeom>
              <a:avLst/>
              <a:gdLst>
                <a:gd name="T0" fmla="*/ 29 w 113"/>
                <a:gd name="T1" fmla="*/ 18 h 71"/>
                <a:gd name="T2" fmla="*/ 29 w 113"/>
                <a:gd name="T3" fmla="*/ 17 h 71"/>
                <a:gd name="T4" fmla="*/ 25 w 113"/>
                <a:gd name="T5" fmla="*/ 15 h 71"/>
                <a:gd name="T6" fmla="*/ 22 w 113"/>
                <a:gd name="T7" fmla="*/ 12 h 71"/>
                <a:gd name="T8" fmla="*/ 18 w 113"/>
                <a:gd name="T9" fmla="*/ 10 h 71"/>
                <a:gd name="T10" fmla="*/ 14 w 113"/>
                <a:gd name="T11" fmla="*/ 9 h 71"/>
                <a:gd name="T12" fmla="*/ 11 w 113"/>
                <a:gd name="T13" fmla="*/ 5 h 71"/>
                <a:gd name="T14" fmla="*/ 8 w 113"/>
                <a:gd name="T15" fmla="*/ 4 h 71"/>
                <a:gd name="T16" fmla="*/ 4 w 113"/>
                <a:gd name="T17" fmla="*/ 1 h 71"/>
                <a:gd name="T18" fmla="*/ 0 w 113"/>
                <a:gd name="T19" fmla="*/ 0 h 71"/>
                <a:gd name="T20" fmla="*/ 0 w 113"/>
                <a:gd name="T21" fmla="*/ 1 h 71"/>
                <a:gd name="T22" fmla="*/ 4 w 113"/>
                <a:gd name="T23" fmla="*/ 4 h 71"/>
                <a:gd name="T24" fmla="*/ 8 w 113"/>
                <a:gd name="T25" fmla="*/ 6 h 71"/>
                <a:gd name="T26" fmla="*/ 11 w 113"/>
                <a:gd name="T27" fmla="*/ 8 h 71"/>
                <a:gd name="T28" fmla="*/ 14 w 113"/>
                <a:gd name="T29" fmla="*/ 10 h 71"/>
                <a:gd name="T30" fmla="*/ 18 w 113"/>
                <a:gd name="T31" fmla="*/ 12 h 71"/>
                <a:gd name="T32" fmla="*/ 22 w 113"/>
                <a:gd name="T33" fmla="*/ 15 h 71"/>
                <a:gd name="T34" fmla="*/ 25 w 113"/>
                <a:gd name="T35" fmla="*/ 16 h 71"/>
                <a:gd name="T36" fmla="*/ 29 w 113"/>
                <a:gd name="T37" fmla="*/ 18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71"/>
                <a:gd name="T59" fmla="*/ 113 w 113"/>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71">
                  <a:moveTo>
                    <a:pt x="113" y="71"/>
                  </a:moveTo>
                  <a:lnTo>
                    <a:pt x="113" y="67"/>
                  </a:lnTo>
                  <a:lnTo>
                    <a:pt x="100" y="58"/>
                  </a:lnTo>
                  <a:lnTo>
                    <a:pt x="85" y="48"/>
                  </a:lnTo>
                  <a:lnTo>
                    <a:pt x="71" y="38"/>
                  </a:lnTo>
                  <a:lnTo>
                    <a:pt x="56" y="33"/>
                  </a:lnTo>
                  <a:lnTo>
                    <a:pt x="42" y="19"/>
                  </a:lnTo>
                  <a:lnTo>
                    <a:pt x="29" y="13"/>
                  </a:lnTo>
                  <a:lnTo>
                    <a:pt x="14" y="4"/>
                  </a:lnTo>
                  <a:lnTo>
                    <a:pt x="0" y="0"/>
                  </a:lnTo>
                  <a:lnTo>
                    <a:pt x="0" y="4"/>
                  </a:lnTo>
                  <a:lnTo>
                    <a:pt x="14" y="13"/>
                  </a:lnTo>
                  <a:lnTo>
                    <a:pt x="29" y="23"/>
                  </a:lnTo>
                  <a:lnTo>
                    <a:pt x="42" y="29"/>
                  </a:lnTo>
                  <a:lnTo>
                    <a:pt x="56" y="38"/>
                  </a:lnTo>
                  <a:lnTo>
                    <a:pt x="71" y="48"/>
                  </a:lnTo>
                  <a:lnTo>
                    <a:pt x="85" y="58"/>
                  </a:lnTo>
                  <a:lnTo>
                    <a:pt x="100" y="61"/>
                  </a:lnTo>
                  <a:lnTo>
                    <a:pt x="113" y="7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5" name="Freeform 5131"/>
            <p:cNvSpPr>
              <a:spLocks/>
            </p:cNvSpPr>
            <p:nvPr/>
          </p:nvSpPr>
          <p:spPr bwMode="gray">
            <a:xfrm>
              <a:off x="4919" y="1779"/>
              <a:ext cx="62" cy="40"/>
            </a:xfrm>
            <a:custGeom>
              <a:avLst/>
              <a:gdLst>
                <a:gd name="T0" fmla="*/ 32 w 122"/>
                <a:gd name="T1" fmla="*/ 2 h 81"/>
                <a:gd name="T2" fmla="*/ 32 w 122"/>
                <a:gd name="T3" fmla="*/ 1 h 81"/>
                <a:gd name="T4" fmla="*/ 32 w 122"/>
                <a:gd name="T5" fmla="*/ 0 h 81"/>
                <a:gd name="T6" fmla="*/ 28 w 122"/>
                <a:gd name="T7" fmla="*/ 2 h 81"/>
                <a:gd name="T8" fmla="*/ 24 w 122"/>
                <a:gd name="T9" fmla="*/ 5 h 81"/>
                <a:gd name="T10" fmla="*/ 21 w 122"/>
                <a:gd name="T11" fmla="*/ 7 h 81"/>
                <a:gd name="T12" fmla="*/ 17 w 122"/>
                <a:gd name="T13" fmla="*/ 9 h 81"/>
                <a:gd name="T14" fmla="*/ 12 w 122"/>
                <a:gd name="T15" fmla="*/ 11 h 81"/>
                <a:gd name="T16" fmla="*/ 8 w 122"/>
                <a:gd name="T17" fmla="*/ 14 h 81"/>
                <a:gd name="T18" fmla="*/ 4 w 122"/>
                <a:gd name="T19" fmla="*/ 15 h 81"/>
                <a:gd name="T20" fmla="*/ 0 w 122"/>
                <a:gd name="T21" fmla="*/ 18 h 81"/>
                <a:gd name="T22" fmla="*/ 0 w 122"/>
                <a:gd name="T23" fmla="*/ 19 h 81"/>
                <a:gd name="T24" fmla="*/ 0 w 122"/>
                <a:gd name="T25" fmla="*/ 20 h 81"/>
                <a:gd name="T26" fmla="*/ 4 w 122"/>
                <a:gd name="T27" fmla="*/ 18 h 81"/>
                <a:gd name="T28" fmla="*/ 8 w 122"/>
                <a:gd name="T29" fmla="*/ 17 h 81"/>
                <a:gd name="T30" fmla="*/ 12 w 122"/>
                <a:gd name="T31" fmla="*/ 13 h 81"/>
                <a:gd name="T32" fmla="*/ 17 w 122"/>
                <a:gd name="T33" fmla="*/ 12 h 81"/>
                <a:gd name="T34" fmla="*/ 21 w 122"/>
                <a:gd name="T35" fmla="*/ 8 h 81"/>
                <a:gd name="T36" fmla="*/ 24 w 122"/>
                <a:gd name="T37" fmla="*/ 7 h 81"/>
                <a:gd name="T38" fmla="*/ 28 w 122"/>
                <a:gd name="T39" fmla="*/ 4 h 81"/>
                <a:gd name="T40" fmla="*/ 32 w 122"/>
                <a:gd name="T41" fmla="*/ 2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2"/>
                <a:gd name="T64" fmla="*/ 0 h 81"/>
                <a:gd name="T65" fmla="*/ 122 w 122"/>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2" h="81">
                  <a:moveTo>
                    <a:pt x="122" y="10"/>
                  </a:moveTo>
                  <a:lnTo>
                    <a:pt x="122" y="6"/>
                  </a:lnTo>
                  <a:lnTo>
                    <a:pt x="122" y="0"/>
                  </a:lnTo>
                  <a:lnTo>
                    <a:pt x="109" y="10"/>
                  </a:lnTo>
                  <a:lnTo>
                    <a:pt x="94" y="20"/>
                  </a:lnTo>
                  <a:lnTo>
                    <a:pt x="80" y="29"/>
                  </a:lnTo>
                  <a:lnTo>
                    <a:pt x="65" y="39"/>
                  </a:lnTo>
                  <a:lnTo>
                    <a:pt x="46" y="45"/>
                  </a:lnTo>
                  <a:lnTo>
                    <a:pt x="32" y="58"/>
                  </a:lnTo>
                  <a:lnTo>
                    <a:pt x="13" y="62"/>
                  </a:lnTo>
                  <a:lnTo>
                    <a:pt x="0" y="72"/>
                  </a:lnTo>
                  <a:lnTo>
                    <a:pt x="0" y="77"/>
                  </a:lnTo>
                  <a:lnTo>
                    <a:pt x="0" y="81"/>
                  </a:lnTo>
                  <a:lnTo>
                    <a:pt x="13" y="72"/>
                  </a:lnTo>
                  <a:lnTo>
                    <a:pt x="32" y="68"/>
                  </a:lnTo>
                  <a:lnTo>
                    <a:pt x="46" y="52"/>
                  </a:lnTo>
                  <a:lnTo>
                    <a:pt x="65" y="48"/>
                  </a:lnTo>
                  <a:lnTo>
                    <a:pt x="80" y="35"/>
                  </a:lnTo>
                  <a:lnTo>
                    <a:pt x="94" y="29"/>
                  </a:lnTo>
                  <a:lnTo>
                    <a:pt x="109" y="16"/>
                  </a:lnTo>
                  <a:lnTo>
                    <a:pt x="122" y="1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6" name="Freeform 5132"/>
            <p:cNvSpPr>
              <a:spLocks/>
            </p:cNvSpPr>
            <p:nvPr/>
          </p:nvSpPr>
          <p:spPr bwMode="gray">
            <a:xfrm>
              <a:off x="4919" y="1814"/>
              <a:ext cx="69" cy="46"/>
            </a:xfrm>
            <a:custGeom>
              <a:avLst/>
              <a:gdLst>
                <a:gd name="T0" fmla="*/ 35 w 138"/>
                <a:gd name="T1" fmla="*/ 23 h 92"/>
                <a:gd name="T2" fmla="*/ 35 w 138"/>
                <a:gd name="T3" fmla="*/ 22 h 92"/>
                <a:gd name="T4" fmla="*/ 35 w 138"/>
                <a:gd name="T5" fmla="*/ 21 h 92"/>
                <a:gd name="T6" fmla="*/ 29 w 138"/>
                <a:gd name="T7" fmla="*/ 18 h 92"/>
                <a:gd name="T8" fmla="*/ 24 w 138"/>
                <a:gd name="T9" fmla="*/ 15 h 92"/>
                <a:gd name="T10" fmla="*/ 20 w 138"/>
                <a:gd name="T11" fmla="*/ 13 h 92"/>
                <a:gd name="T12" fmla="*/ 17 w 138"/>
                <a:gd name="T13" fmla="*/ 11 h 92"/>
                <a:gd name="T14" fmla="*/ 11 w 138"/>
                <a:gd name="T15" fmla="*/ 7 h 92"/>
                <a:gd name="T16" fmla="*/ 8 w 138"/>
                <a:gd name="T17" fmla="*/ 6 h 92"/>
                <a:gd name="T18" fmla="*/ 3 w 138"/>
                <a:gd name="T19" fmla="*/ 3 h 92"/>
                <a:gd name="T20" fmla="*/ 0 w 138"/>
                <a:gd name="T21" fmla="*/ 0 h 92"/>
                <a:gd name="T22" fmla="*/ 0 w 138"/>
                <a:gd name="T23" fmla="*/ 1 h 92"/>
                <a:gd name="T24" fmla="*/ 0 w 138"/>
                <a:gd name="T25" fmla="*/ 3 h 92"/>
                <a:gd name="T26" fmla="*/ 3 w 138"/>
                <a:gd name="T27" fmla="*/ 5 h 92"/>
                <a:gd name="T28" fmla="*/ 7 w 138"/>
                <a:gd name="T29" fmla="*/ 9 h 92"/>
                <a:gd name="T30" fmla="*/ 11 w 138"/>
                <a:gd name="T31" fmla="*/ 10 h 92"/>
                <a:gd name="T32" fmla="*/ 17 w 138"/>
                <a:gd name="T33" fmla="*/ 13 h 92"/>
                <a:gd name="T34" fmla="*/ 20 w 138"/>
                <a:gd name="T35" fmla="*/ 14 h 92"/>
                <a:gd name="T36" fmla="*/ 24 w 138"/>
                <a:gd name="T37" fmla="*/ 18 h 92"/>
                <a:gd name="T38" fmla="*/ 29 w 138"/>
                <a:gd name="T39" fmla="*/ 21 h 92"/>
                <a:gd name="T40" fmla="*/ 35 w 138"/>
                <a:gd name="T41" fmla="*/ 23 h 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
                <a:gd name="T64" fmla="*/ 0 h 92"/>
                <a:gd name="T65" fmla="*/ 138 w 138"/>
                <a:gd name="T66" fmla="*/ 92 h 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 h="92">
                  <a:moveTo>
                    <a:pt x="138" y="92"/>
                  </a:moveTo>
                  <a:lnTo>
                    <a:pt x="138" y="86"/>
                  </a:lnTo>
                  <a:lnTo>
                    <a:pt x="138" y="82"/>
                  </a:lnTo>
                  <a:lnTo>
                    <a:pt x="119" y="72"/>
                  </a:lnTo>
                  <a:lnTo>
                    <a:pt x="99" y="63"/>
                  </a:lnTo>
                  <a:lnTo>
                    <a:pt x="80" y="53"/>
                  </a:lnTo>
                  <a:lnTo>
                    <a:pt x="65" y="44"/>
                  </a:lnTo>
                  <a:lnTo>
                    <a:pt x="46" y="28"/>
                  </a:lnTo>
                  <a:lnTo>
                    <a:pt x="32" y="24"/>
                  </a:lnTo>
                  <a:lnTo>
                    <a:pt x="13" y="9"/>
                  </a:lnTo>
                  <a:lnTo>
                    <a:pt x="0" y="0"/>
                  </a:lnTo>
                  <a:lnTo>
                    <a:pt x="0" y="5"/>
                  </a:lnTo>
                  <a:lnTo>
                    <a:pt x="0" y="9"/>
                  </a:lnTo>
                  <a:lnTo>
                    <a:pt x="13" y="19"/>
                  </a:lnTo>
                  <a:lnTo>
                    <a:pt x="28" y="34"/>
                  </a:lnTo>
                  <a:lnTo>
                    <a:pt x="46" y="38"/>
                  </a:lnTo>
                  <a:lnTo>
                    <a:pt x="65" y="53"/>
                  </a:lnTo>
                  <a:lnTo>
                    <a:pt x="80" y="57"/>
                  </a:lnTo>
                  <a:lnTo>
                    <a:pt x="99" y="72"/>
                  </a:lnTo>
                  <a:lnTo>
                    <a:pt x="119" y="82"/>
                  </a:lnTo>
                  <a:lnTo>
                    <a:pt x="138" y="92"/>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7" name="Freeform 5133"/>
            <p:cNvSpPr>
              <a:spLocks/>
            </p:cNvSpPr>
            <p:nvPr/>
          </p:nvSpPr>
          <p:spPr bwMode="gray">
            <a:xfrm>
              <a:off x="4912" y="1856"/>
              <a:ext cx="76" cy="48"/>
            </a:xfrm>
            <a:custGeom>
              <a:avLst/>
              <a:gdLst>
                <a:gd name="T0" fmla="*/ 38 w 154"/>
                <a:gd name="T1" fmla="*/ 3 h 96"/>
                <a:gd name="T2" fmla="*/ 38 w 154"/>
                <a:gd name="T3" fmla="*/ 0 h 96"/>
                <a:gd name="T4" fmla="*/ 33 w 154"/>
                <a:gd name="T5" fmla="*/ 3 h 96"/>
                <a:gd name="T6" fmla="*/ 29 w 154"/>
                <a:gd name="T7" fmla="*/ 5 h 96"/>
                <a:gd name="T8" fmla="*/ 23 w 154"/>
                <a:gd name="T9" fmla="*/ 7 h 96"/>
                <a:gd name="T10" fmla="*/ 20 w 154"/>
                <a:gd name="T11" fmla="*/ 10 h 96"/>
                <a:gd name="T12" fmla="*/ 14 w 154"/>
                <a:gd name="T13" fmla="*/ 12 h 96"/>
                <a:gd name="T14" fmla="*/ 9 w 154"/>
                <a:gd name="T15" fmla="*/ 15 h 96"/>
                <a:gd name="T16" fmla="*/ 4 w 154"/>
                <a:gd name="T17" fmla="*/ 18 h 96"/>
                <a:gd name="T18" fmla="*/ 0 w 154"/>
                <a:gd name="T19" fmla="*/ 22 h 96"/>
                <a:gd name="T20" fmla="*/ 0 w 154"/>
                <a:gd name="T21" fmla="*/ 23 h 96"/>
                <a:gd name="T22" fmla="*/ 0 w 154"/>
                <a:gd name="T23" fmla="*/ 24 h 96"/>
                <a:gd name="T24" fmla="*/ 4 w 154"/>
                <a:gd name="T25" fmla="*/ 21 h 96"/>
                <a:gd name="T26" fmla="*/ 9 w 154"/>
                <a:gd name="T27" fmla="*/ 18 h 96"/>
                <a:gd name="T28" fmla="*/ 14 w 154"/>
                <a:gd name="T29" fmla="*/ 15 h 96"/>
                <a:gd name="T30" fmla="*/ 20 w 154"/>
                <a:gd name="T31" fmla="*/ 13 h 96"/>
                <a:gd name="T32" fmla="*/ 23 w 154"/>
                <a:gd name="T33" fmla="*/ 10 h 96"/>
                <a:gd name="T34" fmla="*/ 29 w 154"/>
                <a:gd name="T35" fmla="*/ 7 h 96"/>
                <a:gd name="T36" fmla="*/ 33 w 154"/>
                <a:gd name="T37" fmla="*/ 5 h 96"/>
                <a:gd name="T38" fmla="*/ 38 w 154"/>
                <a:gd name="T39" fmla="*/ 3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4"/>
                <a:gd name="T61" fmla="*/ 0 h 96"/>
                <a:gd name="T62" fmla="*/ 154 w 154"/>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4" h="96">
                  <a:moveTo>
                    <a:pt x="154" y="10"/>
                  </a:moveTo>
                  <a:lnTo>
                    <a:pt x="154" y="0"/>
                  </a:lnTo>
                  <a:lnTo>
                    <a:pt x="135" y="10"/>
                  </a:lnTo>
                  <a:lnTo>
                    <a:pt x="119" y="19"/>
                  </a:lnTo>
                  <a:lnTo>
                    <a:pt x="96" y="29"/>
                  </a:lnTo>
                  <a:lnTo>
                    <a:pt x="81" y="38"/>
                  </a:lnTo>
                  <a:lnTo>
                    <a:pt x="58" y="48"/>
                  </a:lnTo>
                  <a:lnTo>
                    <a:pt x="39" y="62"/>
                  </a:lnTo>
                  <a:lnTo>
                    <a:pt x="19" y="71"/>
                  </a:lnTo>
                  <a:lnTo>
                    <a:pt x="0" y="86"/>
                  </a:lnTo>
                  <a:lnTo>
                    <a:pt x="0" y="90"/>
                  </a:lnTo>
                  <a:lnTo>
                    <a:pt x="0" y="96"/>
                  </a:lnTo>
                  <a:lnTo>
                    <a:pt x="19" y="81"/>
                  </a:lnTo>
                  <a:lnTo>
                    <a:pt x="39" y="71"/>
                  </a:lnTo>
                  <a:lnTo>
                    <a:pt x="58" y="62"/>
                  </a:lnTo>
                  <a:lnTo>
                    <a:pt x="81" y="52"/>
                  </a:lnTo>
                  <a:lnTo>
                    <a:pt x="96" y="38"/>
                  </a:lnTo>
                  <a:lnTo>
                    <a:pt x="119" y="29"/>
                  </a:lnTo>
                  <a:lnTo>
                    <a:pt x="135" y="19"/>
                  </a:lnTo>
                  <a:lnTo>
                    <a:pt x="154" y="1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8" name="Freeform 5134"/>
            <p:cNvSpPr>
              <a:spLocks/>
            </p:cNvSpPr>
            <p:nvPr/>
          </p:nvSpPr>
          <p:spPr bwMode="gray">
            <a:xfrm>
              <a:off x="4912" y="1899"/>
              <a:ext cx="86" cy="52"/>
            </a:xfrm>
            <a:custGeom>
              <a:avLst/>
              <a:gdLst>
                <a:gd name="T0" fmla="*/ 43 w 173"/>
                <a:gd name="T1" fmla="*/ 26 h 104"/>
                <a:gd name="T2" fmla="*/ 43 w 173"/>
                <a:gd name="T3" fmla="*/ 24 h 104"/>
                <a:gd name="T4" fmla="*/ 36 w 173"/>
                <a:gd name="T5" fmla="*/ 21 h 104"/>
                <a:gd name="T6" fmla="*/ 31 w 173"/>
                <a:gd name="T7" fmla="*/ 17 h 104"/>
                <a:gd name="T8" fmla="*/ 25 w 173"/>
                <a:gd name="T9" fmla="*/ 14 h 104"/>
                <a:gd name="T10" fmla="*/ 20 w 173"/>
                <a:gd name="T11" fmla="*/ 12 h 104"/>
                <a:gd name="T12" fmla="*/ 14 w 173"/>
                <a:gd name="T13" fmla="*/ 9 h 104"/>
                <a:gd name="T14" fmla="*/ 9 w 173"/>
                <a:gd name="T15" fmla="*/ 6 h 104"/>
                <a:gd name="T16" fmla="*/ 4 w 173"/>
                <a:gd name="T17" fmla="*/ 3 h 104"/>
                <a:gd name="T18" fmla="*/ 0 w 173"/>
                <a:gd name="T19" fmla="*/ 0 h 104"/>
                <a:gd name="T20" fmla="*/ 0 w 173"/>
                <a:gd name="T21" fmla="*/ 1 h 104"/>
                <a:gd name="T22" fmla="*/ 0 w 173"/>
                <a:gd name="T23" fmla="*/ 3 h 104"/>
                <a:gd name="T24" fmla="*/ 4 w 173"/>
                <a:gd name="T25" fmla="*/ 5 h 104"/>
                <a:gd name="T26" fmla="*/ 9 w 173"/>
                <a:gd name="T27" fmla="*/ 9 h 104"/>
                <a:gd name="T28" fmla="*/ 14 w 173"/>
                <a:gd name="T29" fmla="*/ 11 h 104"/>
                <a:gd name="T30" fmla="*/ 20 w 173"/>
                <a:gd name="T31" fmla="*/ 14 h 104"/>
                <a:gd name="T32" fmla="*/ 25 w 173"/>
                <a:gd name="T33" fmla="*/ 17 h 104"/>
                <a:gd name="T34" fmla="*/ 31 w 173"/>
                <a:gd name="T35" fmla="*/ 21 h 104"/>
                <a:gd name="T36" fmla="*/ 36 w 173"/>
                <a:gd name="T37" fmla="*/ 23 h 104"/>
                <a:gd name="T38" fmla="*/ 43 w 173"/>
                <a:gd name="T39" fmla="*/ 26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3"/>
                <a:gd name="T61" fmla="*/ 0 h 104"/>
                <a:gd name="T62" fmla="*/ 173 w 173"/>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3" h="104">
                  <a:moveTo>
                    <a:pt x="173" y="104"/>
                  </a:moveTo>
                  <a:lnTo>
                    <a:pt x="173" y="95"/>
                  </a:lnTo>
                  <a:lnTo>
                    <a:pt x="144" y="81"/>
                  </a:lnTo>
                  <a:lnTo>
                    <a:pt x="125" y="68"/>
                  </a:lnTo>
                  <a:lnTo>
                    <a:pt x="100" y="58"/>
                  </a:lnTo>
                  <a:lnTo>
                    <a:pt x="81" y="48"/>
                  </a:lnTo>
                  <a:lnTo>
                    <a:pt x="58" y="33"/>
                  </a:lnTo>
                  <a:lnTo>
                    <a:pt x="39" y="23"/>
                  </a:lnTo>
                  <a:lnTo>
                    <a:pt x="16" y="10"/>
                  </a:lnTo>
                  <a:lnTo>
                    <a:pt x="0" y="0"/>
                  </a:lnTo>
                  <a:lnTo>
                    <a:pt x="0" y="4"/>
                  </a:lnTo>
                  <a:lnTo>
                    <a:pt x="0" y="10"/>
                  </a:lnTo>
                  <a:lnTo>
                    <a:pt x="16" y="20"/>
                  </a:lnTo>
                  <a:lnTo>
                    <a:pt x="39" y="33"/>
                  </a:lnTo>
                  <a:lnTo>
                    <a:pt x="58" y="43"/>
                  </a:lnTo>
                  <a:lnTo>
                    <a:pt x="81" y="58"/>
                  </a:lnTo>
                  <a:lnTo>
                    <a:pt x="100" y="68"/>
                  </a:lnTo>
                  <a:lnTo>
                    <a:pt x="125" y="81"/>
                  </a:lnTo>
                  <a:lnTo>
                    <a:pt x="144" y="91"/>
                  </a:lnTo>
                  <a:lnTo>
                    <a:pt x="173" y="10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69" name="Freeform 5135"/>
            <p:cNvSpPr>
              <a:spLocks/>
            </p:cNvSpPr>
            <p:nvPr/>
          </p:nvSpPr>
          <p:spPr bwMode="gray">
            <a:xfrm>
              <a:off x="4902" y="1944"/>
              <a:ext cx="96" cy="57"/>
            </a:xfrm>
            <a:custGeom>
              <a:avLst/>
              <a:gdLst>
                <a:gd name="T0" fmla="*/ 48 w 192"/>
                <a:gd name="T1" fmla="*/ 2 h 115"/>
                <a:gd name="T2" fmla="*/ 47 w 192"/>
                <a:gd name="T3" fmla="*/ 1 h 115"/>
                <a:gd name="T4" fmla="*/ 47 w 192"/>
                <a:gd name="T5" fmla="*/ 0 h 115"/>
                <a:gd name="T6" fmla="*/ 41 w 192"/>
                <a:gd name="T7" fmla="*/ 2 h 115"/>
                <a:gd name="T8" fmla="*/ 36 w 192"/>
                <a:gd name="T9" fmla="*/ 5 h 115"/>
                <a:gd name="T10" fmla="*/ 29 w 192"/>
                <a:gd name="T11" fmla="*/ 8 h 115"/>
                <a:gd name="T12" fmla="*/ 25 w 192"/>
                <a:gd name="T13" fmla="*/ 12 h 115"/>
                <a:gd name="T14" fmla="*/ 19 w 192"/>
                <a:gd name="T15" fmla="*/ 15 h 115"/>
                <a:gd name="T16" fmla="*/ 12 w 192"/>
                <a:gd name="T17" fmla="*/ 19 h 115"/>
                <a:gd name="T18" fmla="*/ 6 w 192"/>
                <a:gd name="T19" fmla="*/ 21 h 115"/>
                <a:gd name="T20" fmla="*/ 0 w 192"/>
                <a:gd name="T21" fmla="*/ 25 h 115"/>
                <a:gd name="T22" fmla="*/ 0 w 192"/>
                <a:gd name="T23" fmla="*/ 26 h 115"/>
                <a:gd name="T24" fmla="*/ 0 w 192"/>
                <a:gd name="T25" fmla="*/ 28 h 115"/>
                <a:gd name="T26" fmla="*/ 6 w 192"/>
                <a:gd name="T27" fmla="*/ 25 h 115"/>
                <a:gd name="T28" fmla="*/ 12 w 192"/>
                <a:gd name="T29" fmla="*/ 22 h 115"/>
                <a:gd name="T30" fmla="*/ 19 w 192"/>
                <a:gd name="T31" fmla="*/ 19 h 115"/>
                <a:gd name="T32" fmla="*/ 25 w 192"/>
                <a:gd name="T33" fmla="*/ 15 h 115"/>
                <a:gd name="T34" fmla="*/ 29 w 192"/>
                <a:gd name="T35" fmla="*/ 12 h 115"/>
                <a:gd name="T36" fmla="*/ 36 w 192"/>
                <a:gd name="T37" fmla="*/ 9 h 115"/>
                <a:gd name="T38" fmla="*/ 42 w 192"/>
                <a:gd name="T39" fmla="*/ 5 h 115"/>
                <a:gd name="T40" fmla="*/ 48 w 192"/>
                <a:gd name="T41" fmla="*/ 2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115"/>
                <a:gd name="T65" fmla="*/ 192 w 192"/>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115">
                  <a:moveTo>
                    <a:pt x="192" y="9"/>
                  </a:moveTo>
                  <a:lnTo>
                    <a:pt x="186" y="4"/>
                  </a:lnTo>
                  <a:lnTo>
                    <a:pt x="186" y="0"/>
                  </a:lnTo>
                  <a:lnTo>
                    <a:pt x="163" y="9"/>
                  </a:lnTo>
                  <a:lnTo>
                    <a:pt x="144" y="23"/>
                  </a:lnTo>
                  <a:lnTo>
                    <a:pt x="119" y="32"/>
                  </a:lnTo>
                  <a:lnTo>
                    <a:pt x="100" y="48"/>
                  </a:lnTo>
                  <a:lnTo>
                    <a:pt x="73" y="61"/>
                  </a:lnTo>
                  <a:lnTo>
                    <a:pt x="48" y="76"/>
                  </a:lnTo>
                  <a:lnTo>
                    <a:pt x="25" y="86"/>
                  </a:lnTo>
                  <a:lnTo>
                    <a:pt x="0" y="100"/>
                  </a:lnTo>
                  <a:lnTo>
                    <a:pt x="0" y="105"/>
                  </a:lnTo>
                  <a:lnTo>
                    <a:pt x="0" y="115"/>
                  </a:lnTo>
                  <a:lnTo>
                    <a:pt x="25" y="100"/>
                  </a:lnTo>
                  <a:lnTo>
                    <a:pt x="48" y="90"/>
                  </a:lnTo>
                  <a:lnTo>
                    <a:pt x="73" y="76"/>
                  </a:lnTo>
                  <a:lnTo>
                    <a:pt x="100" y="61"/>
                  </a:lnTo>
                  <a:lnTo>
                    <a:pt x="119" y="48"/>
                  </a:lnTo>
                  <a:lnTo>
                    <a:pt x="144" y="38"/>
                  </a:lnTo>
                  <a:lnTo>
                    <a:pt x="167" y="23"/>
                  </a:lnTo>
                  <a:lnTo>
                    <a:pt x="192"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0" name="Freeform 5136"/>
            <p:cNvSpPr>
              <a:spLocks/>
            </p:cNvSpPr>
            <p:nvPr/>
          </p:nvSpPr>
          <p:spPr bwMode="gray">
            <a:xfrm>
              <a:off x="4902" y="1994"/>
              <a:ext cx="106" cy="67"/>
            </a:xfrm>
            <a:custGeom>
              <a:avLst/>
              <a:gdLst>
                <a:gd name="T0" fmla="*/ 53 w 211"/>
                <a:gd name="T1" fmla="*/ 34 h 134"/>
                <a:gd name="T2" fmla="*/ 53 w 211"/>
                <a:gd name="T3" fmla="*/ 31 h 134"/>
                <a:gd name="T4" fmla="*/ 53 w 211"/>
                <a:gd name="T5" fmla="*/ 30 h 134"/>
                <a:gd name="T6" fmla="*/ 46 w 211"/>
                <a:gd name="T7" fmla="*/ 25 h 134"/>
                <a:gd name="T8" fmla="*/ 39 w 211"/>
                <a:gd name="T9" fmla="*/ 21 h 134"/>
                <a:gd name="T10" fmla="*/ 32 w 211"/>
                <a:gd name="T11" fmla="*/ 18 h 134"/>
                <a:gd name="T12" fmla="*/ 25 w 211"/>
                <a:gd name="T13" fmla="*/ 14 h 134"/>
                <a:gd name="T14" fmla="*/ 19 w 211"/>
                <a:gd name="T15" fmla="*/ 11 h 134"/>
                <a:gd name="T16" fmla="*/ 12 w 211"/>
                <a:gd name="T17" fmla="*/ 7 h 134"/>
                <a:gd name="T18" fmla="*/ 7 w 211"/>
                <a:gd name="T19" fmla="*/ 3 h 134"/>
                <a:gd name="T20" fmla="*/ 0 w 211"/>
                <a:gd name="T21" fmla="*/ 0 h 134"/>
                <a:gd name="T22" fmla="*/ 0 w 211"/>
                <a:gd name="T23" fmla="*/ 1 h 134"/>
                <a:gd name="T24" fmla="*/ 0 w 211"/>
                <a:gd name="T25" fmla="*/ 3 h 134"/>
                <a:gd name="T26" fmla="*/ 7 w 211"/>
                <a:gd name="T27" fmla="*/ 7 h 134"/>
                <a:gd name="T28" fmla="*/ 12 w 211"/>
                <a:gd name="T29" fmla="*/ 11 h 134"/>
                <a:gd name="T30" fmla="*/ 19 w 211"/>
                <a:gd name="T31" fmla="*/ 14 h 134"/>
                <a:gd name="T32" fmla="*/ 25 w 211"/>
                <a:gd name="T33" fmla="*/ 18 h 134"/>
                <a:gd name="T34" fmla="*/ 32 w 211"/>
                <a:gd name="T35" fmla="*/ 21 h 134"/>
                <a:gd name="T36" fmla="*/ 39 w 211"/>
                <a:gd name="T37" fmla="*/ 26 h 134"/>
                <a:gd name="T38" fmla="*/ 46 w 211"/>
                <a:gd name="T39" fmla="*/ 28 h 134"/>
                <a:gd name="T40" fmla="*/ 53 w 211"/>
                <a:gd name="T41" fmla="*/ 34 h 1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1"/>
                <a:gd name="T64" fmla="*/ 0 h 134"/>
                <a:gd name="T65" fmla="*/ 211 w 211"/>
                <a:gd name="T66" fmla="*/ 134 h 1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1" h="134">
                  <a:moveTo>
                    <a:pt x="211" y="134"/>
                  </a:moveTo>
                  <a:lnTo>
                    <a:pt x="211" y="124"/>
                  </a:lnTo>
                  <a:lnTo>
                    <a:pt x="211" y="120"/>
                  </a:lnTo>
                  <a:lnTo>
                    <a:pt x="182" y="101"/>
                  </a:lnTo>
                  <a:lnTo>
                    <a:pt x="154" y="86"/>
                  </a:lnTo>
                  <a:lnTo>
                    <a:pt x="125" y="72"/>
                  </a:lnTo>
                  <a:lnTo>
                    <a:pt x="100" y="57"/>
                  </a:lnTo>
                  <a:lnTo>
                    <a:pt x="73" y="44"/>
                  </a:lnTo>
                  <a:lnTo>
                    <a:pt x="48" y="28"/>
                  </a:lnTo>
                  <a:lnTo>
                    <a:pt x="25" y="15"/>
                  </a:lnTo>
                  <a:lnTo>
                    <a:pt x="0" y="0"/>
                  </a:lnTo>
                  <a:lnTo>
                    <a:pt x="0" y="5"/>
                  </a:lnTo>
                  <a:lnTo>
                    <a:pt x="0" y="15"/>
                  </a:lnTo>
                  <a:lnTo>
                    <a:pt x="25" y="28"/>
                  </a:lnTo>
                  <a:lnTo>
                    <a:pt x="48" y="44"/>
                  </a:lnTo>
                  <a:lnTo>
                    <a:pt x="73" y="57"/>
                  </a:lnTo>
                  <a:lnTo>
                    <a:pt x="100" y="72"/>
                  </a:lnTo>
                  <a:lnTo>
                    <a:pt x="125" y="86"/>
                  </a:lnTo>
                  <a:lnTo>
                    <a:pt x="154" y="105"/>
                  </a:lnTo>
                  <a:lnTo>
                    <a:pt x="182" y="115"/>
                  </a:lnTo>
                  <a:lnTo>
                    <a:pt x="211" y="13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1" name="Freeform 5137"/>
            <p:cNvSpPr>
              <a:spLocks/>
            </p:cNvSpPr>
            <p:nvPr/>
          </p:nvSpPr>
          <p:spPr bwMode="gray">
            <a:xfrm>
              <a:off x="4890" y="2051"/>
              <a:ext cx="118" cy="72"/>
            </a:xfrm>
            <a:custGeom>
              <a:avLst/>
              <a:gdLst>
                <a:gd name="T0" fmla="*/ 60 w 234"/>
                <a:gd name="T1" fmla="*/ 3 h 144"/>
                <a:gd name="T2" fmla="*/ 60 w 234"/>
                <a:gd name="T3" fmla="*/ 1 h 144"/>
                <a:gd name="T4" fmla="*/ 60 w 234"/>
                <a:gd name="T5" fmla="*/ 0 h 144"/>
                <a:gd name="T6" fmla="*/ 52 w 234"/>
                <a:gd name="T7" fmla="*/ 3 h 144"/>
                <a:gd name="T8" fmla="*/ 45 w 234"/>
                <a:gd name="T9" fmla="*/ 7 h 144"/>
                <a:gd name="T10" fmla="*/ 38 w 234"/>
                <a:gd name="T11" fmla="*/ 10 h 144"/>
                <a:gd name="T12" fmla="*/ 31 w 234"/>
                <a:gd name="T13" fmla="*/ 15 h 144"/>
                <a:gd name="T14" fmla="*/ 23 w 234"/>
                <a:gd name="T15" fmla="*/ 19 h 144"/>
                <a:gd name="T16" fmla="*/ 17 w 234"/>
                <a:gd name="T17" fmla="*/ 22 h 144"/>
                <a:gd name="T18" fmla="*/ 9 w 234"/>
                <a:gd name="T19" fmla="*/ 26 h 144"/>
                <a:gd name="T20" fmla="*/ 1 w 234"/>
                <a:gd name="T21" fmla="*/ 31 h 144"/>
                <a:gd name="T22" fmla="*/ 0 w 234"/>
                <a:gd name="T23" fmla="*/ 34 h 144"/>
                <a:gd name="T24" fmla="*/ 0 w 234"/>
                <a:gd name="T25" fmla="*/ 36 h 144"/>
                <a:gd name="T26" fmla="*/ 8 w 234"/>
                <a:gd name="T27" fmla="*/ 31 h 144"/>
                <a:gd name="T28" fmla="*/ 16 w 234"/>
                <a:gd name="T29" fmla="*/ 27 h 144"/>
                <a:gd name="T30" fmla="*/ 23 w 234"/>
                <a:gd name="T31" fmla="*/ 22 h 144"/>
                <a:gd name="T32" fmla="*/ 31 w 234"/>
                <a:gd name="T33" fmla="*/ 19 h 144"/>
                <a:gd name="T34" fmla="*/ 39 w 234"/>
                <a:gd name="T35" fmla="*/ 14 h 144"/>
                <a:gd name="T36" fmla="*/ 46 w 234"/>
                <a:gd name="T37" fmla="*/ 10 h 144"/>
                <a:gd name="T38" fmla="*/ 52 w 234"/>
                <a:gd name="T39" fmla="*/ 7 h 144"/>
                <a:gd name="T40" fmla="*/ 60 w 234"/>
                <a:gd name="T41" fmla="*/ 3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4"/>
                <a:gd name="T64" fmla="*/ 0 h 144"/>
                <a:gd name="T65" fmla="*/ 234 w 234"/>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4" h="144">
                  <a:moveTo>
                    <a:pt x="234" y="15"/>
                  </a:moveTo>
                  <a:lnTo>
                    <a:pt x="234" y="5"/>
                  </a:lnTo>
                  <a:lnTo>
                    <a:pt x="234" y="0"/>
                  </a:lnTo>
                  <a:lnTo>
                    <a:pt x="205" y="15"/>
                  </a:lnTo>
                  <a:lnTo>
                    <a:pt x="177" y="29"/>
                  </a:lnTo>
                  <a:lnTo>
                    <a:pt x="148" y="42"/>
                  </a:lnTo>
                  <a:lnTo>
                    <a:pt x="123" y="61"/>
                  </a:lnTo>
                  <a:lnTo>
                    <a:pt x="90" y="77"/>
                  </a:lnTo>
                  <a:lnTo>
                    <a:pt x="67" y="90"/>
                  </a:lnTo>
                  <a:lnTo>
                    <a:pt x="33" y="105"/>
                  </a:lnTo>
                  <a:lnTo>
                    <a:pt x="4" y="125"/>
                  </a:lnTo>
                  <a:lnTo>
                    <a:pt x="0" y="134"/>
                  </a:lnTo>
                  <a:lnTo>
                    <a:pt x="0" y="144"/>
                  </a:lnTo>
                  <a:lnTo>
                    <a:pt x="29" y="125"/>
                  </a:lnTo>
                  <a:lnTo>
                    <a:pt x="61" y="109"/>
                  </a:lnTo>
                  <a:lnTo>
                    <a:pt x="90" y="90"/>
                  </a:lnTo>
                  <a:lnTo>
                    <a:pt x="123" y="77"/>
                  </a:lnTo>
                  <a:lnTo>
                    <a:pt x="152" y="57"/>
                  </a:lnTo>
                  <a:lnTo>
                    <a:pt x="180" y="42"/>
                  </a:lnTo>
                  <a:lnTo>
                    <a:pt x="205" y="29"/>
                  </a:lnTo>
                  <a:lnTo>
                    <a:pt x="234" y="1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2" name="Freeform 5138"/>
            <p:cNvSpPr>
              <a:spLocks/>
            </p:cNvSpPr>
            <p:nvPr/>
          </p:nvSpPr>
          <p:spPr bwMode="gray">
            <a:xfrm>
              <a:off x="4890" y="2114"/>
              <a:ext cx="129" cy="81"/>
            </a:xfrm>
            <a:custGeom>
              <a:avLst/>
              <a:gdLst>
                <a:gd name="T0" fmla="*/ 65 w 257"/>
                <a:gd name="T1" fmla="*/ 40 h 163"/>
                <a:gd name="T2" fmla="*/ 64 w 257"/>
                <a:gd name="T3" fmla="*/ 38 h 163"/>
                <a:gd name="T4" fmla="*/ 64 w 257"/>
                <a:gd name="T5" fmla="*/ 35 h 163"/>
                <a:gd name="T6" fmla="*/ 55 w 257"/>
                <a:gd name="T7" fmla="*/ 31 h 163"/>
                <a:gd name="T8" fmla="*/ 47 w 257"/>
                <a:gd name="T9" fmla="*/ 26 h 163"/>
                <a:gd name="T10" fmla="*/ 38 w 257"/>
                <a:gd name="T11" fmla="*/ 21 h 163"/>
                <a:gd name="T12" fmla="*/ 31 w 257"/>
                <a:gd name="T13" fmla="*/ 17 h 163"/>
                <a:gd name="T14" fmla="*/ 23 w 257"/>
                <a:gd name="T15" fmla="*/ 12 h 163"/>
                <a:gd name="T16" fmla="*/ 16 w 257"/>
                <a:gd name="T17" fmla="*/ 8 h 163"/>
                <a:gd name="T18" fmla="*/ 9 w 257"/>
                <a:gd name="T19" fmla="*/ 3 h 163"/>
                <a:gd name="T20" fmla="*/ 1 w 257"/>
                <a:gd name="T21" fmla="*/ 0 h 163"/>
                <a:gd name="T22" fmla="*/ 0 w 257"/>
                <a:gd name="T23" fmla="*/ 2 h 163"/>
                <a:gd name="T24" fmla="*/ 0 w 257"/>
                <a:gd name="T25" fmla="*/ 4 h 163"/>
                <a:gd name="T26" fmla="*/ 8 w 257"/>
                <a:gd name="T27" fmla="*/ 8 h 163"/>
                <a:gd name="T28" fmla="*/ 16 w 257"/>
                <a:gd name="T29" fmla="*/ 12 h 163"/>
                <a:gd name="T30" fmla="*/ 23 w 257"/>
                <a:gd name="T31" fmla="*/ 16 h 163"/>
                <a:gd name="T32" fmla="*/ 31 w 257"/>
                <a:gd name="T33" fmla="*/ 21 h 163"/>
                <a:gd name="T34" fmla="*/ 38 w 257"/>
                <a:gd name="T35" fmla="*/ 26 h 163"/>
                <a:gd name="T36" fmla="*/ 47 w 257"/>
                <a:gd name="T37" fmla="*/ 31 h 163"/>
                <a:gd name="T38" fmla="*/ 55 w 257"/>
                <a:gd name="T39" fmla="*/ 34 h 163"/>
                <a:gd name="T40" fmla="*/ 65 w 257"/>
                <a:gd name="T41" fmla="*/ 40 h 1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7"/>
                <a:gd name="T64" fmla="*/ 0 h 163"/>
                <a:gd name="T65" fmla="*/ 257 w 257"/>
                <a:gd name="T66" fmla="*/ 163 h 16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7" h="163">
                  <a:moveTo>
                    <a:pt x="257" y="163"/>
                  </a:moveTo>
                  <a:lnTo>
                    <a:pt x="253" y="153"/>
                  </a:lnTo>
                  <a:lnTo>
                    <a:pt x="253" y="143"/>
                  </a:lnTo>
                  <a:lnTo>
                    <a:pt x="219" y="124"/>
                  </a:lnTo>
                  <a:lnTo>
                    <a:pt x="186" y="105"/>
                  </a:lnTo>
                  <a:lnTo>
                    <a:pt x="152" y="86"/>
                  </a:lnTo>
                  <a:lnTo>
                    <a:pt x="123" y="71"/>
                  </a:lnTo>
                  <a:lnTo>
                    <a:pt x="90" y="51"/>
                  </a:lnTo>
                  <a:lnTo>
                    <a:pt x="61" y="32"/>
                  </a:lnTo>
                  <a:lnTo>
                    <a:pt x="33" y="13"/>
                  </a:lnTo>
                  <a:lnTo>
                    <a:pt x="4" y="0"/>
                  </a:lnTo>
                  <a:lnTo>
                    <a:pt x="0" y="9"/>
                  </a:lnTo>
                  <a:lnTo>
                    <a:pt x="0" y="19"/>
                  </a:lnTo>
                  <a:lnTo>
                    <a:pt x="29" y="32"/>
                  </a:lnTo>
                  <a:lnTo>
                    <a:pt x="61" y="51"/>
                  </a:lnTo>
                  <a:lnTo>
                    <a:pt x="90" y="67"/>
                  </a:lnTo>
                  <a:lnTo>
                    <a:pt x="123" y="86"/>
                  </a:lnTo>
                  <a:lnTo>
                    <a:pt x="152" y="105"/>
                  </a:lnTo>
                  <a:lnTo>
                    <a:pt x="186" y="124"/>
                  </a:lnTo>
                  <a:lnTo>
                    <a:pt x="219" y="138"/>
                  </a:lnTo>
                  <a:lnTo>
                    <a:pt x="257" y="16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3" name="Freeform 5139"/>
            <p:cNvSpPr>
              <a:spLocks/>
            </p:cNvSpPr>
            <p:nvPr/>
          </p:nvSpPr>
          <p:spPr bwMode="gray">
            <a:xfrm>
              <a:off x="4878" y="2183"/>
              <a:ext cx="141" cy="88"/>
            </a:xfrm>
            <a:custGeom>
              <a:avLst/>
              <a:gdLst>
                <a:gd name="T0" fmla="*/ 71 w 282"/>
                <a:gd name="T1" fmla="*/ 5 h 176"/>
                <a:gd name="T2" fmla="*/ 70 w 282"/>
                <a:gd name="T3" fmla="*/ 1 h 176"/>
                <a:gd name="T4" fmla="*/ 70 w 282"/>
                <a:gd name="T5" fmla="*/ 0 h 176"/>
                <a:gd name="T6" fmla="*/ 61 w 282"/>
                <a:gd name="T7" fmla="*/ 5 h 176"/>
                <a:gd name="T8" fmla="*/ 53 w 282"/>
                <a:gd name="T9" fmla="*/ 10 h 176"/>
                <a:gd name="T10" fmla="*/ 44 w 282"/>
                <a:gd name="T11" fmla="*/ 13 h 176"/>
                <a:gd name="T12" fmla="*/ 37 w 282"/>
                <a:gd name="T13" fmla="*/ 20 h 176"/>
                <a:gd name="T14" fmla="*/ 27 w 282"/>
                <a:gd name="T15" fmla="*/ 24 h 176"/>
                <a:gd name="T16" fmla="*/ 19 w 282"/>
                <a:gd name="T17" fmla="*/ 28 h 176"/>
                <a:gd name="T18" fmla="*/ 9 w 282"/>
                <a:gd name="T19" fmla="*/ 34 h 176"/>
                <a:gd name="T20" fmla="*/ 0 w 282"/>
                <a:gd name="T21" fmla="*/ 40 h 176"/>
                <a:gd name="T22" fmla="*/ 0 w 282"/>
                <a:gd name="T23" fmla="*/ 42 h 176"/>
                <a:gd name="T24" fmla="*/ 0 w 282"/>
                <a:gd name="T25" fmla="*/ 44 h 176"/>
                <a:gd name="T26" fmla="*/ 9 w 282"/>
                <a:gd name="T27" fmla="*/ 39 h 176"/>
                <a:gd name="T28" fmla="*/ 19 w 282"/>
                <a:gd name="T29" fmla="*/ 35 h 176"/>
                <a:gd name="T30" fmla="*/ 27 w 282"/>
                <a:gd name="T31" fmla="*/ 28 h 176"/>
                <a:gd name="T32" fmla="*/ 37 w 282"/>
                <a:gd name="T33" fmla="*/ 24 h 176"/>
                <a:gd name="T34" fmla="*/ 45 w 282"/>
                <a:gd name="T35" fmla="*/ 18 h 176"/>
                <a:gd name="T36" fmla="*/ 53 w 282"/>
                <a:gd name="T37" fmla="*/ 14 h 176"/>
                <a:gd name="T38" fmla="*/ 62 w 282"/>
                <a:gd name="T39" fmla="*/ 8 h 176"/>
                <a:gd name="T40" fmla="*/ 71 w 282"/>
                <a:gd name="T41" fmla="*/ 5 h 1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2"/>
                <a:gd name="T64" fmla="*/ 0 h 176"/>
                <a:gd name="T65" fmla="*/ 282 w 282"/>
                <a:gd name="T66" fmla="*/ 176 h 1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2" h="176">
                  <a:moveTo>
                    <a:pt x="282" y="19"/>
                  </a:moveTo>
                  <a:lnTo>
                    <a:pt x="278" y="5"/>
                  </a:lnTo>
                  <a:lnTo>
                    <a:pt x="278" y="0"/>
                  </a:lnTo>
                  <a:lnTo>
                    <a:pt x="244" y="19"/>
                  </a:lnTo>
                  <a:lnTo>
                    <a:pt x="215" y="38"/>
                  </a:lnTo>
                  <a:lnTo>
                    <a:pt x="177" y="52"/>
                  </a:lnTo>
                  <a:lnTo>
                    <a:pt x="148" y="77"/>
                  </a:lnTo>
                  <a:lnTo>
                    <a:pt x="111" y="96"/>
                  </a:lnTo>
                  <a:lnTo>
                    <a:pt x="77" y="115"/>
                  </a:lnTo>
                  <a:lnTo>
                    <a:pt x="38" y="134"/>
                  </a:lnTo>
                  <a:lnTo>
                    <a:pt x="0" y="157"/>
                  </a:lnTo>
                  <a:lnTo>
                    <a:pt x="0" y="167"/>
                  </a:lnTo>
                  <a:lnTo>
                    <a:pt x="0" y="176"/>
                  </a:lnTo>
                  <a:lnTo>
                    <a:pt x="35" y="153"/>
                  </a:lnTo>
                  <a:lnTo>
                    <a:pt x="77" y="138"/>
                  </a:lnTo>
                  <a:lnTo>
                    <a:pt x="111" y="115"/>
                  </a:lnTo>
                  <a:lnTo>
                    <a:pt x="148" y="96"/>
                  </a:lnTo>
                  <a:lnTo>
                    <a:pt x="182" y="71"/>
                  </a:lnTo>
                  <a:lnTo>
                    <a:pt x="215" y="57"/>
                  </a:lnTo>
                  <a:lnTo>
                    <a:pt x="250" y="32"/>
                  </a:lnTo>
                  <a:lnTo>
                    <a:pt x="282" y="1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4" name="Freeform 5140"/>
            <p:cNvSpPr>
              <a:spLocks/>
            </p:cNvSpPr>
            <p:nvPr/>
          </p:nvSpPr>
          <p:spPr bwMode="gray">
            <a:xfrm>
              <a:off x="4878" y="2262"/>
              <a:ext cx="156" cy="100"/>
            </a:xfrm>
            <a:custGeom>
              <a:avLst/>
              <a:gdLst>
                <a:gd name="T0" fmla="*/ 78 w 311"/>
                <a:gd name="T1" fmla="*/ 50 h 202"/>
                <a:gd name="T2" fmla="*/ 78 w 311"/>
                <a:gd name="T3" fmla="*/ 47 h 202"/>
                <a:gd name="T4" fmla="*/ 78 w 311"/>
                <a:gd name="T5" fmla="*/ 45 h 202"/>
                <a:gd name="T6" fmla="*/ 68 w 311"/>
                <a:gd name="T7" fmla="*/ 38 h 202"/>
                <a:gd name="T8" fmla="*/ 57 w 311"/>
                <a:gd name="T9" fmla="*/ 33 h 202"/>
                <a:gd name="T10" fmla="*/ 47 w 311"/>
                <a:gd name="T11" fmla="*/ 27 h 202"/>
                <a:gd name="T12" fmla="*/ 37 w 311"/>
                <a:gd name="T13" fmla="*/ 21 h 202"/>
                <a:gd name="T14" fmla="*/ 27 w 311"/>
                <a:gd name="T15" fmla="*/ 16 h 202"/>
                <a:gd name="T16" fmla="*/ 19 w 311"/>
                <a:gd name="T17" fmla="*/ 11 h 202"/>
                <a:gd name="T18" fmla="*/ 9 w 311"/>
                <a:gd name="T19" fmla="*/ 4 h 202"/>
                <a:gd name="T20" fmla="*/ 0 w 311"/>
                <a:gd name="T21" fmla="*/ 0 h 202"/>
                <a:gd name="T22" fmla="*/ 0 w 311"/>
                <a:gd name="T23" fmla="*/ 2 h 202"/>
                <a:gd name="T24" fmla="*/ 0 w 311"/>
                <a:gd name="T25" fmla="*/ 4 h 202"/>
                <a:gd name="T26" fmla="*/ 9 w 311"/>
                <a:gd name="T27" fmla="*/ 9 h 202"/>
                <a:gd name="T28" fmla="*/ 19 w 311"/>
                <a:gd name="T29" fmla="*/ 16 h 202"/>
                <a:gd name="T30" fmla="*/ 27 w 311"/>
                <a:gd name="T31" fmla="*/ 21 h 202"/>
                <a:gd name="T32" fmla="*/ 37 w 311"/>
                <a:gd name="T33" fmla="*/ 27 h 202"/>
                <a:gd name="T34" fmla="*/ 47 w 311"/>
                <a:gd name="T35" fmla="*/ 32 h 202"/>
                <a:gd name="T36" fmla="*/ 58 w 311"/>
                <a:gd name="T37" fmla="*/ 39 h 202"/>
                <a:gd name="T38" fmla="*/ 68 w 311"/>
                <a:gd name="T39" fmla="*/ 44 h 202"/>
                <a:gd name="T40" fmla="*/ 78 w 311"/>
                <a:gd name="T41" fmla="*/ 50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1"/>
                <a:gd name="T64" fmla="*/ 0 h 202"/>
                <a:gd name="T65" fmla="*/ 311 w 311"/>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1" h="202">
                  <a:moveTo>
                    <a:pt x="311" y="202"/>
                  </a:moveTo>
                  <a:lnTo>
                    <a:pt x="311" y="192"/>
                  </a:lnTo>
                  <a:lnTo>
                    <a:pt x="311" y="183"/>
                  </a:lnTo>
                  <a:lnTo>
                    <a:pt x="269" y="154"/>
                  </a:lnTo>
                  <a:lnTo>
                    <a:pt x="225" y="135"/>
                  </a:lnTo>
                  <a:lnTo>
                    <a:pt x="186" y="112"/>
                  </a:lnTo>
                  <a:lnTo>
                    <a:pt x="148" y="87"/>
                  </a:lnTo>
                  <a:lnTo>
                    <a:pt x="106" y="64"/>
                  </a:lnTo>
                  <a:lnTo>
                    <a:pt x="73" y="44"/>
                  </a:lnTo>
                  <a:lnTo>
                    <a:pt x="35" y="19"/>
                  </a:lnTo>
                  <a:lnTo>
                    <a:pt x="0" y="0"/>
                  </a:lnTo>
                  <a:lnTo>
                    <a:pt x="0" y="10"/>
                  </a:lnTo>
                  <a:lnTo>
                    <a:pt x="0" y="19"/>
                  </a:lnTo>
                  <a:lnTo>
                    <a:pt x="35" y="39"/>
                  </a:lnTo>
                  <a:lnTo>
                    <a:pt x="73" y="64"/>
                  </a:lnTo>
                  <a:lnTo>
                    <a:pt x="106" y="87"/>
                  </a:lnTo>
                  <a:lnTo>
                    <a:pt x="148" y="112"/>
                  </a:lnTo>
                  <a:lnTo>
                    <a:pt x="186" y="131"/>
                  </a:lnTo>
                  <a:lnTo>
                    <a:pt x="230" y="158"/>
                  </a:lnTo>
                  <a:lnTo>
                    <a:pt x="269" y="177"/>
                  </a:lnTo>
                  <a:lnTo>
                    <a:pt x="311" y="202"/>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5" name="Freeform 5141"/>
            <p:cNvSpPr>
              <a:spLocks/>
            </p:cNvSpPr>
            <p:nvPr/>
          </p:nvSpPr>
          <p:spPr bwMode="gray">
            <a:xfrm>
              <a:off x="4986" y="1817"/>
              <a:ext cx="2" cy="1"/>
            </a:xfrm>
            <a:custGeom>
              <a:avLst/>
              <a:gdLst>
                <a:gd name="T0" fmla="*/ 1 w 6"/>
                <a:gd name="T1" fmla="*/ 0 h 1"/>
                <a:gd name="T2" fmla="*/ 0 w 6"/>
                <a:gd name="T3" fmla="*/ 0 h 1"/>
                <a:gd name="T4" fmla="*/ 1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6" y="0"/>
                  </a:moveTo>
                  <a:lnTo>
                    <a:pt x="0" y="0"/>
                  </a:lnTo>
                  <a:lnTo>
                    <a:pt x="6"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6" name="Freeform 5142"/>
            <p:cNvSpPr>
              <a:spLocks/>
            </p:cNvSpPr>
            <p:nvPr/>
          </p:nvSpPr>
          <p:spPr bwMode="gray">
            <a:xfrm>
              <a:off x="4916" y="1817"/>
              <a:ext cx="72" cy="40"/>
            </a:xfrm>
            <a:custGeom>
              <a:avLst/>
              <a:gdLst>
                <a:gd name="T0" fmla="*/ 0 w 144"/>
                <a:gd name="T1" fmla="*/ 19 h 81"/>
                <a:gd name="T2" fmla="*/ 0 w 144"/>
                <a:gd name="T3" fmla="*/ 20 h 81"/>
                <a:gd name="T4" fmla="*/ 5 w 144"/>
                <a:gd name="T5" fmla="*/ 17 h 81"/>
                <a:gd name="T6" fmla="*/ 9 w 144"/>
                <a:gd name="T7" fmla="*/ 15 h 81"/>
                <a:gd name="T8" fmla="*/ 14 w 144"/>
                <a:gd name="T9" fmla="*/ 12 h 81"/>
                <a:gd name="T10" fmla="*/ 19 w 144"/>
                <a:gd name="T11" fmla="*/ 10 h 81"/>
                <a:gd name="T12" fmla="*/ 22 w 144"/>
                <a:gd name="T13" fmla="*/ 7 h 81"/>
                <a:gd name="T14" fmla="*/ 27 w 144"/>
                <a:gd name="T15" fmla="*/ 4 h 81"/>
                <a:gd name="T16" fmla="*/ 31 w 144"/>
                <a:gd name="T17" fmla="*/ 2 h 81"/>
                <a:gd name="T18" fmla="*/ 36 w 144"/>
                <a:gd name="T19" fmla="*/ 0 h 81"/>
                <a:gd name="T20" fmla="*/ 34 w 144"/>
                <a:gd name="T21" fmla="*/ 0 h 81"/>
                <a:gd name="T22" fmla="*/ 29 w 144"/>
                <a:gd name="T23" fmla="*/ 1 h 81"/>
                <a:gd name="T24" fmla="*/ 27 w 144"/>
                <a:gd name="T25" fmla="*/ 3 h 81"/>
                <a:gd name="T26" fmla="*/ 22 w 144"/>
                <a:gd name="T27" fmla="*/ 5 h 81"/>
                <a:gd name="T28" fmla="*/ 19 w 144"/>
                <a:gd name="T29" fmla="*/ 8 h 81"/>
                <a:gd name="T30" fmla="*/ 14 w 144"/>
                <a:gd name="T31" fmla="*/ 10 h 81"/>
                <a:gd name="T32" fmla="*/ 9 w 144"/>
                <a:gd name="T33" fmla="*/ 13 h 81"/>
                <a:gd name="T34" fmla="*/ 5 w 144"/>
                <a:gd name="T35" fmla="*/ 15 h 81"/>
                <a:gd name="T36" fmla="*/ 0 w 144"/>
                <a:gd name="T37" fmla="*/ 19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4"/>
                <a:gd name="T58" fmla="*/ 0 h 81"/>
                <a:gd name="T59" fmla="*/ 144 w 144"/>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4" h="81">
                  <a:moveTo>
                    <a:pt x="0" y="77"/>
                  </a:moveTo>
                  <a:lnTo>
                    <a:pt x="0" y="81"/>
                  </a:lnTo>
                  <a:lnTo>
                    <a:pt x="19" y="71"/>
                  </a:lnTo>
                  <a:lnTo>
                    <a:pt x="38" y="62"/>
                  </a:lnTo>
                  <a:lnTo>
                    <a:pt x="57" y="48"/>
                  </a:lnTo>
                  <a:lnTo>
                    <a:pt x="77" y="43"/>
                  </a:lnTo>
                  <a:lnTo>
                    <a:pt x="90" y="29"/>
                  </a:lnTo>
                  <a:lnTo>
                    <a:pt x="109" y="19"/>
                  </a:lnTo>
                  <a:lnTo>
                    <a:pt x="125" y="10"/>
                  </a:lnTo>
                  <a:lnTo>
                    <a:pt x="144" y="0"/>
                  </a:lnTo>
                  <a:lnTo>
                    <a:pt x="134" y="0"/>
                  </a:lnTo>
                  <a:lnTo>
                    <a:pt x="119" y="4"/>
                  </a:lnTo>
                  <a:lnTo>
                    <a:pt x="109" y="14"/>
                  </a:lnTo>
                  <a:lnTo>
                    <a:pt x="90" y="23"/>
                  </a:lnTo>
                  <a:lnTo>
                    <a:pt x="77" y="33"/>
                  </a:lnTo>
                  <a:lnTo>
                    <a:pt x="57" y="43"/>
                  </a:lnTo>
                  <a:lnTo>
                    <a:pt x="38" y="52"/>
                  </a:lnTo>
                  <a:lnTo>
                    <a:pt x="19" y="62"/>
                  </a:lnTo>
                  <a:lnTo>
                    <a:pt x="0" y="77"/>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7" name="Freeform 5143"/>
            <p:cNvSpPr>
              <a:spLocks/>
            </p:cNvSpPr>
            <p:nvPr/>
          </p:nvSpPr>
          <p:spPr bwMode="gray">
            <a:xfrm>
              <a:off x="4916" y="1853"/>
              <a:ext cx="79" cy="48"/>
            </a:xfrm>
            <a:custGeom>
              <a:avLst/>
              <a:gdLst>
                <a:gd name="T0" fmla="*/ 0 w 157"/>
                <a:gd name="T1" fmla="*/ 0 h 96"/>
                <a:gd name="T2" fmla="*/ 0 w 157"/>
                <a:gd name="T3" fmla="*/ 2 h 96"/>
                <a:gd name="T4" fmla="*/ 5 w 157"/>
                <a:gd name="T5" fmla="*/ 4 h 96"/>
                <a:gd name="T6" fmla="*/ 10 w 157"/>
                <a:gd name="T7" fmla="*/ 7 h 96"/>
                <a:gd name="T8" fmla="*/ 13 w 157"/>
                <a:gd name="T9" fmla="*/ 10 h 96"/>
                <a:gd name="T10" fmla="*/ 18 w 157"/>
                <a:gd name="T11" fmla="*/ 12 h 96"/>
                <a:gd name="T12" fmla="*/ 23 w 157"/>
                <a:gd name="T13" fmla="*/ 14 h 96"/>
                <a:gd name="T14" fmla="*/ 29 w 157"/>
                <a:gd name="T15" fmla="*/ 19 h 96"/>
                <a:gd name="T16" fmla="*/ 34 w 157"/>
                <a:gd name="T17" fmla="*/ 21 h 96"/>
                <a:gd name="T18" fmla="*/ 40 w 157"/>
                <a:gd name="T19" fmla="*/ 24 h 96"/>
                <a:gd name="T20" fmla="*/ 40 w 157"/>
                <a:gd name="T21" fmla="*/ 23 h 96"/>
                <a:gd name="T22" fmla="*/ 40 w 157"/>
                <a:gd name="T23" fmla="*/ 22 h 96"/>
                <a:gd name="T24" fmla="*/ 34 w 157"/>
                <a:gd name="T25" fmla="*/ 19 h 96"/>
                <a:gd name="T26" fmla="*/ 29 w 157"/>
                <a:gd name="T27" fmla="*/ 16 h 96"/>
                <a:gd name="T28" fmla="*/ 23 w 157"/>
                <a:gd name="T29" fmla="*/ 13 h 96"/>
                <a:gd name="T30" fmla="*/ 18 w 157"/>
                <a:gd name="T31" fmla="*/ 11 h 96"/>
                <a:gd name="T32" fmla="*/ 13 w 157"/>
                <a:gd name="T33" fmla="*/ 9 h 96"/>
                <a:gd name="T34" fmla="*/ 10 w 157"/>
                <a:gd name="T35" fmla="*/ 6 h 96"/>
                <a:gd name="T36" fmla="*/ 5 w 157"/>
                <a:gd name="T37" fmla="*/ 3 h 96"/>
                <a:gd name="T38" fmla="*/ 0 w 157"/>
                <a:gd name="T39" fmla="*/ 0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7"/>
                <a:gd name="T61" fmla="*/ 0 h 96"/>
                <a:gd name="T62" fmla="*/ 157 w 157"/>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7" h="96">
                  <a:moveTo>
                    <a:pt x="0" y="0"/>
                  </a:moveTo>
                  <a:lnTo>
                    <a:pt x="0" y="6"/>
                  </a:lnTo>
                  <a:lnTo>
                    <a:pt x="19" y="16"/>
                  </a:lnTo>
                  <a:lnTo>
                    <a:pt x="38" y="29"/>
                  </a:lnTo>
                  <a:lnTo>
                    <a:pt x="52" y="39"/>
                  </a:lnTo>
                  <a:lnTo>
                    <a:pt x="71" y="48"/>
                  </a:lnTo>
                  <a:lnTo>
                    <a:pt x="90" y="58"/>
                  </a:lnTo>
                  <a:lnTo>
                    <a:pt x="115" y="73"/>
                  </a:lnTo>
                  <a:lnTo>
                    <a:pt x="134" y="83"/>
                  </a:lnTo>
                  <a:lnTo>
                    <a:pt x="157" y="96"/>
                  </a:lnTo>
                  <a:lnTo>
                    <a:pt x="157" y="92"/>
                  </a:lnTo>
                  <a:lnTo>
                    <a:pt x="157" y="87"/>
                  </a:lnTo>
                  <a:lnTo>
                    <a:pt x="134" y="73"/>
                  </a:lnTo>
                  <a:lnTo>
                    <a:pt x="115" y="64"/>
                  </a:lnTo>
                  <a:lnTo>
                    <a:pt x="90" y="54"/>
                  </a:lnTo>
                  <a:lnTo>
                    <a:pt x="71" y="44"/>
                  </a:lnTo>
                  <a:lnTo>
                    <a:pt x="52" y="35"/>
                  </a:lnTo>
                  <a:lnTo>
                    <a:pt x="38" y="25"/>
                  </a:lnTo>
                  <a:lnTo>
                    <a:pt x="19" y="10"/>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8" name="Freeform 5144"/>
            <p:cNvSpPr>
              <a:spLocks/>
            </p:cNvSpPr>
            <p:nvPr/>
          </p:nvSpPr>
          <p:spPr bwMode="gray">
            <a:xfrm>
              <a:off x="4910" y="1896"/>
              <a:ext cx="85" cy="50"/>
            </a:xfrm>
            <a:custGeom>
              <a:avLst/>
              <a:gdLst>
                <a:gd name="T0" fmla="*/ 0 w 171"/>
                <a:gd name="T1" fmla="*/ 24 h 100"/>
                <a:gd name="T2" fmla="*/ 0 w 171"/>
                <a:gd name="T3" fmla="*/ 25 h 100"/>
                <a:gd name="T4" fmla="*/ 5 w 171"/>
                <a:gd name="T5" fmla="*/ 22 h 100"/>
                <a:gd name="T6" fmla="*/ 10 w 171"/>
                <a:gd name="T7" fmla="*/ 19 h 100"/>
                <a:gd name="T8" fmla="*/ 15 w 171"/>
                <a:gd name="T9" fmla="*/ 15 h 100"/>
                <a:gd name="T10" fmla="*/ 21 w 171"/>
                <a:gd name="T11" fmla="*/ 13 h 100"/>
                <a:gd name="T12" fmla="*/ 26 w 171"/>
                <a:gd name="T13" fmla="*/ 10 h 100"/>
                <a:gd name="T14" fmla="*/ 32 w 171"/>
                <a:gd name="T15" fmla="*/ 7 h 100"/>
                <a:gd name="T16" fmla="*/ 37 w 171"/>
                <a:gd name="T17" fmla="*/ 5 h 100"/>
                <a:gd name="T18" fmla="*/ 42 w 171"/>
                <a:gd name="T19" fmla="*/ 3 h 100"/>
                <a:gd name="T20" fmla="*/ 42 w 171"/>
                <a:gd name="T21" fmla="*/ 2 h 100"/>
                <a:gd name="T22" fmla="*/ 42 w 171"/>
                <a:gd name="T23" fmla="*/ 0 h 100"/>
                <a:gd name="T24" fmla="*/ 37 w 171"/>
                <a:gd name="T25" fmla="*/ 3 h 100"/>
                <a:gd name="T26" fmla="*/ 32 w 171"/>
                <a:gd name="T27" fmla="*/ 6 h 100"/>
                <a:gd name="T28" fmla="*/ 26 w 171"/>
                <a:gd name="T29" fmla="*/ 9 h 100"/>
                <a:gd name="T30" fmla="*/ 21 w 171"/>
                <a:gd name="T31" fmla="*/ 12 h 100"/>
                <a:gd name="T32" fmla="*/ 15 w 171"/>
                <a:gd name="T33" fmla="*/ 14 h 100"/>
                <a:gd name="T34" fmla="*/ 10 w 171"/>
                <a:gd name="T35" fmla="*/ 19 h 100"/>
                <a:gd name="T36" fmla="*/ 5 w 171"/>
                <a:gd name="T37" fmla="*/ 20 h 100"/>
                <a:gd name="T38" fmla="*/ 0 w 171"/>
                <a:gd name="T39" fmla="*/ 24 h 1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1"/>
                <a:gd name="T61" fmla="*/ 0 h 100"/>
                <a:gd name="T62" fmla="*/ 171 w 171"/>
                <a:gd name="T63" fmla="*/ 100 h 1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1" h="100">
                  <a:moveTo>
                    <a:pt x="0" y="96"/>
                  </a:moveTo>
                  <a:lnTo>
                    <a:pt x="0" y="100"/>
                  </a:lnTo>
                  <a:lnTo>
                    <a:pt x="20" y="86"/>
                  </a:lnTo>
                  <a:lnTo>
                    <a:pt x="43" y="76"/>
                  </a:lnTo>
                  <a:lnTo>
                    <a:pt x="62" y="63"/>
                  </a:lnTo>
                  <a:lnTo>
                    <a:pt x="85" y="53"/>
                  </a:lnTo>
                  <a:lnTo>
                    <a:pt x="104" y="38"/>
                  </a:lnTo>
                  <a:lnTo>
                    <a:pt x="129" y="28"/>
                  </a:lnTo>
                  <a:lnTo>
                    <a:pt x="148" y="19"/>
                  </a:lnTo>
                  <a:lnTo>
                    <a:pt x="171" y="9"/>
                  </a:lnTo>
                  <a:lnTo>
                    <a:pt x="171" y="5"/>
                  </a:lnTo>
                  <a:lnTo>
                    <a:pt x="171" y="0"/>
                  </a:lnTo>
                  <a:lnTo>
                    <a:pt x="148" y="9"/>
                  </a:lnTo>
                  <a:lnTo>
                    <a:pt x="129" y="25"/>
                  </a:lnTo>
                  <a:lnTo>
                    <a:pt x="104" y="34"/>
                  </a:lnTo>
                  <a:lnTo>
                    <a:pt x="85" y="48"/>
                  </a:lnTo>
                  <a:lnTo>
                    <a:pt x="62" y="57"/>
                  </a:lnTo>
                  <a:lnTo>
                    <a:pt x="43" y="73"/>
                  </a:lnTo>
                  <a:lnTo>
                    <a:pt x="20" y="80"/>
                  </a:lnTo>
                  <a:lnTo>
                    <a:pt x="0" y="9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79" name="Freeform 5145"/>
            <p:cNvSpPr>
              <a:spLocks/>
            </p:cNvSpPr>
            <p:nvPr/>
          </p:nvSpPr>
          <p:spPr bwMode="gray">
            <a:xfrm>
              <a:off x="4910" y="1941"/>
              <a:ext cx="93" cy="58"/>
            </a:xfrm>
            <a:custGeom>
              <a:avLst/>
              <a:gdLst>
                <a:gd name="T0" fmla="*/ 0 w 187"/>
                <a:gd name="T1" fmla="*/ 0 h 115"/>
                <a:gd name="T2" fmla="*/ 0 w 187"/>
                <a:gd name="T3" fmla="*/ 2 h 115"/>
                <a:gd name="T4" fmla="*/ 0 w 187"/>
                <a:gd name="T5" fmla="*/ 3 h 115"/>
                <a:gd name="T6" fmla="*/ 5 w 187"/>
                <a:gd name="T7" fmla="*/ 5 h 115"/>
                <a:gd name="T8" fmla="*/ 10 w 187"/>
                <a:gd name="T9" fmla="*/ 9 h 115"/>
                <a:gd name="T10" fmla="*/ 15 w 187"/>
                <a:gd name="T11" fmla="*/ 11 h 115"/>
                <a:gd name="T12" fmla="*/ 21 w 187"/>
                <a:gd name="T13" fmla="*/ 15 h 115"/>
                <a:gd name="T14" fmla="*/ 27 w 187"/>
                <a:gd name="T15" fmla="*/ 19 h 115"/>
                <a:gd name="T16" fmla="*/ 34 w 187"/>
                <a:gd name="T17" fmla="*/ 22 h 115"/>
                <a:gd name="T18" fmla="*/ 40 w 187"/>
                <a:gd name="T19" fmla="*/ 26 h 115"/>
                <a:gd name="T20" fmla="*/ 46 w 187"/>
                <a:gd name="T21" fmla="*/ 29 h 115"/>
                <a:gd name="T22" fmla="*/ 46 w 187"/>
                <a:gd name="T23" fmla="*/ 27 h 115"/>
                <a:gd name="T24" fmla="*/ 39 w 187"/>
                <a:gd name="T25" fmla="*/ 23 h 115"/>
                <a:gd name="T26" fmla="*/ 34 w 187"/>
                <a:gd name="T27" fmla="*/ 20 h 115"/>
                <a:gd name="T28" fmla="*/ 27 w 187"/>
                <a:gd name="T29" fmla="*/ 16 h 115"/>
                <a:gd name="T30" fmla="*/ 21 w 187"/>
                <a:gd name="T31" fmla="*/ 14 h 115"/>
                <a:gd name="T32" fmla="*/ 15 w 187"/>
                <a:gd name="T33" fmla="*/ 10 h 115"/>
                <a:gd name="T34" fmla="*/ 10 w 187"/>
                <a:gd name="T35" fmla="*/ 8 h 115"/>
                <a:gd name="T36" fmla="*/ 5 w 187"/>
                <a:gd name="T37" fmla="*/ 4 h 115"/>
                <a:gd name="T38" fmla="*/ 0 w 187"/>
                <a:gd name="T39" fmla="*/ 0 h 1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7"/>
                <a:gd name="T61" fmla="*/ 0 h 115"/>
                <a:gd name="T62" fmla="*/ 187 w 187"/>
                <a:gd name="T63" fmla="*/ 115 h 1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7" h="115">
                  <a:moveTo>
                    <a:pt x="0" y="0"/>
                  </a:moveTo>
                  <a:lnTo>
                    <a:pt x="0" y="6"/>
                  </a:lnTo>
                  <a:lnTo>
                    <a:pt x="0" y="10"/>
                  </a:lnTo>
                  <a:lnTo>
                    <a:pt x="20" y="19"/>
                  </a:lnTo>
                  <a:lnTo>
                    <a:pt x="43" y="34"/>
                  </a:lnTo>
                  <a:lnTo>
                    <a:pt x="62" y="44"/>
                  </a:lnTo>
                  <a:lnTo>
                    <a:pt x="85" y="58"/>
                  </a:lnTo>
                  <a:lnTo>
                    <a:pt x="110" y="73"/>
                  </a:lnTo>
                  <a:lnTo>
                    <a:pt x="139" y="86"/>
                  </a:lnTo>
                  <a:lnTo>
                    <a:pt x="162" y="102"/>
                  </a:lnTo>
                  <a:lnTo>
                    <a:pt x="187" y="115"/>
                  </a:lnTo>
                  <a:lnTo>
                    <a:pt x="187" y="106"/>
                  </a:lnTo>
                  <a:lnTo>
                    <a:pt x="158" y="92"/>
                  </a:lnTo>
                  <a:lnTo>
                    <a:pt x="139" y="77"/>
                  </a:lnTo>
                  <a:lnTo>
                    <a:pt x="110" y="63"/>
                  </a:lnTo>
                  <a:lnTo>
                    <a:pt x="85" y="54"/>
                  </a:lnTo>
                  <a:lnTo>
                    <a:pt x="62" y="38"/>
                  </a:lnTo>
                  <a:lnTo>
                    <a:pt x="43" y="29"/>
                  </a:lnTo>
                  <a:lnTo>
                    <a:pt x="20" y="15"/>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0" name="Freeform 5146"/>
            <p:cNvSpPr>
              <a:spLocks/>
            </p:cNvSpPr>
            <p:nvPr/>
          </p:nvSpPr>
          <p:spPr bwMode="gray">
            <a:xfrm>
              <a:off x="4897" y="1994"/>
              <a:ext cx="106" cy="62"/>
            </a:xfrm>
            <a:custGeom>
              <a:avLst/>
              <a:gdLst>
                <a:gd name="T0" fmla="*/ 2 w 212"/>
                <a:gd name="T1" fmla="*/ 29 h 124"/>
                <a:gd name="T2" fmla="*/ 0 w 212"/>
                <a:gd name="T3" fmla="*/ 29 h 124"/>
                <a:gd name="T4" fmla="*/ 0 w 212"/>
                <a:gd name="T5" fmla="*/ 31 h 124"/>
                <a:gd name="T6" fmla="*/ 7 w 212"/>
                <a:gd name="T7" fmla="*/ 28 h 124"/>
                <a:gd name="T8" fmla="*/ 14 w 212"/>
                <a:gd name="T9" fmla="*/ 24 h 124"/>
                <a:gd name="T10" fmla="*/ 21 w 212"/>
                <a:gd name="T11" fmla="*/ 19 h 124"/>
                <a:gd name="T12" fmla="*/ 27 w 212"/>
                <a:gd name="T13" fmla="*/ 16 h 124"/>
                <a:gd name="T14" fmla="*/ 34 w 212"/>
                <a:gd name="T15" fmla="*/ 12 h 124"/>
                <a:gd name="T16" fmla="*/ 41 w 212"/>
                <a:gd name="T17" fmla="*/ 9 h 124"/>
                <a:gd name="T18" fmla="*/ 47 w 212"/>
                <a:gd name="T19" fmla="*/ 5 h 124"/>
                <a:gd name="T20" fmla="*/ 53 w 212"/>
                <a:gd name="T21" fmla="*/ 3 h 124"/>
                <a:gd name="T22" fmla="*/ 53 w 212"/>
                <a:gd name="T23" fmla="*/ 0 h 124"/>
                <a:gd name="T24" fmla="*/ 47 w 212"/>
                <a:gd name="T25" fmla="*/ 4 h 124"/>
                <a:gd name="T26" fmla="*/ 41 w 212"/>
                <a:gd name="T27" fmla="*/ 7 h 124"/>
                <a:gd name="T28" fmla="*/ 34 w 212"/>
                <a:gd name="T29" fmla="*/ 10 h 124"/>
                <a:gd name="T30" fmla="*/ 27 w 212"/>
                <a:gd name="T31" fmla="*/ 14 h 124"/>
                <a:gd name="T32" fmla="*/ 21 w 212"/>
                <a:gd name="T33" fmla="*/ 17 h 124"/>
                <a:gd name="T34" fmla="*/ 14 w 212"/>
                <a:gd name="T35" fmla="*/ 22 h 124"/>
                <a:gd name="T36" fmla="*/ 7 w 212"/>
                <a:gd name="T37" fmla="*/ 26 h 124"/>
                <a:gd name="T38" fmla="*/ 2 w 212"/>
                <a:gd name="T39" fmla="*/ 29 h 1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2"/>
                <a:gd name="T61" fmla="*/ 0 h 124"/>
                <a:gd name="T62" fmla="*/ 212 w 212"/>
                <a:gd name="T63" fmla="*/ 124 h 1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2" h="124">
                  <a:moveTo>
                    <a:pt x="6" y="115"/>
                  </a:moveTo>
                  <a:lnTo>
                    <a:pt x="0" y="115"/>
                  </a:lnTo>
                  <a:lnTo>
                    <a:pt x="0" y="124"/>
                  </a:lnTo>
                  <a:lnTo>
                    <a:pt x="29" y="111"/>
                  </a:lnTo>
                  <a:lnTo>
                    <a:pt x="58" y="96"/>
                  </a:lnTo>
                  <a:lnTo>
                    <a:pt x="83" y="76"/>
                  </a:lnTo>
                  <a:lnTo>
                    <a:pt x="110" y="63"/>
                  </a:lnTo>
                  <a:lnTo>
                    <a:pt x="135" y="48"/>
                  </a:lnTo>
                  <a:lnTo>
                    <a:pt x="164" y="34"/>
                  </a:lnTo>
                  <a:lnTo>
                    <a:pt x="187" y="19"/>
                  </a:lnTo>
                  <a:lnTo>
                    <a:pt x="212" y="9"/>
                  </a:lnTo>
                  <a:lnTo>
                    <a:pt x="212" y="0"/>
                  </a:lnTo>
                  <a:lnTo>
                    <a:pt x="187" y="15"/>
                  </a:lnTo>
                  <a:lnTo>
                    <a:pt x="164" y="28"/>
                  </a:lnTo>
                  <a:lnTo>
                    <a:pt x="135" y="38"/>
                  </a:lnTo>
                  <a:lnTo>
                    <a:pt x="110" y="53"/>
                  </a:lnTo>
                  <a:lnTo>
                    <a:pt x="83" y="67"/>
                  </a:lnTo>
                  <a:lnTo>
                    <a:pt x="58" y="86"/>
                  </a:lnTo>
                  <a:lnTo>
                    <a:pt x="29" y="101"/>
                  </a:lnTo>
                  <a:lnTo>
                    <a:pt x="6" y="115"/>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1" name="Freeform 5147"/>
            <p:cNvSpPr>
              <a:spLocks/>
            </p:cNvSpPr>
            <p:nvPr/>
          </p:nvSpPr>
          <p:spPr bwMode="gray">
            <a:xfrm>
              <a:off x="4900" y="2049"/>
              <a:ext cx="112" cy="70"/>
            </a:xfrm>
            <a:custGeom>
              <a:avLst/>
              <a:gdLst>
                <a:gd name="T0" fmla="*/ 0 w 225"/>
                <a:gd name="T1" fmla="*/ 0 h 138"/>
                <a:gd name="T2" fmla="*/ 0 w 225"/>
                <a:gd name="T3" fmla="*/ 3 h 138"/>
                <a:gd name="T4" fmla="*/ 5 w 225"/>
                <a:gd name="T5" fmla="*/ 6 h 138"/>
                <a:gd name="T6" fmla="*/ 13 w 225"/>
                <a:gd name="T7" fmla="*/ 9 h 138"/>
                <a:gd name="T8" fmla="*/ 19 w 225"/>
                <a:gd name="T9" fmla="*/ 13 h 138"/>
                <a:gd name="T10" fmla="*/ 26 w 225"/>
                <a:gd name="T11" fmla="*/ 18 h 138"/>
                <a:gd name="T12" fmla="*/ 33 w 225"/>
                <a:gd name="T13" fmla="*/ 22 h 138"/>
                <a:gd name="T14" fmla="*/ 40 w 225"/>
                <a:gd name="T15" fmla="*/ 27 h 138"/>
                <a:gd name="T16" fmla="*/ 47 w 225"/>
                <a:gd name="T17" fmla="*/ 30 h 138"/>
                <a:gd name="T18" fmla="*/ 56 w 225"/>
                <a:gd name="T19" fmla="*/ 36 h 138"/>
                <a:gd name="T20" fmla="*/ 56 w 225"/>
                <a:gd name="T21" fmla="*/ 33 h 138"/>
                <a:gd name="T22" fmla="*/ 56 w 225"/>
                <a:gd name="T23" fmla="*/ 31 h 138"/>
                <a:gd name="T24" fmla="*/ 47 w 225"/>
                <a:gd name="T25" fmla="*/ 28 h 138"/>
                <a:gd name="T26" fmla="*/ 40 w 225"/>
                <a:gd name="T27" fmla="*/ 24 h 138"/>
                <a:gd name="T28" fmla="*/ 33 w 225"/>
                <a:gd name="T29" fmla="*/ 19 h 138"/>
                <a:gd name="T30" fmla="*/ 26 w 225"/>
                <a:gd name="T31" fmla="*/ 16 h 138"/>
                <a:gd name="T32" fmla="*/ 19 w 225"/>
                <a:gd name="T33" fmla="*/ 11 h 138"/>
                <a:gd name="T34" fmla="*/ 13 w 225"/>
                <a:gd name="T35" fmla="*/ 8 h 138"/>
                <a:gd name="T36" fmla="*/ 5 w 225"/>
                <a:gd name="T37" fmla="*/ 4 h 138"/>
                <a:gd name="T38" fmla="*/ 0 w 225"/>
                <a:gd name="T39" fmla="*/ 0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5"/>
                <a:gd name="T61" fmla="*/ 0 h 138"/>
                <a:gd name="T62" fmla="*/ 225 w 225"/>
                <a:gd name="T63" fmla="*/ 138 h 1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5" h="138">
                  <a:moveTo>
                    <a:pt x="0" y="0"/>
                  </a:moveTo>
                  <a:lnTo>
                    <a:pt x="0" y="9"/>
                  </a:lnTo>
                  <a:lnTo>
                    <a:pt x="23" y="23"/>
                  </a:lnTo>
                  <a:lnTo>
                    <a:pt x="52" y="36"/>
                  </a:lnTo>
                  <a:lnTo>
                    <a:pt x="77" y="52"/>
                  </a:lnTo>
                  <a:lnTo>
                    <a:pt x="104" y="71"/>
                  </a:lnTo>
                  <a:lnTo>
                    <a:pt x="133" y="84"/>
                  </a:lnTo>
                  <a:lnTo>
                    <a:pt x="161" y="104"/>
                  </a:lnTo>
                  <a:lnTo>
                    <a:pt x="190" y="119"/>
                  </a:lnTo>
                  <a:lnTo>
                    <a:pt x="225" y="138"/>
                  </a:lnTo>
                  <a:lnTo>
                    <a:pt x="225" y="129"/>
                  </a:lnTo>
                  <a:lnTo>
                    <a:pt x="225" y="123"/>
                  </a:lnTo>
                  <a:lnTo>
                    <a:pt x="190" y="109"/>
                  </a:lnTo>
                  <a:lnTo>
                    <a:pt x="161" y="94"/>
                  </a:lnTo>
                  <a:lnTo>
                    <a:pt x="133" y="75"/>
                  </a:lnTo>
                  <a:lnTo>
                    <a:pt x="104" y="61"/>
                  </a:lnTo>
                  <a:lnTo>
                    <a:pt x="77" y="42"/>
                  </a:lnTo>
                  <a:lnTo>
                    <a:pt x="52" y="29"/>
                  </a:lnTo>
                  <a:lnTo>
                    <a:pt x="23" y="13"/>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2" name="Freeform 5148"/>
            <p:cNvSpPr>
              <a:spLocks/>
            </p:cNvSpPr>
            <p:nvPr/>
          </p:nvSpPr>
          <p:spPr bwMode="gray">
            <a:xfrm>
              <a:off x="4886" y="2111"/>
              <a:ext cx="126" cy="80"/>
            </a:xfrm>
            <a:custGeom>
              <a:avLst/>
              <a:gdLst>
                <a:gd name="T0" fmla="*/ 0 w 254"/>
                <a:gd name="T1" fmla="*/ 36 h 159"/>
                <a:gd name="T2" fmla="*/ 0 w 254"/>
                <a:gd name="T3" fmla="*/ 38 h 159"/>
                <a:gd name="T4" fmla="*/ 0 w 254"/>
                <a:gd name="T5" fmla="*/ 40 h 159"/>
                <a:gd name="T6" fmla="*/ 8 w 254"/>
                <a:gd name="T7" fmla="*/ 34 h 159"/>
                <a:gd name="T8" fmla="*/ 17 w 254"/>
                <a:gd name="T9" fmla="*/ 31 h 159"/>
                <a:gd name="T10" fmla="*/ 25 w 254"/>
                <a:gd name="T11" fmla="*/ 26 h 159"/>
                <a:gd name="T12" fmla="*/ 33 w 254"/>
                <a:gd name="T13" fmla="*/ 21 h 159"/>
                <a:gd name="T14" fmla="*/ 40 w 254"/>
                <a:gd name="T15" fmla="*/ 16 h 159"/>
                <a:gd name="T16" fmla="*/ 48 w 254"/>
                <a:gd name="T17" fmla="*/ 12 h 159"/>
                <a:gd name="T18" fmla="*/ 56 w 254"/>
                <a:gd name="T19" fmla="*/ 8 h 159"/>
                <a:gd name="T20" fmla="*/ 63 w 254"/>
                <a:gd name="T21" fmla="*/ 4 h 159"/>
                <a:gd name="T22" fmla="*/ 63 w 254"/>
                <a:gd name="T23" fmla="*/ 2 h 159"/>
                <a:gd name="T24" fmla="*/ 63 w 254"/>
                <a:gd name="T25" fmla="*/ 0 h 159"/>
                <a:gd name="T26" fmla="*/ 56 w 254"/>
                <a:gd name="T27" fmla="*/ 5 h 159"/>
                <a:gd name="T28" fmla="*/ 48 w 254"/>
                <a:gd name="T29" fmla="*/ 10 h 159"/>
                <a:gd name="T30" fmla="*/ 40 w 254"/>
                <a:gd name="T31" fmla="*/ 14 h 159"/>
                <a:gd name="T32" fmla="*/ 33 w 254"/>
                <a:gd name="T33" fmla="*/ 19 h 159"/>
                <a:gd name="T34" fmla="*/ 25 w 254"/>
                <a:gd name="T35" fmla="*/ 22 h 159"/>
                <a:gd name="T36" fmla="*/ 17 w 254"/>
                <a:gd name="T37" fmla="*/ 27 h 159"/>
                <a:gd name="T38" fmla="*/ 8 w 254"/>
                <a:gd name="T39" fmla="*/ 32 h 159"/>
                <a:gd name="T40" fmla="*/ 0 w 254"/>
                <a:gd name="T41" fmla="*/ 36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4"/>
                <a:gd name="T64" fmla="*/ 0 h 159"/>
                <a:gd name="T65" fmla="*/ 254 w 254"/>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4" h="159">
                  <a:moveTo>
                    <a:pt x="0" y="144"/>
                  </a:moveTo>
                  <a:lnTo>
                    <a:pt x="0" y="149"/>
                  </a:lnTo>
                  <a:lnTo>
                    <a:pt x="0" y="159"/>
                  </a:lnTo>
                  <a:lnTo>
                    <a:pt x="33" y="134"/>
                  </a:lnTo>
                  <a:lnTo>
                    <a:pt x="68" y="121"/>
                  </a:lnTo>
                  <a:lnTo>
                    <a:pt x="100" y="101"/>
                  </a:lnTo>
                  <a:lnTo>
                    <a:pt x="133" y="82"/>
                  </a:lnTo>
                  <a:lnTo>
                    <a:pt x="162" y="63"/>
                  </a:lnTo>
                  <a:lnTo>
                    <a:pt x="196" y="48"/>
                  </a:lnTo>
                  <a:lnTo>
                    <a:pt x="225" y="29"/>
                  </a:lnTo>
                  <a:lnTo>
                    <a:pt x="254" y="15"/>
                  </a:lnTo>
                  <a:lnTo>
                    <a:pt x="254" y="6"/>
                  </a:lnTo>
                  <a:lnTo>
                    <a:pt x="254" y="0"/>
                  </a:lnTo>
                  <a:lnTo>
                    <a:pt x="225" y="19"/>
                  </a:lnTo>
                  <a:lnTo>
                    <a:pt x="196" y="38"/>
                  </a:lnTo>
                  <a:lnTo>
                    <a:pt x="162" y="54"/>
                  </a:lnTo>
                  <a:lnTo>
                    <a:pt x="133" y="73"/>
                  </a:lnTo>
                  <a:lnTo>
                    <a:pt x="100" y="86"/>
                  </a:lnTo>
                  <a:lnTo>
                    <a:pt x="71" y="105"/>
                  </a:lnTo>
                  <a:lnTo>
                    <a:pt x="33" y="125"/>
                  </a:lnTo>
                  <a:lnTo>
                    <a:pt x="0" y="144"/>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3" name="Freeform 5149"/>
            <p:cNvSpPr>
              <a:spLocks/>
            </p:cNvSpPr>
            <p:nvPr/>
          </p:nvSpPr>
          <p:spPr bwMode="gray">
            <a:xfrm>
              <a:off x="4886" y="2181"/>
              <a:ext cx="141" cy="85"/>
            </a:xfrm>
            <a:custGeom>
              <a:avLst/>
              <a:gdLst>
                <a:gd name="T0" fmla="*/ 0 w 283"/>
                <a:gd name="T1" fmla="*/ 0 h 171"/>
                <a:gd name="T2" fmla="*/ 0 w 283"/>
                <a:gd name="T3" fmla="*/ 1 h 171"/>
                <a:gd name="T4" fmla="*/ 0 w 283"/>
                <a:gd name="T5" fmla="*/ 2 h 171"/>
                <a:gd name="T6" fmla="*/ 8 w 283"/>
                <a:gd name="T7" fmla="*/ 7 h 171"/>
                <a:gd name="T8" fmla="*/ 17 w 283"/>
                <a:gd name="T9" fmla="*/ 11 h 171"/>
                <a:gd name="T10" fmla="*/ 24 w 283"/>
                <a:gd name="T11" fmla="*/ 16 h 171"/>
                <a:gd name="T12" fmla="*/ 33 w 283"/>
                <a:gd name="T13" fmla="*/ 21 h 171"/>
                <a:gd name="T14" fmla="*/ 41 w 283"/>
                <a:gd name="T15" fmla="*/ 26 h 171"/>
                <a:gd name="T16" fmla="*/ 51 w 283"/>
                <a:gd name="T17" fmla="*/ 32 h 171"/>
                <a:gd name="T18" fmla="*/ 59 w 283"/>
                <a:gd name="T19" fmla="*/ 37 h 171"/>
                <a:gd name="T20" fmla="*/ 70 w 283"/>
                <a:gd name="T21" fmla="*/ 42 h 171"/>
                <a:gd name="T22" fmla="*/ 69 w 283"/>
                <a:gd name="T23" fmla="*/ 40 h 171"/>
                <a:gd name="T24" fmla="*/ 69 w 283"/>
                <a:gd name="T25" fmla="*/ 39 h 171"/>
                <a:gd name="T26" fmla="*/ 59 w 283"/>
                <a:gd name="T27" fmla="*/ 33 h 171"/>
                <a:gd name="T28" fmla="*/ 51 w 283"/>
                <a:gd name="T29" fmla="*/ 28 h 171"/>
                <a:gd name="T30" fmla="*/ 41 w 283"/>
                <a:gd name="T31" fmla="*/ 23 h 171"/>
                <a:gd name="T32" fmla="*/ 33 w 283"/>
                <a:gd name="T33" fmla="*/ 18 h 171"/>
                <a:gd name="T34" fmla="*/ 24 w 283"/>
                <a:gd name="T35" fmla="*/ 14 h 171"/>
                <a:gd name="T36" fmla="*/ 17 w 283"/>
                <a:gd name="T37" fmla="*/ 9 h 171"/>
                <a:gd name="T38" fmla="*/ 8 w 283"/>
                <a:gd name="T39" fmla="*/ 4 h 171"/>
                <a:gd name="T40" fmla="*/ 0 w 283"/>
                <a:gd name="T41" fmla="*/ 0 h 1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3"/>
                <a:gd name="T64" fmla="*/ 0 h 171"/>
                <a:gd name="T65" fmla="*/ 283 w 283"/>
                <a:gd name="T66" fmla="*/ 171 h 1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3" h="171">
                  <a:moveTo>
                    <a:pt x="0" y="0"/>
                  </a:moveTo>
                  <a:lnTo>
                    <a:pt x="0" y="4"/>
                  </a:lnTo>
                  <a:lnTo>
                    <a:pt x="0" y="9"/>
                  </a:lnTo>
                  <a:lnTo>
                    <a:pt x="33" y="29"/>
                  </a:lnTo>
                  <a:lnTo>
                    <a:pt x="68" y="46"/>
                  </a:lnTo>
                  <a:lnTo>
                    <a:pt x="96" y="65"/>
                  </a:lnTo>
                  <a:lnTo>
                    <a:pt x="133" y="84"/>
                  </a:lnTo>
                  <a:lnTo>
                    <a:pt x="167" y="104"/>
                  </a:lnTo>
                  <a:lnTo>
                    <a:pt x="206" y="129"/>
                  </a:lnTo>
                  <a:lnTo>
                    <a:pt x="239" y="148"/>
                  </a:lnTo>
                  <a:lnTo>
                    <a:pt x="283" y="171"/>
                  </a:lnTo>
                  <a:lnTo>
                    <a:pt x="277" y="161"/>
                  </a:lnTo>
                  <a:lnTo>
                    <a:pt x="277" y="157"/>
                  </a:lnTo>
                  <a:lnTo>
                    <a:pt x="239" y="132"/>
                  </a:lnTo>
                  <a:lnTo>
                    <a:pt x="206" y="113"/>
                  </a:lnTo>
                  <a:lnTo>
                    <a:pt x="167" y="94"/>
                  </a:lnTo>
                  <a:lnTo>
                    <a:pt x="133" y="75"/>
                  </a:lnTo>
                  <a:lnTo>
                    <a:pt x="96" y="56"/>
                  </a:lnTo>
                  <a:lnTo>
                    <a:pt x="68" y="36"/>
                  </a:lnTo>
                  <a:lnTo>
                    <a:pt x="33" y="19"/>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4" name="Freeform 5150"/>
            <p:cNvSpPr>
              <a:spLocks/>
            </p:cNvSpPr>
            <p:nvPr/>
          </p:nvSpPr>
          <p:spPr bwMode="gray">
            <a:xfrm>
              <a:off x="4871" y="2260"/>
              <a:ext cx="156" cy="95"/>
            </a:xfrm>
            <a:custGeom>
              <a:avLst/>
              <a:gdLst>
                <a:gd name="T0" fmla="*/ 0 w 311"/>
                <a:gd name="T1" fmla="*/ 45 h 190"/>
                <a:gd name="T2" fmla="*/ 0 w 311"/>
                <a:gd name="T3" fmla="*/ 46 h 190"/>
                <a:gd name="T4" fmla="*/ 0 w 311"/>
                <a:gd name="T5" fmla="*/ 48 h 190"/>
                <a:gd name="T6" fmla="*/ 10 w 311"/>
                <a:gd name="T7" fmla="*/ 42 h 190"/>
                <a:gd name="T8" fmla="*/ 20 w 311"/>
                <a:gd name="T9" fmla="*/ 37 h 190"/>
                <a:gd name="T10" fmla="*/ 30 w 311"/>
                <a:gd name="T11" fmla="*/ 29 h 190"/>
                <a:gd name="T12" fmla="*/ 41 w 311"/>
                <a:gd name="T13" fmla="*/ 25 h 190"/>
                <a:gd name="T14" fmla="*/ 50 w 311"/>
                <a:gd name="T15" fmla="*/ 20 h 190"/>
                <a:gd name="T16" fmla="*/ 60 w 311"/>
                <a:gd name="T17" fmla="*/ 14 h 190"/>
                <a:gd name="T18" fmla="*/ 68 w 311"/>
                <a:gd name="T19" fmla="*/ 9 h 190"/>
                <a:gd name="T20" fmla="*/ 78 w 311"/>
                <a:gd name="T21" fmla="*/ 3 h 190"/>
                <a:gd name="T22" fmla="*/ 77 w 311"/>
                <a:gd name="T23" fmla="*/ 1 h 190"/>
                <a:gd name="T24" fmla="*/ 77 w 311"/>
                <a:gd name="T25" fmla="*/ 0 h 190"/>
                <a:gd name="T26" fmla="*/ 68 w 311"/>
                <a:gd name="T27" fmla="*/ 5 h 190"/>
                <a:gd name="T28" fmla="*/ 59 w 311"/>
                <a:gd name="T29" fmla="*/ 11 h 190"/>
                <a:gd name="T30" fmla="*/ 49 w 311"/>
                <a:gd name="T31" fmla="*/ 15 h 190"/>
                <a:gd name="T32" fmla="*/ 41 w 311"/>
                <a:gd name="T33" fmla="*/ 22 h 190"/>
                <a:gd name="T34" fmla="*/ 30 w 311"/>
                <a:gd name="T35" fmla="*/ 26 h 190"/>
                <a:gd name="T36" fmla="*/ 20 w 311"/>
                <a:gd name="T37" fmla="*/ 34 h 190"/>
                <a:gd name="T38" fmla="*/ 10 w 311"/>
                <a:gd name="T39" fmla="*/ 38 h 190"/>
                <a:gd name="T40" fmla="*/ 0 w 311"/>
                <a:gd name="T41" fmla="*/ 45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1"/>
                <a:gd name="T64" fmla="*/ 0 h 190"/>
                <a:gd name="T65" fmla="*/ 311 w 311"/>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1" h="190">
                  <a:moveTo>
                    <a:pt x="0" y="177"/>
                  </a:moveTo>
                  <a:lnTo>
                    <a:pt x="0" y="181"/>
                  </a:lnTo>
                  <a:lnTo>
                    <a:pt x="0" y="190"/>
                  </a:lnTo>
                  <a:lnTo>
                    <a:pt x="38" y="167"/>
                  </a:lnTo>
                  <a:lnTo>
                    <a:pt x="80" y="148"/>
                  </a:lnTo>
                  <a:lnTo>
                    <a:pt x="119" y="119"/>
                  </a:lnTo>
                  <a:lnTo>
                    <a:pt x="161" y="100"/>
                  </a:lnTo>
                  <a:lnTo>
                    <a:pt x="199" y="77"/>
                  </a:lnTo>
                  <a:lnTo>
                    <a:pt x="238" y="58"/>
                  </a:lnTo>
                  <a:lnTo>
                    <a:pt x="272" y="33"/>
                  </a:lnTo>
                  <a:lnTo>
                    <a:pt x="311" y="14"/>
                  </a:lnTo>
                  <a:lnTo>
                    <a:pt x="305" y="4"/>
                  </a:lnTo>
                  <a:lnTo>
                    <a:pt x="305" y="0"/>
                  </a:lnTo>
                  <a:lnTo>
                    <a:pt x="272" y="20"/>
                  </a:lnTo>
                  <a:lnTo>
                    <a:pt x="234" y="43"/>
                  </a:lnTo>
                  <a:lnTo>
                    <a:pt x="195" y="62"/>
                  </a:lnTo>
                  <a:lnTo>
                    <a:pt x="161" y="87"/>
                  </a:lnTo>
                  <a:lnTo>
                    <a:pt x="119" y="106"/>
                  </a:lnTo>
                  <a:lnTo>
                    <a:pt x="80" y="135"/>
                  </a:lnTo>
                  <a:lnTo>
                    <a:pt x="38" y="152"/>
                  </a:lnTo>
                  <a:lnTo>
                    <a:pt x="0" y="177"/>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5" name="Line 5151"/>
            <p:cNvSpPr>
              <a:spLocks noChangeShapeType="1"/>
            </p:cNvSpPr>
            <p:nvPr/>
          </p:nvSpPr>
          <p:spPr bwMode="gray">
            <a:xfrm>
              <a:off x="4921" y="1817"/>
              <a:ext cx="1" cy="1"/>
            </a:xfrm>
            <a:prstGeom prst="line">
              <a:avLst/>
            </a:prstGeom>
            <a:no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6" name="Freeform 5152"/>
            <p:cNvSpPr>
              <a:spLocks/>
            </p:cNvSpPr>
            <p:nvPr/>
          </p:nvSpPr>
          <p:spPr bwMode="gray">
            <a:xfrm>
              <a:off x="4921" y="1817"/>
              <a:ext cx="69" cy="40"/>
            </a:xfrm>
            <a:custGeom>
              <a:avLst/>
              <a:gdLst>
                <a:gd name="T0" fmla="*/ 34 w 139"/>
                <a:gd name="T1" fmla="*/ 19 h 81"/>
                <a:gd name="T2" fmla="*/ 34 w 139"/>
                <a:gd name="T3" fmla="*/ 20 h 81"/>
                <a:gd name="T4" fmla="*/ 29 w 139"/>
                <a:gd name="T5" fmla="*/ 17 h 81"/>
                <a:gd name="T6" fmla="*/ 25 w 139"/>
                <a:gd name="T7" fmla="*/ 15 h 81"/>
                <a:gd name="T8" fmla="*/ 20 w 139"/>
                <a:gd name="T9" fmla="*/ 12 h 81"/>
                <a:gd name="T10" fmla="*/ 17 w 139"/>
                <a:gd name="T11" fmla="*/ 10 h 81"/>
                <a:gd name="T12" fmla="*/ 12 w 139"/>
                <a:gd name="T13" fmla="*/ 7 h 81"/>
                <a:gd name="T14" fmla="*/ 7 w 139"/>
                <a:gd name="T15" fmla="*/ 4 h 81"/>
                <a:gd name="T16" fmla="*/ 4 w 139"/>
                <a:gd name="T17" fmla="*/ 2 h 81"/>
                <a:gd name="T18" fmla="*/ 0 w 139"/>
                <a:gd name="T19" fmla="*/ 0 h 81"/>
                <a:gd name="T20" fmla="*/ 1 w 139"/>
                <a:gd name="T21" fmla="*/ 0 h 81"/>
                <a:gd name="T22" fmla="*/ 5 w 139"/>
                <a:gd name="T23" fmla="*/ 1 h 81"/>
                <a:gd name="T24" fmla="*/ 8 w 139"/>
                <a:gd name="T25" fmla="*/ 3 h 81"/>
                <a:gd name="T26" fmla="*/ 12 w 139"/>
                <a:gd name="T27" fmla="*/ 5 h 81"/>
                <a:gd name="T28" fmla="*/ 17 w 139"/>
                <a:gd name="T29" fmla="*/ 8 h 81"/>
                <a:gd name="T30" fmla="*/ 20 w 139"/>
                <a:gd name="T31" fmla="*/ 10 h 81"/>
                <a:gd name="T32" fmla="*/ 25 w 139"/>
                <a:gd name="T33" fmla="*/ 13 h 81"/>
                <a:gd name="T34" fmla="*/ 29 w 139"/>
                <a:gd name="T35" fmla="*/ 15 h 81"/>
                <a:gd name="T36" fmla="*/ 34 w 139"/>
                <a:gd name="T37" fmla="*/ 19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81"/>
                <a:gd name="T59" fmla="*/ 139 w 139"/>
                <a:gd name="T60" fmla="*/ 81 h 8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81">
                  <a:moveTo>
                    <a:pt x="139" y="77"/>
                  </a:moveTo>
                  <a:lnTo>
                    <a:pt x="139" y="81"/>
                  </a:lnTo>
                  <a:lnTo>
                    <a:pt x="119" y="71"/>
                  </a:lnTo>
                  <a:lnTo>
                    <a:pt x="100" y="62"/>
                  </a:lnTo>
                  <a:lnTo>
                    <a:pt x="81" y="48"/>
                  </a:lnTo>
                  <a:lnTo>
                    <a:pt x="68" y="43"/>
                  </a:lnTo>
                  <a:lnTo>
                    <a:pt x="48" y="29"/>
                  </a:lnTo>
                  <a:lnTo>
                    <a:pt x="29" y="19"/>
                  </a:lnTo>
                  <a:lnTo>
                    <a:pt x="16" y="10"/>
                  </a:lnTo>
                  <a:lnTo>
                    <a:pt x="0" y="0"/>
                  </a:lnTo>
                  <a:lnTo>
                    <a:pt x="6" y="0"/>
                  </a:lnTo>
                  <a:lnTo>
                    <a:pt x="20" y="4"/>
                  </a:lnTo>
                  <a:lnTo>
                    <a:pt x="35" y="14"/>
                  </a:lnTo>
                  <a:lnTo>
                    <a:pt x="48" y="23"/>
                  </a:lnTo>
                  <a:lnTo>
                    <a:pt x="68" y="33"/>
                  </a:lnTo>
                  <a:lnTo>
                    <a:pt x="81" y="43"/>
                  </a:lnTo>
                  <a:lnTo>
                    <a:pt x="100" y="52"/>
                  </a:lnTo>
                  <a:lnTo>
                    <a:pt x="119" y="62"/>
                  </a:lnTo>
                  <a:lnTo>
                    <a:pt x="139" y="77"/>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7" name="Freeform 5153"/>
            <p:cNvSpPr>
              <a:spLocks/>
            </p:cNvSpPr>
            <p:nvPr/>
          </p:nvSpPr>
          <p:spPr bwMode="gray">
            <a:xfrm>
              <a:off x="4912" y="1853"/>
              <a:ext cx="78" cy="48"/>
            </a:xfrm>
            <a:custGeom>
              <a:avLst/>
              <a:gdLst>
                <a:gd name="T0" fmla="*/ 39 w 158"/>
                <a:gd name="T1" fmla="*/ 0 h 96"/>
                <a:gd name="T2" fmla="*/ 39 w 158"/>
                <a:gd name="T3" fmla="*/ 2 h 96"/>
                <a:gd name="T4" fmla="*/ 34 w 158"/>
                <a:gd name="T5" fmla="*/ 4 h 96"/>
                <a:gd name="T6" fmla="*/ 31 w 158"/>
                <a:gd name="T7" fmla="*/ 7 h 96"/>
                <a:gd name="T8" fmla="*/ 24 w 158"/>
                <a:gd name="T9" fmla="*/ 10 h 96"/>
                <a:gd name="T10" fmla="*/ 20 w 158"/>
                <a:gd name="T11" fmla="*/ 12 h 96"/>
                <a:gd name="T12" fmla="*/ 15 w 158"/>
                <a:gd name="T13" fmla="*/ 14 h 96"/>
                <a:gd name="T14" fmla="*/ 11 w 158"/>
                <a:gd name="T15" fmla="*/ 19 h 96"/>
                <a:gd name="T16" fmla="*/ 4 w 158"/>
                <a:gd name="T17" fmla="*/ 21 h 96"/>
                <a:gd name="T18" fmla="*/ 0 w 158"/>
                <a:gd name="T19" fmla="*/ 24 h 96"/>
                <a:gd name="T20" fmla="*/ 0 w 158"/>
                <a:gd name="T21" fmla="*/ 23 h 96"/>
                <a:gd name="T22" fmla="*/ 1 w 158"/>
                <a:gd name="T23" fmla="*/ 22 h 96"/>
                <a:gd name="T24" fmla="*/ 6 w 158"/>
                <a:gd name="T25" fmla="*/ 19 h 96"/>
                <a:gd name="T26" fmla="*/ 11 w 158"/>
                <a:gd name="T27" fmla="*/ 16 h 96"/>
                <a:gd name="T28" fmla="*/ 15 w 158"/>
                <a:gd name="T29" fmla="*/ 13 h 96"/>
                <a:gd name="T30" fmla="*/ 20 w 158"/>
                <a:gd name="T31" fmla="*/ 11 h 96"/>
                <a:gd name="T32" fmla="*/ 24 w 158"/>
                <a:gd name="T33" fmla="*/ 9 h 96"/>
                <a:gd name="T34" fmla="*/ 31 w 158"/>
                <a:gd name="T35" fmla="*/ 6 h 96"/>
                <a:gd name="T36" fmla="*/ 34 w 158"/>
                <a:gd name="T37" fmla="*/ 3 h 96"/>
                <a:gd name="T38" fmla="*/ 39 w 158"/>
                <a:gd name="T39" fmla="*/ 0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8"/>
                <a:gd name="T61" fmla="*/ 0 h 96"/>
                <a:gd name="T62" fmla="*/ 158 w 158"/>
                <a:gd name="T63" fmla="*/ 96 h 9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8" h="96">
                  <a:moveTo>
                    <a:pt x="158" y="0"/>
                  </a:moveTo>
                  <a:lnTo>
                    <a:pt x="158" y="6"/>
                  </a:lnTo>
                  <a:lnTo>
                    <a:pt x="138" y="16"/>
                  </a:lnTo>
                  <a:lnTo>
                    <a:pt x="125" y="29"/>
                  </a:lnTo>
                  <a:lnTo>
                    <a:pt x="100" y="39"/>
                  </a:lnTo>
                  <a:lnTo>
                    <a:pt x="81" y="48"/>
                  </a:lnTo>
                  <a:lnTo>
                    <a:pt x="62" y="58"/>
                  </a:lnTo>
                  <a:lnTo>
                    <a:pt x="44" y="73"/>
                  </a:lnTo>
                  <a:lnTo>
                    <a:pt x="19" y="83"/>
                  </a:lnTo>
                  <a:lnTo>
                    <a:pt x="0" y="96"/>
                  </a:lnTo>
                  <a:lnTo>
                    <a:pt x="0" y="92"/>
                  </a:lnTo>
                  <a:lnTo>
                    <a:pt x="6" y="87"/>
                  </a:lnTo>
                  <a:lnTo>
                    <a:pt x="25" y="73"/>
                  </a:lnTo>
                  <a:lnTo>
                    <a:pt x="44" y="64"/>
                  </a:lnTo>
                  <a:lnTo>
                    <a:pt x="62" y="54"/>
                  </a:lnTo>
                  <a:lnTo>
                    <a:pt x="81" y="44"/>
                  </a:lnTo>
                  <a:lnTo>
                    <a:pt x="100" y="35"/>
                  </a:lnTo>
                  <a:lnTo>
                    <a:pt x="125" y="25"/>
                  </a:lnTo>
                  <a:lnTo>
                    <a:pt x="138" y="10"/>
                  </a:lnTo>
                  <a:lnTo>
                    <a:pt x="158"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8" name="Freeform 5154"/>
            <p:cNvSpPr>
              <a:spLocks/>
            </p:cNvSpPr>
            <p:nvPr/>
          </p:nvSpPr>
          <p:spPr bwMode="gray">
            <a:xfrm>
              <a:off x="4912" y="1896"/>
              <a:ext cx="86" cy="53"/>
            </a:xfrm>
            <a:custGeom>
              <a:avLst/>
              <a:gdLst>
                <a:gd name="T0" fmla="*/ 43 w 173"/>
                <a:gd name="T1" fmla="*/ 24 h 105"/>
                <a:gd name="T2" fmla="*/ 43 w 173"/>
                <a:gd name="T3" fmla="*/ 27 h 105"/>
                <a:gd name="T4" fmla="*/ 37 w 173"/>
                <a:gd name="T5" fmla="*/ 23 h 105"/>
                <a:gd name="T6" fmla="*/ 32 w 173"/>
                <a:gd name="T7" fmla="*/ 19 h 105"/>
                <a:gd name="T8" fmla="*/ 26 w 173"/>
                <a:gd name="T9" fmla="*/ 16 h 105"/>
                <a:gd name="T10" fmla="*/ 20 w 173"/>
                <a:gd name="T11" fmla="*/ 14 h 105"/>
                <a:gd name="T12" fmla="*/ 15 w 173"/>
                <a:gd name="T13" fmla="*/ 10 h 105"/>
                <a:gd name="T14" fmla="*/ 11 w 173"/>
                <a:gd name="T15" fmla="*/ 7 h 105"/>
                <a:gd name="T16" fmla="*/ 4 w 173"/>
                <a:gd name="T17" fmla="*/ 5 h 105"/>
                <a:gd name="T18" fmla="*/ 0 w 173"/>
                <a:gd name="T19" fmla="*/ 3 h 105"/>
                <a:gd name="T20" fmla="*/ 0 w 173"/>
                <a:gd name="T21" fmla="*/ 2 h 105"/>
                <a:gd name="T22" fmla="*/ 1 w 173"/>
                <a:gd name="T23" fmla="*/ 0 h 105"/>
                <a:gd name="T24" fmla="*/ 4 w 173"/>
                <a:gd name="T25" fmla="*/ 3 h 105"/>
                <a:gd name="T26" fmla="*/ 11 w 173"/>
                <a:gd name="T27" fmla="*/ 7 h 105"/>
                <a:gd name="T28" fmla="*/ 15 w 173"/>
                <a:gd name="T29" fmla="*/ 9 h 105"/>
                <a:gd name="T30" fmla="*/ 20 w 173"/>
                <a:gd name="T31" fmla="*/ 12 h 105"/>
                <a:gd name="T32" fmla="*/ 26 w 173"/>
                <a:gd name="T33" fmla="*/ 15 h 105"/>
                <a:gd name="T34" fmla="*/ 32 w 173"/>
                <a:gd name="T35" fmla="*/ 19 h 105"/>
                <a:gd name="T36" fmla="*/ 37 w 173"/>
                <a:gd name="T37" fmla="*/ 20 h 105"/>
                <a:gd name="T38" fmla="*/ 43 w 173"/>
                <a:gd name="T39" fmla="*/ 24 h 1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3"/>
                <a:gd name="T61" fmla="*/ 0 h 105"/>
                <a:gd name="T62" fmla="*/ 173 w 173"/>
                <a:gd name="T63" fmla="*/ 105 h 10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3" h="105">
                  <a:moveTo>
                    <a:pt x="173" y="96"/>
                  </a:moveTo>
                  <a:lnTo>
                    <a:pt x="173" y="105"/>
                  </a:lnTo>
                  <a:lnTo>
                    <a:pt x="148" y="90"/>
                  </a:lnTo>
                  <a:lnTo>
                    <a:pt x="129" y="76"/>
                  </a:lnTo>
                  <a:lnTo>
                    <a:pt x="106" y="63"/>
                  </a:lnTo>
                  <a:lnTo>
                    <a:pt x="81" y="53"/>
                  </a:lnTo>
                  <a:lnTo>
                    <a:pt x="62" y="38"/>
                  </a:lnTo>
                  <a:lnTo>
                    <a:pt x="44" y="28"/>
                  </a:lnTo>
                  <a:lnTo>
                    <a:pt x="19" y="19"/>
                  </a:lnTo>
                  <a:lnTo>
                    <a:pt x="0" y="9"/>
                  </a:lnTo>
                  <a:lnTo>
                    <a:pt x="0" y="5"/>
                  </a:lnTo>
                  <a:lnTo>
                    <a:pt x="6" y="0"/>
                  </a:lnTo>
                  <a:lnTo>
                    <a:pt x="19" y="9"/>
                  </a:lnTo>
                  <a:lnTo>
                    <a:pt x="44" y="25"/>
                  </a:lnTo>
                  <a:lnTo>
                    <a:pt x="62" y="34"/>
                  </a:lnTo>
                  <a:lnTo>
                    <a:pt x="81" y="48"/>
                  </a:lnTo>
                  <a:lnTo>
                    <a:pt x="106" y="57"/>
                  </a:lnTo>
                  <a:lnTo>
                    <a:pt x="129" y="73"/>
                  </a:lnTo>
                  <a:lnTo>
                    <a:pt x="148" y="80"/>
                  </a:lnTo>
                  <a:lnTo>
                    <a:pt x="173" y="9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89" name="Freeform 5155"/>
            <p:cNvSpPr>
              <a:spLocks/>
            </p:cNvSpPr>
            <p:nvPr/>
          </p:nvSpPr>
          <p:spPr bwMode="gray">
            <a:xfrm>
              <a:off x="4905" y="1941"/>
              <a:ext cx="93" cy="58"/>
            </a:xfrm>
            <a:custGeom>
              <a:avLst/>
              <a:gdLst>
                <a:gd name="T0" fmla="*/ 47 w 186"/>
                <a:gd name="T1" fmla="*/ 0 h 115"/>
                <a:gd name="T2" fmla="*/ 47 w 186"/>
                <a:gd name="T3" fmla="*/ 2 h 115"/>
                <a:gd name="T4" fmla="*/ 47 w 186"/>
                <a:gd name="T5" fmla="*/ 3 h 115"/>
                <a:gd name="T6" fmla="*/ 41 w 186"/>
                <a:gd name="T7" fmla="*/ 5 h 115"/>
                <a:gd name="T8" fmla="*/ 36 w 186"/>
                <a:gd name="T9" fmla="*/ 9 h 115"/>
                <a:gd name="T10" fmla="*/ 29 w 186"/>
                <a:gd name="T11" fmla="*/ 11 h 115"/>
                <a:gd name="T12" fmla="*/ 23 w 186"/>
                <a:gd name="T13" fmla="*/ 15 h 115"/>
                <a:gd name="T14" fmla="*/ 18 w 186"/>
                <a:gd name="T15" fmla="*/ 19 h 115"/>
                <a:gd name="T16" fmla="*/ 12 w 186"/>
                <a:gd name="T17" fmla="*/ 22 h 115"/>
                <a:gd name="T18" fmla="*/ 6 w 186"/>
                <a:gd name="T19" fmla="*/ 26 h 115"/>
                <a:gd name="T20" fmla="*/ 0 w 186"/>
                <a:gd name="T21" fmla="*/ 29 h 115"/>
                <a:gd name="T22" fmla="*/ 0 w 186"/>
                <a:gd name="T23" fmla="*/ 27 h 115"/>
                <a:gd name="T24" fmla="*/ 6 w 186"/>
                <a:gd name="T25" fmla="*/ 23 h 115"/>
                <a:gd name="T26" fmla="*/ 12 w 186"/>
                <a:gd name="T27" fmla="*/ 20 h 115"/>
                <a:gd name="T28" fmla="*/ 18 w 186"/>
                <a:gd name="T29" fmla="*/ 16 h 115"/>
                <a:gd name="T30" fmla="*/ 23 w 186"/>
                <a:gd name="T31" fmla="*/ 14 h 115"/>
                <a:gd name="T32" fmla="*/ 29 w 186"/>
                <a:gd name="T33" fmla="*/ 10 h 115"/>
                <a:gd name="T34" fmla="*/ 36 w 186"/>
                <a:gd name="T35" fmla="*/ 8 h 115"/>
                <a:gd name="T36" fmla="*/ 41 w 186"/>
                <a:gd name="T37" fmla="*/ 4 h 115"/>
                <a:gd name="T38" fmla="*/ 47 w 186"/>
                <a:gd name="T39" fmla="*/ 0 h 1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6"/>
                <a:gd name="T61" fmla="*/ 0 h 115"/>
                <a:gd name="T62" fmla="*/ 186 w 186"/>
                <a:gd name="T63" fmla="*/ 115 h 1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6" h="115">
                  <a:moveTo>
                    <a:pt x="186" y="0"/>
                  </a:moveTo>
                  <a:lnTo>
                    <a:pt x="186" y="6"/>
                  </a:lnTo>
                  <a:lnTo>
                    <a:pt x="186" y="10"/>
                  </a:lnTo>
                  <a:lnTo>
                    <a:pt x="161" y="19"/>
                  </a:lnTo>
                  <a:lnTo>
                    <a:pt x="142" y="34"/>
                  </a:lnTo>
                  <a:lnTo>
                    <a:pt x="119" y="44"/>
                  </a:lnTo>
                  <a:lnTo>
                    <a:pt x="94" y="58"/>
                  </a:lnTo>
                  <a:lnTo>
                    <a:pt x="71" y="73"/>
                  </a:lnTo>
                  <a:lnTo>
                    <a:pt x="48" y="86"/>
                  </a:lnTo>
                  <a:lnTo>
                    <a:pt x="23" y="102"/>
                  </a:lnTo>
                  <a:lnTo>
                    <a:pt x="0" y="115"/>
                  </a:lnTo>
                  <a:lnTo>
                    <a:pt x="0" y="106"/>
                  </a:lnTo>
                  <a:lnTo>
                    <a:pt x="23" y="92"/>
                  </a:lnTo>
                  <a:lnTo>
                    <a:pt x="48" y="77"/>
                  </a:lnTo>
                  <a:lnTo>
                    <a:pt x="71" y="63"/>
                  </a:lnTo>
                  <a:lnTo>
                    <a:pt x="94" y="54"/>
                  </a:lnTo>
                  <a:lnTo>
                    <a:pt x="119" y="38"/>
                  </a:lnTo>
                  <a:lnTo>
                    <a:pt x="142" y="29"/>
                  </a:lnTo>
                  <a:lnTo>
                    <a:pt x="161" y="15"/>
                  </a:lnTo>
                  <a:lnTo>
                    <a:pt x="186"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0" name="Freeform 5156"/>
            <p:cNvSpPr>
              <a:spLocks/>
            </p:cNvSpPr>
            <p:nvPr/>
          </p:nvSpPr>
          <p:spPr bwMode="gray">
            <a:xfrm>
              <a:off x="4905" y="1994"/>
              <a:ext cx="103" cy="62"/>
            </a:xfrm>
            <a:custGeom>
              <a:avLst/>
              <a:gdLst>
                <a:gd name="T0" fmla="*/ 52 w 205"/>
                <a:gd name="T1" fmla="*/ 29 h 124"/>
                <a:gd name="T2" fmla="*/ 52 w 205"/>
                <a:gd name="T3" fmla="*/ 31 h 124"/>
                <a:gd name="T4" fmla="*/ 44 w 205"/>
                <a:gd name="T5" fmla="*/ 28 h 124"/>
                <a:gd name="T6" fmla="*/ 38 w 205"/>
                <a:gd name="T7" fmla="*/ 24 h 124"/>
                <a:gd name="T8" fmla="*/ 31 w 205"/>
                <a:gd name="T9" fmla="*/ 19 h 124"/>
                <a:gd name="T10" fmla="*/ 24 w 205"/>
                <a:gd name="T11" fmla="*/ 16 h 124"/>
                <a:gd name="T12" fmla="*/ 18 w 205"/>
                <a:gd name="T13" fmla="*/ 12 h 124"/>
                <a:gd name="T14" fmla="*/ 12 w 205"/>
                <a:gd name="T15" fmla="*/ 9 h 124"/>
                <a:gd name="T16" fmla="*/ 5 w 205"/>
                <a:gd name="T17" fmla="*/ 5 h 124"/>
                <a:gd name="T18" fmla="*/ 0 w 205"/>
                <a:gd name="T19" fmla="*/ 3 h 124"/>
                <a:gd name="T20" fmla="*/ 0 w 205"/>
                <a:gd name="T21" fmla="*/ 0 h 124"/>
                <a:gd name="T22" fmla="*/ 5 w 205"/>
                <a:gd name="T23" fmla="*/ 4 h 124"/>
                <a:gd name="T24" fmla="*/ 12 w 205"/>
                <a:gd name="T25" fmla="*/ 7 h 124"/>
                <a:gd name="T26" fmla="*/ 18 w 205"/>
                <a:gd name="T27" fmla="*/ 10 h 124"/>
                <a:gd name="T28" fmla="*/ 24 w 205"/>
                <a:gd name="T29" fmla="*/ 14 h 124"/>
                <a:gd name="T30" fmla="*/ 31 w 205"/>
                <a:gd name="T31" fmla="*/ 17 h 124"/>
                <a:gd name="T32" fmla="*/ 38 w 205"/>
                <a:gd name="T33" fmla="*/ 22 h 124"/>
                <a:gd name="T34" fmla="*/ 44 w 205"/>
                <a:gd name="T35" fmla="*/ 26 h 124"/>
                <a:gd name="T36" fmla="*/ 52 w 205"/>
                <a:gd name="T37" fmla="*/ 29 h 1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5"/>
                <a:gd name="T58" fmla="*/ 0 h 124"/>
                <a:gd name="T59" fmla="*/ 205 w 205"/>
                <a:gd name="T60" fmla="*/ 124 h 1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5" h="124">
                  <a:moveTo>
                    <a:pt x="205" y="115"/>
                  </a:moveTo>
                  <a:lnTo>
                    <a:pt x="205" y="124"/>
                  </a:lnTo>
                  <a:lnTo>
                    <a:pt x="176" y="111"/>
                  </a:lnTo>
                  <a:lnTo>
                    <a:pt x="151" y="96"/>
                  </a:lnTo>
                  <a:lnTo>
                    <a:pt x="123" y="76"/>
                  </a:lnTo>
                  <a:lnTo>
                    <a:pt x="94" y="63"/>
                  </a:lnTo>
                  <a:lnTo>
                    <a:pt x="71" y="48"/>
                  </a:lnTo>
                  <a:lnTo>
                    <a:pt x="48" y="34"/>
                  </a:lnTo>
                  <a:lnTo>
                    <a:pt x="19" y="19"/>
                  </a:lnTo>
                  <a:lnTo>
                    <a:pt x="0" y="9"/>
                  </a:lnTo>
                  <a:lnTo>
                    <a:pt x="0" y="0"/>
                  </a:lnTo>
                  <a:lnTo>
                    <a:pt x="19" y="15"/>
                  </a:lnTo>
                  <a:lnTo>
                    <a:pt x="48" y="28"/>
                  </a:lnTo>
                  <a:lnTo>
                    <a:pt x="71" y="38"/>
                  </a:lnTo>
                  <a:lnTo>
                    <a:pt x="94" y="53"/>
                  </a:lnTo>
                  <a:lnTo>
                    <a:pt x="123" y="67"/>
                  </a:lnTo>
                  <a:lnTo>
                    <a:pt x="151" y="86"/>
                  </a:lnTo>
                  <a:lnTo>
                    <a:pt x="176" y="101"/>
                  </a:lnTo>
                  <a:lnTo>
                    <a:pt x="205" y="115"/>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1" name="Freeform 5157"/>
            <p:cNvSpPr>
              <a:spLocks/>
            </p:cNvSpPr>
            <p:nvPr/>
          </p:nvSpPr>
          <p:spPr bwMode="gray">
            <a:xfrm>
              <a:off x="4892" y="2049"/>
              <a:ext cx="116" cy="70"/>
            </a:xfrm>
            <a:custGeom>
              <a:avLst/>
              <a:gdLst>
                <a:gd name="T0" fmla="*/ 59 w 230"/>
                <a:gd name="T1" fmla="*/ 0 h 138"/>
                <a:gd name="T2" fmla="*/ 59 w 230"/>
                <a:gd name="T3" fmla="*/ 3 h 138"/>
                <a:gd name="T4" fmla="*/ 51 w 230"/>
                <a:gd name="T5" fmla="*/ 6 h 138"/>
                <a:gd name="T6" fmla="*/ 45 w 230"/>
                <a:gd name="T7" fmla="*/ 9 h 138"/>
                <a:gd name="T8" fmla="*/ 38 w 230"/>
                <a:gd name="T9" fmla="*/ 13 h 138"/>
                <a:gd name="T10" fmla="*/ 30 w 230"/>
                <a:gd name="T11" fmla="*/ 18 h 138"/>
                <a:gd name="T12" fmla="*/ 23 w 230"/>
                <a:gd name="T13" fmla="*/ 22 h 138"/>
                <a:gd name="T14" fmla="*/ 16 w 230"/>
                <a:gd name="T15" fmla="*/ 27 h 138"/>
                <a:gd name="T16" fmla="*/ 8 w 230"/>
                <a:gd name="T17" fmla="*/ 30 h 138"/>
                <a:gd name="T18" fmla="*/ 0 w 230"/>
                <a:gd name="T19" fmla="*/ 36 h 138"/>
                <a:gd name="T20" fmla="*/ 0 w 230"/>
                <a:gd name="T21" fmla="*/ 33 h 138"/>
                <a:gd name="T22" fmla="*/ 0 w 230"/>
                <a:gd name="T23" fmla="*/ 31 h 138"/>
                <a:gd name="T24" fmla="*/ 8 w 230"/>
                <a:gd name="T25" fmla="*/ 28 h 138"/>
                <a:gd name="T26" fmla="*/ 16 w 230"/>
                <a:gd name="T27" fmla="*/ 24 h 138"/>
                <a:gd name="T28" fmla="*/ 23 w 230"/>
                <a:gd name="T29" fmla="*/ 19 h 138"/>
                <a:gd name="T30" fmla="*/ 30 w 230"/>
                <a:gd name="T31" fmla="*/ 16 h 138"/>
                <a:gd name="T32" fmla="*/ 38 w 230"/>
                <a:gd name="T33" fmla="*/ 11 h 138"/>
                <a:gd name="T34" fmla="*/ 45 w 230"/>
                <a:gd name="T35" fmla="*/ 8 h 138"/>
                <a:gd name="T36" fmla="*/ 51 w 230"/>
                <a:gd name="T37" fmla="*/ 4 h 138"/>
                <a:gd name="T38" fmla="*/ 59 w 230"/>
                <a:gd name="T39" fmla="*/ 0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0"/>
                <a:gd name="T61" fmla="*/ 0 h 138"/>
                <a:gd name="T62" fmla="*/ 230 w 230"/>
                <a:gd name="T63" fmla="*/ 138 h 1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0" h="138">
                  <a:moveTo>
                    <a:pt x="230" y="0"/>
                  </a:moveTo>
                  <a:lnTo>
                    <a:pt x="230" y="9"/>
                  </a:lnTo>
                  <a:lnTo>
                    <a:pt x="201" y="23"/>
                  </a:lnTo>
                  <a:lnTo>
                    <a:pt x="176" y="36"/>
                  </a:lnTo>
                  <a:lnTo>
                    <a:pt x="148" y="52"/>
                  </a:lnTo>
                  <a:lnTo>
                    <a:pt x="119" y="71"/>
                  </a:lnTo>
                  <a:lnTo>
                    <a:pt x="92" y="84"/>
                  </a:lnTo>
                  <a:lnTo>
                    <a:pt x="63" y="104"/>
                  </a:lnTo>
                  <a:lnTo>
                    <a:pt x="29" y="119"/>
                  </a:lnTo>
                  <a:lnTo>
                    <a:pt x="0" y="138"/>
                  </a:lnTo>
                  <a:lnTo>
                    <a:pt x="0" y="129"/>
                  </a:lnTo>
                  <a:lnTo>
                    <a:pt x="0" y="123"/>
                  </a:lnTo>
                  <a:lnTo>
                    <a:pt x="29" y="109"/>
                  </a:lnTo>
                  <a:lnTo>
                    <a:pt x="63" y="94"/>
                  </a:lnTo>
                  <a:lnTo>
                    <a:pt x="92" y="75"/>
                  </a:lnTo>
                  <a:lnTo>
                    <a:pt x="119" y="61"/>
                  </a:lnTo>
                  <a:lnTo>
                    <a:pt x="148" y="42"/>
                  </a:lnTo>
                  <a:lnTo>
                    <a:pt x="176" y="29"/>
                  </a:lnTo>
                  <a:lnTo>
                    <a:pt x="201" y="13"/>
                  </a:lnTo>
                  <a:lnTo>
                    <a:pt x="23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2" name="Freeform 5158"/>
            <p:cNvSpPr>
              <a:spLocks/>
            </p:cNvSpPr>
            <p:nvPr/>
          </p:nvSpPr>
          <p:spPr bwMode="gray">
            <a:xfrm>
              <a:off x="4892" y="2111"/>
              <a:ext cx="127" cy="80"/>
            </a:xfrm>
            <a:custGeom>
              <a:avLst/>
              <a:gdLst>
                <a:gd name="T0" fmla="*/ 64 w 253"/>
                <a:gd name="T1" fmla="*/ 36 h 159"/>
                <a:gd name="T2" fmla="*/ 64 w 253"/>
                <a:gd name="T3" fmla="*/ 38 h 159"/>
                <a:gd name="T4" fmla="*/ 64 w 253"/>
                <a:gd name="T5" fmla="*/ 40 h 159"/>
                <a:gd name="T6" fmla="*/ 54 w 253"/>
                <a:gd name="T7" fmla="*/ 34 h 159"/>
                <a:gd name="T8" fmla="*/ 47 w 253"/>
                <a:gd name="T9" fmla="*/ 31 h 159"/>
                <a:gd name="T10" fmla="*/ 37 w 253"/>
                <a:gd name="T11" fmla="*/ 26 h 159"/>
                <a:gd name="T12" fmla="*/ 30 w 253"/>
                <a:gd name="T13" fmla="*/ 21 h 159"/>
                <a:gd name="T14" fmla="*/ 22 w 253"/>
                <a:gd name="T15" fmla="*/ 16 h 159"/>
                <a:gd name="T16" fmla="*/ 15 w 253"/>
                <a:gd name="T17" fmla="*/ 12 h 159"/>
                <a:gd name="T18" fmla="*/ 8 w 253"/>
                <a:gd name="T19" fmla="*/ 8 h 159"/>
                <a:gd name="T20" fmla="*/ 0 w 253"/>
                <a:gd name="T21" fmla="*/ 4 h 159"/>
                <a:gd name="T22" fmla="*/ 0 w 253"/>
                <a:gd name="T23" fmla="*/ 2 h 159"/>
                <a:gd name="T24" fmla="*/ 0 w 253"/>
                <a:gd name="T25" fmla="*/ 0 h 159"/>
                <a:gd name="T26" fmla="*/ 8 w 253"/>
                <a:gd name="T27" fmla="*/ 5 h 159"/>
                <a:gd name="T28" fmla="*/ 15 w 253"/>
                <a:gd name="T29" fmla="*/ 10 h 159"/>
                <a:gd name="T30" fmla="*/ 22 w 253"/>
                <a:gd name="T31" fmla="*/ 14 h 159"/>
                <a:gd name="T32" fmla="*/ 30 w 253"/>
                <a:gd name="T33" fmla="*/ 19 h 159"/>
                <a:gd name="T34" fmla="*/ 37 w 253"/>
                <a:gd name="T35" fmla="*/ 22 h 159"/>
                <a:gd name="T36" fmla="*/ 47 w 253"/>
                <a:gd name="T37" fmla="*/ 27 h 159"/>
                <a:gd name="T38" fmla="*/ 54 w 253"/>
                <a:gd name="T39" fmla="*/ 32 h 159"/>
                <a:gd name="T40" fmla="*/ 64 w 253"/>
                <a:gd name="T41" fmla="*/ 36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3"/>
                <a:gd name="T64" fmla="*/ 0 h 159"/>
                <a:gd name="T65" fmla="*/ 253 w 253"/>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3" h="159">
                  <a:moveTo>
                    <a:pt x="253" y="144"/>
                  </a:moveTo>
                  <a:lnTo>
                    <a:pt x="253" y="149"/>
                  </a:lnTo>
                  <a:lnTo>
                    <a:pt x="253" y="159"/>
                  </a:lnTo>
                  <a:lnTo>
                    <a:pt x="215" y="134"/>
                  </a:lnTo>
                  <a:lnTo>
                    <a:pt x="186" y="121"/>
                  </a:lnTo>
                  <a:lnTo>
                    <a:pt x="148" y="101"/>
                  </a:lnTo>
                  <a:lnTo>
                    <a:pt x="119" y="82"/>
                  </a:lnTo>
                  <a:lnTo>
                    <a:pt x="86" y="63"/>
                  </a:lnTo>
                  <a:lnTo>
                    <a:pt x="57" y="48"/>
                  </a:lnTo>
                  <a:lnTo>
                    <a:pt x="29" y="29"/>
                  </a:lnTo>
                  <a:lnTo>
                    <a:pt x="0" y="15"/>
                  </a:lnTo>
                  <a:lnTo>
                    <a:pt x="0" y="6"/>
                  </a:lnTo>
                  <a:lnTo>
                    <a:pt x="0" y="0"/>
                  </a:lnTo>
                  <a:lnTo>
                    <a:pt x="29" y="19"/>
                  </a:lnTo>
                  <a:lnTo>
                    <a:pt x="57" y="38"/>
                  </a:lnTo>
                  <a:lnTo>
                    <a:pt x="86" y="54"/>
                  </a:lnTo>
                  <a:lnTo>
                    <a:pt x="119" y="73"/>
                  </a:lnTo>
                  <a:lnTo>
                    <a:pt x="148" y="86"/>
                  </a:lnTo>
                  <a:lnTo>
                    <a:pt x="186" y="105"/>
                  </a:lnTo>
                  <a:lnTo>
                    <a:pt x="215" y="125"/>
                  </a:lnTo>
                  <a:lnTo>
                    <a:pt x="253" y="144"/>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3" name="Freeform 5159"/>
            <p:cNvSpPr>
              <a:spLocks/>
            </p:cNvSpPr>
            <p:nvPr/>
          </p:nvSpPr>
          <p:spPr bwMode="gray">
            <a:xfrm>
              <a:off x="4878" y="2181"/>
              <a:ext cx="141" cy="85"/>
            </a:xfrm>
            <a:custGeom>
              <a:avLst/>
              <a:gdLst>
                <a:gd name="T0" fmla="*/ 71 w 282"/>
                <a:gd name="T1" fmla="*/ 0 h 171"/>
                <a:gd name="T2" fmla="*/ 71 w 282"/>
                <a:gd name="T3" fmla="*/ 1 h 171"/>
                <a:gd name="T4" fmla="*/ 71 w 282"/>
                <a:gd name="T5" fmla="*/ 2 h 171"/>
                <a:gd name="T6" fmla="*/ 62 w 282"/>
                <a:gd name="T7" fmla="*/ 7 h 171"/>
                <a:gd name="T8" fmla="*/ 53 w 282"/>
                <a:gd name="T9" fmla="*/ 11 h 171"/>
                <a:gd name="T10" fmla="*/ 45 w 282"/>
                <a:gd name="T11" fmla="*/ 16 h 171"/>
                <a:gd name="T12" fmla="*/ 37 w 282"/>
                <a:gd name="T13" fmla="*/ 21 h 171"/>
                <a:gd name="T14" fmla="*/ 27 w 282"/>
                <a:gd name="T15" fmla="*/ 26 h 171"/>
                <a:gd name="T16" fmla="*/ 19 w 282"/>
                <a:gd name="T17" fmla="*/ 32 h 171"/>
                <a:gd name="T18" fmla="*/ 9 w 282"/>
                <a:gd name="T19" fmla="*/ 37 h 171"/>
                <a:gd name="T20" fmla="*/ 0 w 282"/>
                <a:gd name="T21" fmla="*/ 42 h 171"/>
                <a:gd name="T22" fmla="*/ 0 w 282"/>
                <a:gd name="T23" fmla="*/ 40 h 171"/>
                <a:gd name="T24" fmla="*/ 0 w 282"/>
                <a:gd name="T25" fmla="*/ 39 h 171"/>
                <a:gd name="T26" fmla="*/ 9 w 282"/>
                <a:gd name="T27" fmla="*/ 33 h 171"/>
                <a:gd name="T28" fmla="*/ 19 w 282"/>
                <a:gd name="T29" fmla="*/ 28 h 171"/>
                <a:gd name="T30" fmla="*/ 27 w 282"/>
                <a:gd name="T31" fmla="*/ 23 h 171"/>
                <a:gd name="T32" fmla="*/ 37 w 282"/>
                <a:gd name="T33" fmla="*/ 18 h 171"/>
                <a:gd name="T34" fmla="*/ 45 w 282"/>
                <a:gd name="T35" fmla="*/ 14 h 171"/>
                <a:gd name="T36" fmla="*/ 53 w 282"/>
                <a:gd name="T37" fmla="*/ 9 h 171"/>
                <a:gd name="T38" fmla="*/ 62 w 282"/>
                <a:gd name="T39" fmla="*/ 4 h 171"/>
                <a:gd name="T40" fmla="*/ 71 w 282"/>
                <a:gd name="T41" fmla="*/ 0 h 1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2"/>
                <a:gd name="T64" fmla="*/ 0 h 171"/>
                <a:gd name="T65" fmla="*/ 282 w 282"/>
                <a:gd name="T66" fmla="*/ 171 h 1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2" h="171">
                  <a:moveTo>
                    <a:pt x="282" y="0"/>
                  </a:moveTo>
                  <a:lnTo>
                    <a:pt x="282" y="4"/>
                  </a:lnTo>
                  <a:lnTo>
                    <a:pt x="282" y="9"/>
                  </a:lnTo>
                  <a:lnTo>
                    <a:pt x="250" y="29"/>
                  </a:lnTo>
                  <a:lnTo>
                    <a:pt x="215" y="46"/>
                  </a:lnTo>
                  <a:lnTo>
                    <a:pt x="182" y="65"/>
                  </a:lnTo>
                  <a:lnTo>
                    <a:pt x="148" y="84"/>
                  </a:lnTo>
                  <a:lnTo>
                    <a:pt x="111" y="104"/>
                  </a:lnTo>
                  <a:lnTo>
                    <a:pt x="77" y="129"/>
                  </a:lnTo>
                  <a:lnTo>
                    <a:pt x="38" y="148"/>
                  </a:lnTo>
                  <a:lnTo>
                    <a:pt x="0" y="171"/>
                  </a:lnTo>
                  <a:lnTo>
                    <a:pt x="0" y="161"/>
                  </a:lnTo>
                  <a:lnTo>
                    <a:pt x="0" y="157"/>
                  </a:lnTo>
                  <a:lnTo>
                    <a:pt x="38" y="132"/>
                  </a:lnTo>
                  <a:lnTo>
                    <a:pt x="77" y="113"/>
                  </a:lnTo>
                  <a:lnTo>
                    <a:pt x="111" y="94"/>
                  </a:lnTo>
                  <a:lnTo>
                    <a:pt x="148" y="75"/>
                  </a:lnTo>
                  <a:lnTo>
                    <a:pt x="182" y="56"/>
                  </a:lnTo>
                  <a:lnTo>
                    <a:pt x="215" y="36"/>
                  </a:lnTo>
                  <a:lnTo>
                    <a:pt x="250" y="19"/>
                  </a:lnTo>
                  <a:lnTo>
                    <a:pt x="282"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4" name="Freeform 5160"/>
            <p:cNvSpPr>
              <a:spLocks/>
            </p:cNvSpPr>
            <p:nvPr/>
          </p:nvSpPr>
          <p:spPr bwMode="gray">
            <a:xfrm>
              <a:off x="4878" y="2260"/>
              <a:ext cx="156" cy="95"/>
            </a:xfrm>
            <a:custGeom>
              <a:avLst/>
              <a:gdLst>
                <a:gd name="T0" fmla="*/ 78 w 311"/>
                <a:gd name="T1" fmla="*/ 45 h 190"/>
                <a:gd name="T2" fmla="*/ 78 w 311"/>
                <a:gd name="T3" fmla="*/ 46 h 190"/>
                <a:gd name="T4" fmla="*/ 78 w 311"/>
                <a:gd name="T5" fmla="*/ 48 h 190"/>
                <a:gd name="T6" fmla="*/ 68 w 311"/>
                <a:gd name="T7" fmla="*/ 42 h 190"/>
                <a:gd name="T8" fmla="*/ 57 w 311"/>
                <a:gd name="T9" fmla="*/ 37 h 190"/>
                <a:gd name="T10" fmla="*/ 47 w 311"/>
                <a:gd name="T11" fmla="*/ 29 h 190"/>
                <a:gd name="T12" fmla="*/ 37 w 311"/>
                <a:gd name="T13" fmla="*/ 25 h 190"/>
                <a:gd name="T14" fmla="*/ 27 w 311"/>
                <a:gd name="T15" fmla="*/ 20 h 190"/>
                <a:gd name="T16" fmla="*/ 19 w 311"/>
                <a:gd name="T17" fmla="*/ 14 h 190"/>
                <a:gd name="T18" fmla="*/ 9 w 311"/>
                <a:gd name="T19" fmla="*/ 9 h 190"/>
                <a:gd name="T20" fmla="*/ 0 w 311"/>
                <a:gd name="T21" fmla="*/ 3 h 190"/>
                <a:gd name="T22" fmla="*/ 0 w 311"/>
                <a:gd name="T23" fmla="*/ 1 h 190"/>
                <a:gd name="T24" fmla="*/ 0 w 311"/>
                <a:gd name="T25" fmla="*/ 0 h 190"/>
                <a:gd name="T26" fmla="*/ 9 w 311"/>
                <a:gd name="T27" fmla="*/ 5 h 190"/>
                <a:gd name="T28" fmla="*/ 19 w 311"/>
                <a:gd name="T29" fmla="*/ 11 h 190"/>
                <a:gd name="T30" fmla="*/ 27 w 311"/>
                <a:gd name="T31" fmla="*/ 15 h 190"/>
                <a:gd name="T32" fmla="*/ 37 w 311"/>
                <a:gd name="T33" fmla="*/ 22 h 190"/>
                <a:gd name="T34" fmla="*/ 47 w 311"/>
                <a:gd name="T35" fmla="*/ 26 h 190"/>
                <a:gd name="T36" fmla="*/ 57 w 311"/>
                <a:gd name="T37" fmla="*/ 34 h 190"/>
                <a:gd name="T38" fmla="*/ 68 w 311"/>
                <a:gd name="T39" fmla="*/ 38 h 190"/>
                <a:gd name="T40" fmla="*/ 78 w 311"/>
                <a:gd name="T41" fmla="*/ 45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1"/>
                <a:gd name="T64" fmla="*/ 0 h 190"/>
                <a:gd name="T65" fmla="*/ 311 w 311"/>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1" h="190">
                  <a:moveTo>
                    <a:pt x="311" y="177"/>
                  </a:moveTo>
                  <a:lnTo>
                    <a:pt x="311" y="181"/>
                  </a:lnTo>
                  <a:lnTo>
                    <a:pt x="311" y="190"/>
                  </a:lnTo>
                  <a:lnTo>
                    <a:pt x="269" y="167"/>
                  </a:lnTo>
                  <a:lnTo>
                    <a:pt x="225" y="148"/>
                  </a:lnTo>
                  <a:lnTo>
                    <a:pt x="186" y="119"/>
                  </a:lnTo>
                  <a:lnTo>
                    <a:pt x="148" y="100"/>
                  </a:lnTo>
                  <a:lnTo>
                    <a:pt x="106" y="77"/>
                  </a:lnTo>
                  <a:lnTo>
                    <a:pt x="73" y="58"/>
                  </a:lnTo>
                  <a:lnTo>
                    <a:pt x="35" y="33"/>
                  </a:lnTo>
                  <a:lnTo>
                    <a:pt x="0" y="14"/>
                  </a:lnTo>
                  <a:lnTo>
                    <a:pt x="0" y="4"/>
                  </a:lnTo>
                  <a:lnTo>
                    <a:pt x="0" y="0"/>
                  </a:lnTo>
                  <a:lnTo>
                    <a:pt x="35" y="20"/>
                  </a:lnTo>
                  <a:lnTo>
                    <a:pt x="73" y="43"/>
                  </a:lnTo>
                  <a:lnTo>
                    <a:pt x="106" y="62"/>
                  </a:lnTo>
                  <a:lnTo>
                    <a:pt x="148" y="87"/>
                  </a:lnTo>
                  <a:lnTo>
                    <a:pt x="186" y="106"/>
                  </a:lnTo>
                  <a:lnTo>
                    <a:pt x="225" y="135"/>
                  </a:lnTo>
                  <a:lnTo>
                    <a:pt x="269" y="152"/>
                  </a:lnTo>
                  <a:lnTo>
                    <a:pt x="311" y="177"/>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5" name="Freeform 5161"/>
            <p:cNvSpPr>
              <a:spLocks/>
            </p:cNvSpPr>
            <p:nvPr/>
          </p:nvSpPr>
          <p:spPr bwMode="gray">
            <a:xfrm>
              <a:off x="4866" y="1564"/>
              <a:ext cx="81" cy="798"/>
            </a:xfrm>
            <a:custGeom>
              <a:avLst/>
              <a:gdLst>
                <a:gd name="T0" fmla="*/ 36 w 161"/>
                <a:gd name="T1" fmla="*/ 0 h 1598"/>
                <a:gd name="T2" fmla="*/ 41 w 161"/>
                <a:gd name="T3" fmla="*/ 0 h 1598"/>
                <a:gd name="T4" fmla="*/ 4 w 161"/>
                <a:gd name="T5" fmla="*/ 399 h 1598"/>
                <a:gd name="T6" fmla="*/ 0 w 161"/>
                <a:gd name="T7" fmla="*/ 399 h 1598"/>
                <a:gd name="T8" fmla="*/ 36 w 161"/>
                <a:gd name="T9" fmla="*/ 0 h 1598"/>
                <a:gd name="T10" fmla="*/ 0 60000 65536"/>
                <a:gd name="T11" fmla="*/ 0 60000 65536"/>
                <a:gd name="T12" fmla="*/ 0 60000 65536"/>
                <a:gd name="T13" fmla="*/ 0 60000 65536"/>
                <a:gd name="T14" fmla="*/ 0 60000 65536"/>
                <a:gd name="T15" fmla="*/ 0 w 161"/>
                <a:gd name="T16" fmla="*/ 0 h 1598"/>
                <a:gd name="T17" fmla="*/ 161 w 161"/>
                <a:gd name="T18" fmla="*/ 1598 h 1598"/>
              </a:gdLst>
              <a:ahLst/>
              <a:cxnLst>
                <a:cxn ang="T10">
                  <a:pos x="T0" y="T1"/>
                </a:cxn>
                <a:cxn ang="T11">
                  <a:pos x="T2" y="T3"/>
                </a:cxn>
                <a:cxn ang="T12">
                  <a:pos x="T4" y="T5"/>
                </a:cxn>
                <a:cxn ang="T13">
                  <a:pos x="T6" y="T7"/>
                </a:cxn>
                <a:cxn ang="T14">
                  <a:pos x="T8" y="T9"/>
                </a:cxn>
              </a:cxnLst>
              <a:rect l="T15" t="T16" r="T17" b="T18"/>
              <a:pathLst>
                <a:path w="161" h="1598">
                  <a:moveTo>
                    <a:pt x="144" y="0"/>
                  </a:moveTo>
                  <a:lnTo>
                    <a:pt x="161" y="0"/>
                  </a:lnTo>
                  <a:lnTo>
                    <a:pt x="13" y="1598"/>
                  </a:lnTo>
                  <a:lnTo>
                    <a:pt x="0" y="1598"/>
                  </a:lnTo>
                  <a:lnTo>
                    <a:pt x="144"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6" name="Freeform 5162"/>
            <p:cNvSpPr>
              <a:spLocks/>
            </p:cNvSpPr>
            <p:nvPr/>
          </p:nvSpPr>
          <p:spPr bwMode="gray">
            <a:xfrm>
              <a:off x="4868" y="1564"/>
              <a:ext cx="77" cy="798"/>
            </a:xfrm>
            <a:custGeom>
              <a:avLst/>
              <a:gdLst>
                <a:gd name="T0" fmla="*/ 39 w 153"/>
                <a:gd name="T1" fmla="*/ 0 h 1598"/>
                <a:gd name="T2" fmla="*/ 37 w 153"/>
                <a:gd name="T3" fmla="*/ 0 h 1598"/>
                <a:gd name="T4" fmla="*/ 0 w 153"/>
                <a:gd name="T5" fmla="*/ 399 h 1598"/>
                <a:gd name="T6" fmla="*/ 3 w 153"/>
                <a:gd name="T7" fmla="*/ 399 h 1598"/>
                <a:gd name="T8" fmla="*/ 39 w 153"/>
                <a:gd name="T9" fmla="*/ 0 h 1598"/>
                <a:gd name="T10" fmla="*/ 0 60000 65536"/>
                <a:gd name="T11" fmla="*/ 0 60000 65536"/>
                <a:gd name="T12" fmla="*/ 0 60000 65536"/>
                <a:gd name="T13" fmla="*/ 0 60000 65536"/>
                <a:gd name="T14" fmla="*/ 0 60000 65536"/>
                <a:gd name="T15" fmla="*/ 0 w 153"/>
                <a:gd name="T16" fmla="*/ 0 h 1598"/>
                <a:gd name="T17" fmla="*/ 153 w 153"/>
                <a:gd name="T18" fmla="*/ 1598 h 1598"/>
              </a:gdLst>
              <a:ahLst/>
              <a:cxnLst>
                <a:cxn ang="T10">
                  <a:pos x="T0" y="T1"/>
                </a:cxn>
                <a:cxn ang="T11">
                  <a:pos x="T2" y="T3"/>
                </a:cxn>
                <a:cxn ang="T12">
                  <a:pos x="T4" y="T5"/>
                </a:cxn>
                <a:cxn ang="T13">
                  <a:pos x="T6" y="T7"/>
                </a:cxn>
                <a:cxn ang="T14">
                  <a:pos x="T8" y="T9"/>
                </a:cxn>
              </a:cxnLst>
              <a:rect l="T15" t="T16" r="T17" b="T18"/>
              <a:pathLst>
                <a:path w="153" h="1598">
                  <a:moveTo>
                    <a:pt x="153" y="0"/>
                  </a:moveTo>
                  <a:lnTo>
                    <a:pt x="148" y="0"/>
                  </a:lnTo>
                  <a:lnTo>
                    <a:pt x="0" y="1598"/>
                  </a:lnTo>
                  <a:lnTo>
                    <a:pt x="9" y="1598"/>
                  </a:lnTo>
                  <a:lnTo>
                    <a:pt x="153"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7" name="Freeform 5163"/>
            <p:cNvSpPr>
              <a:spLocks/>
            </p:cNvSpPr>
            <p:nvPr/>
          </p:nvSpPr>
          <p:spPr bwMode="gray">
            <a:xfrm>
              <a:off x="4955" y="1564"/>
              <a:ext cx="83" cy="798"/>
            </a:xfrm>
            <a:custGeom>
              <a:avLst/>
              <a:gdLst>
                <a:gd name="T0" fmla="*/ 4 w 167"/>
                <a:gd name="T1" fmla="*/ 0 h 1598"/>
                <a:gd name="T2" fmla="*/ 0 w 167"/>
                <a:gd name="T3" fmla="*/ 0 h 1598"/>
                <a:gd name="T4" fmla="*/ 37 w 167"/>
                <a:gd name="T5" fmla="*/ 399 h 1598"/>
                <a:gd name="T6" fmla="*/ 41 w 167"/>
                <a:gd name="T7" fmla="*/ 399 h 1598"/>
                <a:gd name="T8" fmla="*/ 4 w 167"/>
                <a:gd name="T9" fmla="*/ 0 h 1598"/>
                <a:gd name="T10" fmla="*/ 0 60000 65536"/>
                <a:gd name="T11" fmla="*/ 0 60000 65536"/>
                <a:gd name="T12" fmla="*/ 0 60000 65536"/>
                <a:gd name="T13" fmla="*/ 0 60000 65536"/>
                <a:gd name="T14" fmla="*/ 0 60000 65536"/>
                <a:gd name="T15" fmla="*/ 0 w 167"/>
                <a:gd name="T16" fmla="*/ 0 h 1598"/>
                <a:gd name="T17" fmla="*/ 167 w 167"/>
                <a:gd name="T18" fmla="*/ 1598 h 1598"/>
              </a:gdLst>
              <a:ahLst/>
              <a:cxnLst>
                <a:cxn ang="T10">
                  <a:pos x="T0" y="T1"/>
                </a:cxn>
                <a:cxn ang="T11">
                  <a:pos x="T2" y="T3"/>
                </a:cxn>
                <a:cxn ang="T12">
                  <a:pos x="T4" y="T5"/>
                </a:cxn>
                <a:cxn ang="T13">
                  <a:pos x="T6" y="T7"/>
                </a:cxn>
                <a:cxn ang="T14">
                  <a:pos x="T8" y="T9"/>
                </a:cxn>
              </a:cxnLst>
              <a:rect l="T15" t="T16" r="T17" b="T18"/>
              <a:pathLst>
                <a:path w="167" h="1598">
                  <a:moveTo>
                    <a:pt x="19" y="0"/>
                  </a:moveTo>
                  <a:lnTo>
                    <a:pt x="0" y="0"/>
                  </a:lnTo>
                  <a:lnTo>
                    <a:pt x="148" y="1598"/>
                  </a:lnTo>
                  <a:lnTo>
                    <a:pt x="167" y="1598"/>
                  </a:lnTo>
                  <a:lnTo>
                    <a:pt x="19"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8" name="Freeform 5164"/>
            <p:cNvSpPr>
              <a:spLocks/>
            </p:cNvSpPr>
            <p:nvPr/>
          </p:nvSpPr>
          <p:spPr bwMode="gray">
            <a:xfrm>
              <a:off x="4957" y="1564"/>
              <a:ext cx="77" cy="798"/>
            </a:xfrm>
            <a:custGeom>
              <a:avLst/>
              <a:gdLst>
                <a:gd name="T0" fmla="*/ 0 w 154"/>
                <a:gd name="T1" fmla="*/ 0 h 1598"/>
                <a:gd name="T2" fmla="*/ 2 w 154"/>
                <a:gd name="T3" fmla="*/ 0 h 1598"/>
                <a:gd name="T4" fmla="*/ 39 w 154"/>
                <a:gd name="T5" fmla="*/ 399 h 1598"/>
                <a:gd name="T6" fmla="*/ 38 w 154"/>
                <a:gd name="T7" fmla="*/ 399 h 1598"/>
                <a:gd name="T8" fmla="*/ 0 w 154"/>
                <a:gd name="T9" fmla="*/ 0 h 1598"/>
                <a:gd name="T10" fmla="*/ 0 60000 65536"/>
                <a:gd name="T11" fmla="*/ 0 60000 65536"/>
                <a:gd name="T12" fmla="*/ 0 60000 65536"/>
                <a:gd name="T13" fmla="*/ 0 60000 65536"/>
                <a:gd name="T14" fmla="*/ 0 60000 65536"/>
                <a:gd name="T15" fmla="*/ 0 w 154"/>
                <a:gd name="T16" fmla="*/ 0 h 1598"/>
                <a:gd name="T17" fmla="*/ 154 w 154"/>
                <a:gd name="T18" fmla="*/ 1598 h 1598"/>
              </a:gdLst>
              <a:ahLst/>
              <a:cxnLst>
                <a:cxn ang="T10">
                  <a:pos x="T0" y="T1"/>
                </a:cxn>
                <a:cxn ang="T11">
                  <a:pos x="T2" y="T3"/>
                </a:cxn>
                <a:cxn ang="T12">
                  <a:pos x="T4" y="T5"/>
                </a:cxn>
                <a:cxn ang="T13">
                  <a:pos x="T6" y="T7"/>
                </a:cxn>
                <a:cxn ang="T14">
                  <a:pos x="T8" y="T9"/>
                </a:cxn>
              </a:cxnLst>
              <a:rect l="T15" t="T16" r="T17" b="T18"/>
              <a:pathLst>
                <a:path w="154" h="1598">
                  <a:moveTo>
                    <a:pt x="0" y="0"/>
                  </a:moveTo>
                  <a:lnTo>
                    <a:pt x="10" y="0"/>
                  </a:lnTo>
                  <a:lnTo>
                    <a:pt x="154" y="1598"/>
                  </a:lnTo>
                  <a:lnTo>
                    <a:pt x="150" y="1598"/>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99" name="Rectangle 5165"/>
            <p:cNvSpPr>
              <a:spLocks noChangeArrowheads="1"/>
            </p:cNvSpPr>
            <p:nvPr/>
          </p:nvSpPr>
          <p:spPr bwMode="gray">
            <a:xfrm>
              <a:off x="4866" y="2353"/>
              <a:ext cx="172" cy="11"/>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00" name="Rectangle 5166"/>
            <p:cNvSpPr>
              <a:spLocks noChangeArrowheads="1"/>
            </p:cNvSpPr>
            <p:nvPr/>
          </p:nvSpPr>
          <p:spPr bwMode="gray">
            <a:xfrm>
              <a:off x="4866" y="2350"/>
              <a:ext cx="172" cy="8"/>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01" name="Freeform 5167"/>
            <p:cNvSpPr>
              <a:spLocks/>
            </p:cNvSpPr>
            <p:nvPr/>
          </p:nvSpPr>
          <p:spPr bwMode="gray">
            <a:xfrm>
              <a:off x="4844" y="2327"/>
              <a:ext cx="24" cy="37"/>
            </a:xfrm>
            <a:custGeom>
              <a:avLst/>
              <a:gdLst>
                <a:gd name="T0" fmla="*/ 11 w 48"/>
                <a:gd name="T1" fmla="*/ 18 h 75"/>
                <a:gd name="T2" fmla="*/ 12 w 48"/>
                <a:gd name="T3" fmla="*/ 13 h 75"/>
                <a:gd name="T4" fmla="*/ 2 w 48"/>
                <a:gd name="T5" fmla="*/ 0 h 75"/>
                <a:gd name="T6" fmla="*/ 0 w 48"/>
                <a:gd name="T7" fmla="*/ 4 h 75"/>
                <a:gd name="T8" fmla="*/ 11 w 48"/>
                <a:gd name="T9" fmla="*/ 18 h 75"/>
                <a:gd name="T10" fmla="*/ 0 60000 65536"/>
                <a:gd name="T11" fmla="*/ 0 60000 65536"/>
                <a:gd name="T12" fmla="*/ 0 60000 65536"/>
                <a:gd name="T13" fmla="*/ 0 60000 65536"/>
                <a:gd name="T14" fmla="*/ 0 60000 65536"/>
                <a:gd name="T15" fmla="*/ 0 w 48"/>
                <a:gd name="T16" fmla="*/ 0 h 75"/>
                <a:gd name="T17" fmla="*/ 48 w 48"/>
                <a:gd name="T18" fmla="*/ 75 h 75"/>
              </a:gdLst>
              <a:ahLst/>
              <a:cxnLst>
                <a:cxn ang="T10">
                  <a:pos x="T0" y="T1"/>
                </a:cxn>
                <a:cxn ang="T11">
                  <a:pos x="T2" y="T3"/>
                </a:cxn>
                <a:cxn ang="T12">
                  <a:pos x="T4" y="T5"/>
                </a:cxn>
                <a:cxn ang="T13">
                  <a:pos x="T6" y="T7"/>
                </a:cxn>
                <a:cxn ang="T14">
                  <a:pos x="T8" y="T9"/>
                </a:cxn>
              </a:cxnLst>
              <a:rect l="T15" t="T16" r="T17" b="T18"/>
              <a:pathLst>
                <a:path w="48" h="75">
                  <a:moveTo>
                    <a:pt x="44" y="75"/>
                  </a:moveTo>
                  <a:lnTo>
                    <a:pt x="48" y="52"/>
                  </a:lnTo>
                  <a:lnTo>
                    <a:pt x="6" y="0"/>
                  </a:lnTo>
                  <a:lnTo>
                    <a:pt x="0" y="17"/>
                  </a:lnTo>
                  <a:lnTo>
                    <a:pt x="44" y="7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02" name="Freeform 5168"/>
            <p:cNvSpPr>
              <a:spLocks/>
            </p:cNvSpPr>
            <p:nvPr/>
          </p:nvSpPr>
          <p:spPr bwMode="gray">
            <a:xfrm>
              <a:off x="4844" y="2324"/>
              <a:ext cx="24" cy="34"/>
            </a:xfrm>
            <a:custGeom>
              <a:avLst/>
              <a:gdLst>
                <a:gd name="T0" fmla="*/ 12 w 48"/>
                <a:gd name="T1" fmla="*/ 13 h 67"/>
                <a:gd name="T2" fmla="*/ 11 w 48"/>
                <a:gd name="T3" fmla="*/ 17 h 67"/>
                <a:gd name="T4" fmla="*/ 0 w 48"/>
                <a:gd name="T5" fmla="*/ 3 h 67"/>
                <a:gd name="T6" fmla="*/ 2 w 48"/>
                <a:gd name="T7" fmla="*/ 0 h 67"/>
                <a:gd name="T8" fmla="*/ 12 w 48"/>
                <a:gd name="T9" fmla="*/ 13 h 67"/>
                <a:gd name="T10" fmla="*/ 0 60000 65536"/>
                <a:gd name="T11" fmla="*/ 0 60000 65536"/>
                <a:gd name="T12" fmla="*/ 0 60000 65536"/>
                <a:gd name="T13" fmla="*/ 0 60000 65536"/>
                <a:gd name="T14" fmla="*/ 0 60000 65536"/>
                <a:gd name="T15" fmla="*/ 0 w 48"/>
                <a:gd name="T16" fmla="*/ 0 h 67"/>
                <a:gd name="T17" fmla="*/ 48 w 48"/>
                <a:gd name="T18" fmla="*/ 67 h 67"/>
              </a:gdLst>
              <a:ahLst/>
              <a:cxnLst>
                <a:cxn ang="T10">
                  <a:pos x="T0" y="T1"/>
                </a:cxn>
                <a:cxn ang="T11">
                  <a:pos x="T2" y="T3"/>
                </a:cxn>
                <a:cxn ang="T12">
                  <a:pos x="T4" y="T5"/>
                </a:cxn>
                <a:cxn ang="T13">
                  <a:pos x="T6" y="T7"/>
                </a:cxn>
                <a:cxn ang="T14">
                  <a:pos x="T8" y="T9"/>
                </a:cxn>
              </a:cxnLst>
              <a:rect l="T15" t="T16" r="T17" b="T18"/>
              <a:pathLst>
                <a:path w="48" h="67">
                  <a:moveTo>
                    <a:pt x="48" y="52"/>
                  </a:moveTo>
                  <a:lnTo>
                    <a:pt x="44" y="67"/>
                  </a:lnTo>
                  <a:lnTo>
                    <a:pt x="0" y="10"/>
                  </a:lnTo>
                  <a:lnTo>
                    <a:pt x="6" y="0"/>
                  </a:lnTo>
                  <a:lnTo>
                    <a:pt x="48" y="52"/>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03" name="Rectangle 5169"/>
            <p:cNvSpPr>
              <a:spLocks noChangeArrowheads="1"/>
            </p:cNvSpPr>
            <p:nvPr/>
          </p:nvSpPr>
          <p:spPr bwMode="gray">
            <a:xfrm>
              <a:off x="4902" y="1946"/>
              <a:ext cx="98" cy="7"/>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04" name="Rectangle 5170"/>
            <p:cNvSpPr>
              <a:spLocks noChangeArrowheads="1"/>
            </p:cNvSpPr>
            <p:nvPr/>
          </p:nvSpPr>
          <p:spPr bwMode="gray">
            <a:xfrm>
              <a:off x="4902" y="1944"/>
              <a:ext cx="98" cy="5"/>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05" name="Rectangle 5171"/>
            <p:cNvSpPr>
              <a:spLocks noChangeArrowheads="1"/>
            </p:cNvSpPr>
            <p:nvPr/>
          </p:nvSpPr>
          <p:spPr bwMode="gray">
            <a:xfrm>
              <a:off x="4914" y="1798"/>
              <a:ext cx="74" cy="7"/>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06" name="Rectangle 5172"/>
            <p:cNvSpPr>
              <a:spLocks noChangeArrowheads="1"/>
            </p:cNvSpPr>
            <p:nvPr/>
          </p:nvSpPr>
          <p:spPr bwMode="gray">
            <a:xfrm>
              <a:off x="4914" y="1796"/>
              <a:ext cx="74" cy="5"/>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07" name="Rectangle 5173"/>
            <p:cNvSpPr>
              <a:spLocks noChangeArrowheads="1"/>
            </p:cNvSpPr>
            <p:nvPr/>
          </p:nvSpPr>
          <p:spPr bwMode="gray">
            <a:xfrm>
              <a:off x="4926" y="1688"/>
              <a:ext cx="50" cy="2"/>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08" name="Rectangle 5174"/>
            <p:cNvSpPr>
              <a:spLocks noChangeArrowheads="1"/>
            </p:cNvSpPr>
            <p:nvPr/>
          </p:nvSpPr>
          <p:spPr bwMode="gray">
            <a:xfrm>
              <a:off x="4926" y="1686"/>
              <a:ext cx="50" cy="2"/>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09" name="Rectangle 5175"/>
            <p:cNvSpPr>
              <a:spLocks noChangeArrowheads="1"/>
            </p:cNvSpPr>
            <p:nvPr/>
          </p:nvSpPr>
          <p:spPr bwMode="gray">
            <a:xfrm>
              <a:off x="4900" y="1994"/>
              <a:ext cx="103" cy="7"/>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0" name="Rectangle 5176"/>
            <p:cNvSpPr>
              <a:spLocks noChangeArrowheads="1"/>
            </p:cNvSpPr>
            <p:nvPr/>
          </p:nvSpPr>
          <p:spPr bwMode="gray">
            <a:xfrm>
              <a:off x="4900" y="1992"/>
              <a:ext cx="103" cy="5"/>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1" name="Rectangle 5177"/>
            <p:cNvSpPr>
              <a:spLocks noChangeArrowheads="1"/>
            </p:cNvSpPr>
            <p:nvPr/>
          </p:nvSpPr>
          <p:spPr bwMode="gray">
            <a:xfrm>
              <a:off x="4912" y="1862"/>
              <a:ext cx="78" cy="8"/>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2" name="Rectangle 5178"/>
            <p:cNvSpPr>
              <a:spLocks noChangeArrowheads="1"/>
            </p:cNvSpPr>
            <p:nvPr/>
          </p:nvSpPr>
          <p:spPr bwMode="gray">
            <a:xfrm>
              <a:off x="4912" y="1860"/>
              <a:ext cx="78" cy="5"/>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3" name="Rectangle 5179"/>
            <p:cNvSpPr>
              <a:spLocks noChangeArrowheads="1"/>
            </p:cNvSpPr>
            <p:nvPr/>
          </p:nvSpPr>
          <p:spPr bwMode="gray">
            <a:xfrm>
              <a:off x="4926" y="1716"/>
              <a:ext cx="53" cy="5"/>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4" name="Rectangle 5180"/>
            <p:cNvSpPr>
              <a:spLocks noChangeArrowheads="1"/>
            </p:cNvSpPr>
            <p:nvPr/>
          </p:nvSpPr>
          <p:spPr bwMode="gray">
            <a:xfrm>
              <a:off x="4926" y="1714"/>
              <a:ext cx="53" cy="2"/>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5" name="Rectangle 5181"/>
            <p:cNvSpPr>
              <a:spLocks noChangeArrowheads="1"/>
            </p:cNvSpPr>
            <p:nvPr/>
          </p:nvSpPr>
          <p:spPr bwMode="gray">
            <a:xfrm>
              <a:off x="4939" y="1561"/>
              <a:ext cx="25" cy="5"/>
            </a:xfrm>
            <a:prstGeom prst="rect">
              <a:avLst/>
            </a:prstGeom>
            <a:solidFill>
              <a:srgbClr val="4F4F4F"/>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6" name="Rectangle 5182"/>
            <p:cNvSpPr>
              <a:spLocks noChangeArrowheads="1"/>
            </p:cNvSpPr>
            <p:nvPr/>
          </p:nvSpPr>
          <p:spPr bwMode="gray">
            <a:xfrm>
              <a:off x="4939" y="1561"/>
              <a:ext cx="25" cy="3"/>
            </a:xfrm>
            <a:prstGeom prst="rect">
              <a:avLst/>
            </a:prstGeom>
            <a:solidFill>
              <a:srgbClr val="8F8F8F"/>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7" name="Rectangle 5183"/>
            <p:cNvSpPr>
              <a:spLocks noChangeArrowheads="1"/>
            </p:cNvSpPr>
            <p:nvPr/>
          </p:nvSpPr>
          <p:spPr bwMode="gray">
            <a:xfrm>
              <a:off x="4838" y="2369"/>
              <a:ext cx="248" cy="43"/>
            </a:xfrm>
            <a:prstGeom prst="rect">
              <a:avLst/>
            </a:prstGeom>
            <a:solidFill>
              <a:srgbClr val="B8B8A3"/>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18" name="Freeform 5184"/>
            <p:cNvSpPr>
              <a:spLocks/>
            </p:cNvSpPr>
            <p:nvPr/>
          </p:nvSpPr>
          <p:spPr bwMode="gray">
            <a:xfrm>
              <a:off x="4806" y="2327"/>
              <a:ext cx="32" cy="85"/>
            </a:xfrm>
            <a:custGeom>
              <a:avLst/>
              <a:gdLst>
                <a:gd name="T0" fmla="*/ 16 w 63"/>
                <a:gd name="T1" fmla="*/ 21 h 171"/>
                <a:gd name="T2" fmla="*/ 2 w 63"/>
                <a:gd name="T3" fmla="*/ 0 h 171"/>
                <a:gd name="T4" fmla="*/ 0 w 63"/>
                <a:gd name="T5" fmla="*/ 17 h 171"/>
                <a:gd name="T6" fmla="*/ 16 w 63"/>
                <a:gd name="T7" fmla="*/ 42 h 171"/>
                <a:gd name="T8" fmla="*/ 16 w 63"/>
                <a:gd name="T9" fmla="*/ 21 h 171"/>
                <a:gd name="T10" fmla="*/ 0 60000 65536"/>
                <a:gd name="T11" fmla="*/ 0 60000 65536"/>
                <a:gd name="T12" fmla="*/ 0 60000 65536"/>
                <a:gd name="T13" fmla="*/ 0 60000 65536"/>
                <a:gd name="T14" fmla="*/ 0 60000 65536"/>
                <a:gd name="T15" fmla="*/ 0 w 63"/>
                <a:gd name="T16" fmla="*/ 0 h 171"/>
                <a:gd name="T17" fmla="*/ 63 w 63"/>
                <a:gd name="T18" fmla="*/ 171 h 171"/>
              </a:gdLst>
              <a:ahLst/>
              <a:cxnLst>
                <a:cxn ang="T10">
                  <a:pos x="T0" y="T1"/>
                </a:cxn>
                <a:cxn ang="T11">
                  <a:pos x="T2" y="T3"/>
                </a:cxn>
                <a:cxn ang="T12">
                  <a:pos x="T4" y="T5"/>
                </a:cxn>
                <a:cxn ang="T13">
                  <a:pos x="T6" y="T7"/>
                </a:cxn>
                <a:cxn ang="T14">
                  <a:pos x="T8" y="T9"/>
                </a:cxn>
              </a:cxnLst>
              <a:rect l="T15" t="T16" r="T17" b="T18"/>
              <a:pathLst>
                <a:path w="63" h="171">
                  <a:moveTo>
                    <a:pt x="63" y="84"/>
                  </a:moveTo>
                  <a:lnTo>
                    <a:pt x="6" y="0"/>
                  </a:lnTo>
                  <a:lnTo>
                    <a:pt x="0" y="71"/>
                  </a:lnTo>
                  <a:lnTo>
                    <a:pt x="63" y="171"/>
                  </a:lnTo>
                  <a:lnTo>
                    <a:pt x="63" y="84"/>
                  </a:lnTo>
                  <a:close/>
                </a:path>
              </a:pathLst>
            </a:custGeom>
            <a:solidFill>
              <a:srgbClr val="C7C7B3"/>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19" name="Freeform 5185"/>
            <p:cNvSpPr>
              <a:spLocks/>
            </p:cNvSpPr>
            <p:nvPr/>
          </p:nvSpPr>
          <p:spPr bwMode="gray">
            <a:xfrm>
              <a:off x="5184" y="1803"/>
              <a:ext cx="42" cy="24"/>
            </a:xfrm>
            <a:custGeom>
              <a:avLst/>
              <a:gdLst>
                <a:gd name="T0" fmla="*/ 7 w 82"/>
                <a:gd name="T1" fmla="*/ 0 h 48"/>
                <a:gd name="T2" fmla="*/ 0 w 82"/>
                <a:gd name="T3" fmla="*/ 12 h 48"/>
                <a:gd name="T4" fmla="*/ 22 w 82"/>
                <a:gd name="T5" fmla="*/ 12 h 48"/>
                <a:gd name="T6" fmla="*/ 16 w 82"/>
                <a:gd name="T7" fmla="*/ 0 h 48"/>
                <a:gd name="T8" fmla="*/ 7 w 82"/>
                <a:gd name="T9" fmla="*/ 0 h 48"/>
                <a:gd name="T10" fmla="*/ 0 60000 65536"/>
                <a:gd name="T11" fmla="*/ 0 60000 65536"/>
                <a:gd name="T12" fmla="*/ 0 60000 65536"/>
                <a:gd name="T13" fmla="*/ 0 60000 65536"/>
                <a:gd name="T14" fmla="*/ 0 60000 65536"/>
                <a:gd name="T15" fmla="*/ 0 w 82"/>
                <a:gd name="T16" fmla="*/ 0 h 48"/>
                <a:gd name="T17" fmla="*/ 82 w 82"/>
                <a:gd name="T18" fmla="*/ 48 h 48"/>
              </a:gdLst>
              <a:ahLst/>
              <a:cxnLst>
                <a:cxn ang="T10">
                  <a:pos x="T0" y="T1"/>
                </a:cxn>
                <a:cxn ang="T11">
                  <a:pos x="T2" y="T3"/>
                </a:cxn>
                <a:cxn ang="T12">
                  <a:pos x="T4" y="T5"/>
                </a:cxn>
                <a:cxn ang="T13">
                  <a:pos x="T6" y="T7"/>
                </a:cxn>
                <a:cxn ang="T14">
                  <a:pos x="T8" y="T9"/>
                </a:cxn>
              </a:cxnLst>
              <a:rect l="T15" t="T16" r="T17" b="T18"/>
              <a:pathLst>
                <a:path w="82" h="48">
                  <a:moveTo>
                    <a:pt x="25" y="0"/>
                  </a:moveTo>
                  <a:lnTo>
                    <a:pt x="0" y="48"/>
                  </a:lnTo>
                  <a:lnTo>
                    <a:pt x="82" y="48"/>
                  </a:lnTo>
                  <a:lnTo>
                    <a:pt x="63"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0" name="Freeform 5186"/>
            <p:cNvSpPr>
              <a:spLocks/>
            </p:cNvSpPr>
            <p:nvPr/>
          </p:nvSpPr>
          <p:spPr bwMode="gray">
            <a:xfrm>
              <a:off x="5189" y="1808"/>
              <a:ext cx="32" cy="11"/>
            </a:xfrm>
            <a:custGeom>
              <a:avLst/>
              <a:gdLst>
                <a:gd name="T0" fmla="*/ 4 w 64"/>
                <a:gd name="T1" fmla="*/ 0 h 23"/>
                <a:gd name="T2" fmla="*/ 0 w 64"/>
                <a:gd name="T3" fmla="*/ 5 h 23"/>
                <a:gd name="T4" fmla="*/ 16 w 64"/>
                <a:gd name="T5" fmla="*/ 5 h 23"/>
                <a:gd name="T6" fmla="*/ 12 w 64"/>
                <a:gd name="T7" fmla="*/ 0 h 23"/>
                <a:gd name="T8" fmla="*/ 4 w 64"/>
                <a:gd name="T9" fmla="*/ 0 h 23"/>
                <a:gd name="T10" fmla="*/ 0 60000 65536"/>
                <a:gd name="T11" fmla="*/ 0 60000 65536"/>
                <a:gd name="T12" fmla="*/ 0 60000 65536"/>
                <a:gd name="T13" fmla="*/ 0 60000 65536"/>
                <a:gd name="T14" fmla="*/ 0 60000 65536"/>
                <a:gd name="T15" fmla="*/ 0 w 64"/>
                <a:gd name="T16" fmla="*/ 0 h 23"/>
                <a:gd name="T17" fmla="*/ 64 w 64"/>
                <a:gd name="T18" fmla="*/ 23 h 23"/>
              </a:gdLst>
              <a:ahLst/>
              <a:cxnLst>
                <a:cxn ang="T10">
                  <a:pos x="T0" y="T1"/>
                </a:cxn>
                <a:cxn ang="T11">
                  <a:pos x="T2" y="T3"/>
                </a:cxn>
                <a:cxn ang="T12">
                  <a:pos x="T4" y="T5"/>
                </a:cxn>
                <a:cxn ang="T13">
                  <a:pos x="T6" y="T7"/>
                </a:cxn>
                <a:cxn ang="T14">
                  <a:pos x="T8" y="T9"/>
                </a:cxn>
              </a:cxnLst>
              <a:rect l="T15" t="T16" r="T17" b="T18"/>
              <a:pathLst>
                <a:path w="64" h="23">
                  <a:moveTo>
                    <a:pt x="19" y="0"/>
                  </a:moveTo>
                  <a:lnTo>
                    <a:pt x="0" y="23"/>
                  </a:lnTo>
                  <a:lnTo>
                    <a:pt x="64" y="23"/>
                  </a:lnTo>
                  <a:lnTo>
                    <a:pt x="48" y="0"/>
                  </a:lnTo>
                  <a:lnTo>
                    <a:pt x="1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1" name="Freeform 5187"/>
            <p:cNvSpPr>
              <a:spLocks/>
            </p:cNvSpPr>
            <p:nvPr/>
          </p:nvSpPr>
          <p:spPr bwMode="gray">
            <a:xfrm>
              <a:off x="5184" y="1824"/>
              <a:ext cx="42" cy="22"/>
            </a:xfrm>
            <a:custGeom>
              <a:avLst/>
              <a:gdLst>
                <a:gd name="T0" fmla="*/ 7 w 82"/>
                <a:gd name="T1" fmla="*/ 0 h 44"/>
                <a:gd name="T2" fmla="*/ 0 w 82"/>
                <a:gd name="T3" fmla="*/ 11 h 44"/>
                <a:gd name="T4" fmla="*/ 22 w 82"/>
                <a:gd name="T5" fmla="*/ 11 h 44"/>
                <a:gd name="T6" fmla="*/ 16 w 82"/>
                <a:gd name="T7" fmla="*/ 0 h 44"/>
                <a:gd name="T8" fmla="*/ 7 w 82"/>
                <a:gd name="T9" fmla="*/ 0 h 44"/>
                <a:gd name="T10" fmla="*/ 0 60000 65536"/>
                <a:gd name="T11" fmla="*/ 0 60000 65536"/>
                <a:gd name="T12" fmla="*/ 0 60000 65536"/>
                <a:gd name="T13" fmla="*/ 0 60000 65536"/>
                <a:gd name="T14" fmla="*/ 0 60000 65536"/>
                <a:gd name="T15" fmla="*/ 0 w 82"/>
                <a:gd name="T16" fmla="*/ 0 h 44"/>
                <a:gd name="T17" fmla="*/ 82 w 82"/>
                <a:gd name="T18" fmla="*/ 44 h 44"/>
              </a:gdLst>
              <a:ahLst/>
              <a:cxnLst>
                <a:cxn ang="T10">
                  <a:pos x="T0" y="T1"/>
                </a:cxn>
                <a:cxn ang="T11">
                  <a:pos x="T2" y="T3"/>
                </a:cxn>
                <a:cxn ang="T12">
                  <a:pos x="T4" y="T5"/>
                </a:cxn>
                <a:cxn ang="T13">
                  <a:pos x="T6" y="T7"/>
                </a:cxn>
                <a:cxn ang="T14">
                  <a:pos x="T8" y="T9"/>
                </a:cxn>
              </a:cxnLst>
              <a:rect l="T15" t="T16" r="T17" b="T18"/>
              <a:pathLst>
                <a:path w="82" h="44">
                  <a:moveTo>
                    <a:pt x="25" y="0"/>
                  </a:moveTo>
                  <a:lnTo>
                    <a:pt x="0" y="44"/>
                  </a:lnTo>
                  <a:lnTo>
                    <a:pt x="82" y="44"/>
                  </a:lnTo>
                  <a:lnTo>
                    <a:pt x="63"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2" name="Freeform 5188"/>
            <p:cNvSpPr>
              <a:spLocks/>
            </p:cNvSpPr>
            <p:nvPr/>
          </p:nvSpPr>
          <p:spPr bwMode="gray">
            <a:xfrm>
              <a:off x="5189" y="1827"/>
              <a:ext cx="32" cy="11"/>
            </a:xfrm>
            <a:custGeom>
              <a:avLst/>
              <a:gdLst>
                <a:gd name="T0" fmla="*/ 4 w 64"/>
                <a:gd name="T1" fmla="*/ 0 h 24"/>
                <a:gd name="T2" fmla="*/ 0 w 64"/>
                <a:gd name="T3" fmla="*/ 5 h 24"/>
                <a:gd name="T4" fmla="*/ 16 w 64"/>
                <a:gd name="T5" fmla="*/ 5 h 24"/>
                <a:gd name="T6" fmla="*/ 12 w 64"/>
                <a:gd name="T7" fmla="*/ 0 h 24"/>
                <a:gd name="T8" fmla="*/ 4 w 64"/>
                <a:gd name="T9" fmla="*/ 0 h 24"/>
                <a:gd name="T10" fmla="*/ 0 60000 65536"/>
                <a:gd name="T11" fmla="*/ 0 60000 65536"/>
                <a:gd name="T12" fmla="*/ 0 60000 65536"/>
                <a:gd name="T13" fmla="*/ 0 60000 65536"/>
                <a:gd name="T14" fmla="*/ 0 60000 65536"/>
                <a:gd name="T15" fmla="*/ 0 w 64"/>
                <a:gd name="T16" fmla="*/ 0 h 24"/>
                <a:gd name="T17" fmla="*/ 64 w 64"/>
                <a:gd name="T18" fmla="*/ 24 h 24"/>
              </a:gdLst>
              <a:ahLst/>
              <a:cxnLst>
                <a:cxn ang="T10">
                  <a:pos x="T0" y="T1"/>
                </a:cxn>
                <a:cxn ang="T11">
                  <a:pos x="T2" y="T3"/>
                </a:cxn>
                <a:cxn ang="T12">
                  <a:pos x="T4" y="T5"/>
                </a:cxn>
                <a:cxn ang="T13">
                  <a:pos x="T6" y="T7"/>
                </a:cxn>
                <a:cxn ang="T14">
                  <a:pos x="T8" y="T9"/>
                </a:cxn>
              </a:cxnLst>
              <a:rect l="T15" t="T16" r="T17" b="T18"/>
              <a:pathLst>
                <a:path w="64" h="24">
                  <a:moveTo>
                    <a:pt x="19" y="0"/>
                  </a:moveTo>
                  <a:lnTo>
                    <a:pt x="0" y="24"/>
                  </a:lnTo>
                  <a:lnTo>
                    <a:pt x="64" y="24"/>
                  </a:lnTo>
                  <a:lnTo>
                    <a:pt x="48" y="0"/>
                  </a:lnTo>
                  <a:lnTo>
                    <a:pt x="1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3" name="Freeform 5189"/>
            <p:cNvSpPr>
              <a:spLocks/>
            </p:cNvSpPr>
            <p:nvPr/>
          </p:nvSpPr>
          <p:spPr bwMode="gray">
            <a:xfrm>
              <a:off x="5184" y="1843"/>
              <a:ext cx="42" cy="22"/>
            </a:xfrm>
            <a:custGeom>
              <a:avLst/>
              <a:gdLst>
                <a:gd name="T0" fmla="*/ 7 w 82"/>
                <a:gd name="T1" fmla="*/ 0 h 44"/>
                <a:gd name="T2" fmla="*/ 0 w 82"/>
                <a:gd name="T3" fmla="*/ 11 h 44"/>
                <a:gd name="T4" fmla="*/ 22 w 82"/>
                <a:gd name="T5" fmla="*/ 11 h 44"/>
                <a:gd name="T6" fmla="*/ 16 w 82"/>
                <a:gd name="T7" fmla="*/ 0 h 44"/>
                <a:gd name="T8" fmla="*/ 7 w 82"/>
                <a:gd name="T9" fmla="*/ 0 h 44"/>
                <a:gd name="T10" fmla="*/ 0 60000 65536"/>
                <a:gd name="T11" fmla="*/ 0 60000 65536"/>
                <a:gd name="T12" fmla="*/ 0 60000 65536"/>
                <a:gd name="T13" fmla="*/ 0 60000 65536"/>
                <a:gd name="T14" fmla="*/ 0 60000 65536"/>
                <a:gd name="T15" fmla="*/ 0 w 82"/>
                <a:gd name="T16" fmla="*/ 0 h 44"/>
                <a:gd name="T17" fmla="*/ 82 w 82"/>
                <a:gd name="T18" fmla="*/ 44 h 44"/>
              </a:gdLst>
              <a:ahLst/>
              <a:cxnLst>
                <a:cxn ang="T10">
                  <a:pos x="T0" y="T1"/>
                </a:cxn>
                <a:cxn ang="T11">
                  <a:pos x="T2" y="T3"/>
                </a:cxn>
                <a:cxn ang="T12">
                  <a:pos x="T4" y="T5"/>
                </a:cxn>
                <a:cxn ang="T13">
                  <a:pos x="T6" y="T7"/>
                </a:cxn>
                <a:cxn ang="T14">
                  <a:pos x="T8" y="T9"/>
                </a:cxn>
              </a:cxnLst>
              <a:rect l="T15" t="T16" r="T17" b="T18"/>
              <a:pathLst>
                <a:path w="82" h="44">
                  <a:moveTo>
                    <a:pt x="25" y="0"/>
                  </a:moveTo>
                  <a:lnTo>
                    <a:pt x="0" y="44"/>
                  </a:lnTo>
                  <a:lnTo>
                    <a:pt x="82" y="44"/>
                  </a:lnTo>
                  <a:lnTo>
                    <a:pt x="63"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4" name="Freeform 5190"/>
            <p:cNvSpPr>
              <a:spLocks/>
            </p:cNvSpPr>
            <p:nvPr/>
          </p:nvSpPr>
          <p:spPr bwMode="gray">
            <a:xfrm>
              <a:off x="5189" y="1846"/>
              <a:ext cx="32" cy="11"/>
            </a:xfrm>
            <a:custGeom>
              <a:avLst/>
              <a:gdLst>
                <a:gd name="T0" fmla="*/ 4 w 64"/>
                <a:gd name="T1" fmla="*/ 0 h 23"/>
                <a:gd name="T2" fmla="*/ 0 w 64"/>
                <a:gd name="T3" fmla="*/ 5 h 23"/>
                <a:gd name="T4" fmla="*/ 16 w 64"/>
                <a:gd name="T5" fmla="*/ 5 h 23"/>
                <a:gd name="T6" fmla="*/ 12 w 64"/>
                <a:gd name="T7" fmla="*/ 0 h 23"/>
                <a:gd name="T8" fmla="*/ 4 w 64"/>
                <a:gd name="T9" fmla="*/ 0 h 23"/>
                <a:gd name="T10" fmla="*/ 0 60000 65536"/>
                <a:gd name="T11" fmla="*/ 0 60000 65536"/>
                <a:gd name="T12" fmla="*/ 0 60000 65536"/>
                <a:gd name="T13" fmla="*/ 0 60000 65536"/>
                <a:gd name="T14" fmla="*/ 0 60000 65536"/>
                <a:gd name="T15" fmla="*/ 0 w 64"/>
                <a:gd name="T16" fmla="*/ 0 h 23"/>
                <a:gd name="T17" fmla="*/ 64 w 64"/>
                <a:gd name="T18" fmla="*/ 23 h 23"/>
              </a:gdLst>
              <a:ahLst/>
              <a:cxnLst>
                <a:cxn ang="T10">
                  <a:pos x="T0" y="T1"/>
                </a:cxn>
                <a:cxn ang="T11">
                  <a:pos x="T2" y="T3"/>
                </a:cxn>
                <a:cxn ang="T12">
                  <a:pos x="T4" y="T5"/>
                </a:cxn>
                <a:cxn ang="T13">
                  <a:pos x="T6" y="T7"/>
                </a:cxn>
                <a:cxn ang="T14">
                  <a:pos x="T8" y="T9"/>
                </a:cxn>
              </a:cxnLst>
              <a:rect l="T15" t="T16" r="T17" b="T18"/>
              <a:pathLst>
                <a:path w="64" h="23">
                  <a:moveTo>
                    <a:pt x="19" y="0"/>
                  </a:moveTo>
                  <a:lnTo>
                    <a:pt x="0" y="23"/>
                  </a:lnTo>
                  <a:lnTo>
                    <a:pt x="64" y="23"/>
                  </a:lnTo>
                  <a:lnTo>
                    <a:pt x="48" y="0"/>
                  </a:lnTo>
                  <a:lnTo>
                    <a:pt x="1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5" name="Freeform 5191"/>
            <p:cNvSpPr>
              <a:spLocks/>
            </p:cNvSpPr>
            <p:nvPr/>
          </p:nvSpPr>
          <p:spPr bwMode="gray">
            <a:xfrm>
              <a:off x="5184" y="1862"/>
              <a:ext cx="42" cy="22"/>
            </a:xfrm>
            <a:custGeom>
              <a:avLst/>
              <a:gdLst>
                <a:gd name="T0" fmla="*/ 7 w 82"/>
                <a:gd name="T1" fmla="*/ 0 h 44"/>
                <a:gd name="T2" fmla="*/ 0 w 82"/>
                <a:gd name="T3" fmla="*/ 11 h 44"/>
                <a:gd name="T4" fmla="*/ 22 w 82"/>
                <a:gd name="T5" fmla="*/ 11 h 44"/>
                <a:gd name="T6" fmla="*/ 16 w 82"/>
                <a:gd name="T7" fmla="*/ 0 h 44"/>
                <a:gd name="T8" fmla="*/ 7 w 82"/>
                <a:gd name="T9" fmla="*/ 0 h 44"/>
                <a:gd name="T10" fmla="*/ 0 60000 65536"/>
                <a:gd name="T11" fmla="*/ 0 60000 65536"/>
                <a:gd name="T12" fmla="*/ 0 60000 65536"/>
                <a:gd name="T13" fmla="*/ 0 60000 65536"/>
                <a:gd name="T14" fmla="*/ 0 60000 65536"/>
                <a:gd name="T15" fmla="*/ 0 w 82"/>
                <a:gd name="T16" fmla="*/ 0 h 44"/>
                <a:gd name="T17" fmla="*/ 82 w 82"/>
                <a:gd name="T18" fmla="*/ 44 h 44"/>
              </a:gdLst>
              <a:ahLst/>
              <a:cxnLst>
                <a:cxn ang="T10">
                  <a:pos x="T0" y="T1"/>
                </a:cxn>
                <a:cxn ang="T11">
                  <a:pos x="T2" y="T3"/>
                </a:cxn>
                <a:cxn ang="T12">
                  <a:pos x="T4" y="T5"/>
                </a:cxn>
                <a:cxn ang="T13">
                  <a:pos x="T6" y="T7"/>
                </a:cxn>
                <a:cxn ang="T14">
                  <a:pos x="T8" y="T9"/>
                </a:cxn>
              </a:cxnLst>
              <a:rect l="T15" t="T16" r="T17" b="T18"/>
              <a:pathLst>
                <a:path w="82" h="44">
                  <a:moveTo>
                    <a:pt x="25" y="0"/>
                  </a:moveTo>
                  <a:lnTo>
                    <a:pt x="0" y="44"/>
                  </a:lnTo>
                  <a:lnTo>
                    <a:pt x="82" y="44"/>
                  </a:lnTo>
                  <a:lnTo>
                    <a:pt x="63"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6" name="Freeform 5192"/>
            <p:cNvSpPr>
              <a:spLocks/>
            </p:cNvSpPr>
            <p:nvPr/>
          </p:nvSpPr>
          <p:spPr bwMode="gray">
            <a:xfrm>
              <a:off x="5189" y="1865"/>
              <a:ext cx="32" cy="12"/>
            </a:xfrm>
            <a:custGeom>
              <a:avLst/>
              <a:gdLst>
                <a:gd name="T0" fmla="*/ 4 w 64"/>
                <a:gd name="T1" fmla="*/ 0 h 23"/>
                <a:gd name="T2" fmla="*/ 0 w 64"/>
                <a:gd name="T3" fmla="*/ 6 h 23"/>
                <a:gd name="T4" fmla="*/ 16 w 64"/>
                <a:gd name="T5" fmla="*/ 6 h 23"/>
                <a:gd name="T6" fmla="*/ 12 w 64"/>
                <a:gd name="T7" fmla="*/ 0 h 23"/>
                <a:gd name="T8" fmla="*/ 4 w 64"/>
                <a:gd name="T9" fmla="*/ 0 h 23"/>
                <a:gd name="T10" fmla="*/ 0 60000 65536"/>
                <a:gd name="T11" fmla="*/ 0 60000 65536"/>
                <a:gd name="T12" fmla="*/ 0 60000 65536"/>
                <a:gd name="T13" fmla="*/ 0 60000 65536"/>
                <a:gd name="T14" fmla="*/ 0 60000 65536"/>
                <a:gd name="T15" fmla="*/ 0 w 64"/>
                <a:gd name="T16" fmla="*/ 0 h 23"/>
                <a:gd name="T17" fmla="*/ 64 w 64"/>
                <a:gd name="T18" fmla="*/ 23 h 23"/>
              </a:gdLst>
              <a:ahLst/>
              <a:cxnLst>
                <a:cxn ang="T10">
                  <a:pos x="T0" y="T1"/>
                </a:cxn>
                <a:cxn ang="T11">
                  <a:pos x="T2" y="T3"/>
                </a:cxn>
                <a:cxn ang="T12">
                  <a:pos x="T4" y="T5"/>
                </a:cxn>
                <a:cxn ang="T13">
                  <a:pos x="T6" y="T7"/>
                </a:cxn>
                <a:cxn ang="T14">
                  <a:pos x="T8" y="T9"/>
                </a:cxn>
              </a:cxnLst>
              <a:rect l="T15" t="T16" r="T17" b="T18"/>
              <a:pathLst>
                <a:path w="64" h="23">
                  <a:moveTo>
                    <a:pt x="19" y="0"/>
                  </a:moveTo>
                  <a:lnTo>
                    <a:pt x="0" y="23"/>
                  </a:lnTo>
                  <a:lnTo>
                    <a:pt x="64" y="23"/>
                  </a:lnTo>
                  <a:lnTo>
                    <a:pt x="48" y="0"/>
                  </a:lnTo>
                  <a:lnTo>
                    <a:pt x="1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7" name="Freeform 5193"/>
            <p:cNvSpPr>
              <a:spLocks/>
            </p:cNvSpPr>
            <p:nvPr/>
          </p:nvSpPr>
          <p:spPr bwMode="gray">
            <a:xfrm>
              <a:off x="5184" y="1881"/>
              <a:ext cx="42" cy="24"/>
            </a:xfrm>
            <a:custGeom>
              <a:avLst/>
              <a:gdLst>
                <a:gd name="T0" fmla="*/ 7 w 82"/>
                <a:gd name="T1" fmla="*/ 0 h 48"/>
                <a:gd name="T2" fmla="*/ 0 w 82"/>
                <a:gd name="T3" fmla="*/ 12 h 48"/>
                <a:gd name="T4" fmla="*/ 22 w 82"/>
                <a:gd name="T5" fmla="*/ 12 h 48"/>
                <a:gd name="T6" fmla="*/ 16 w 82"/>
                <a:gd name="T7" fmla="*/ 0 h 48"/>
                <a:gd name="T8" fmla="*/ 7 w 82"/>
                <a:gd name="T9" fmla="*/ 0 h 48"/>
                <a:gd name="T10" fmla="*/ 0 60000 65536"/>
                <a:gd name="T11" fmla="*/ 0 60000 65536"/>
                <a:gd name="T12" fmla="*/ 0 60000 65536"/>
                <a:gd name="T13" fmla="*/ 0 60000 65536"/>
                <a:gd name="T14" fmla="*/ 0 60000 65536"/>
                <a:gd name="T15" fmla="*/ 0 w 82"/>
                <a:gd name="T16" fmla="*/ 0 h 48"/>
                <a:gd name="T17" fmla="*/ 82 w 82"/>
                <a:gd name="T18" fmla="*/ 48 h 48"/>
              </a:gdLst>
              <a:ahLst/>
              <a:cxnLst>
                <a:cxn ang="T10">
                  <a:pos x="T0" y="T1"/>
                </a:cxn>
                <a:cxn ang="T11">
                  <a:pos x="T2" y="T3"/>
                </a:cxn>
                <a:cxn ang="T12">
                  <a:pos x="T4" y="T5"/>
                </a:cxn>
                <a:cxn ang="T13">
                  <a:pos x="T6" y="T7"/>
                </a:cxn>
                <a:cxn ang="T14">
                  <a:pos x="T8" y="T9"/>
                </a:cxn>
              </a:cxnLst>
              <a:rect l="T15" t="T16" r="T17" b="T18"/>
              <a:pathLst>
                <a:path w="82" h="48">
                  <a:moveTo>
                    <a:pt x="25" y="0"/>
                  </a:moveTo>
                  <a:lnTo>
                    <a:pt x="0" y="48"/>
                  </a:lnTo>
                  <a:lnTo>
                    <a:pt x="82" y="48"/>
                  </a:lnTo>
                  <a:lnTo>
                    <a:pt x="63"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8" name="Freeform 5194"/>
            <p:cNvSpPr>
              <a:spLocks/>
            </p:cNvSpPr>
            <p:nvPr/>
          </p:nvSpPr>
          <p:spPr bwMode="gray">
            <a:xfrm>
              <a:off x="5189" y="1884"/>
              <a:ext cx="32" cy="15"/>
            </a:xfrm>
            <a:custGeom>
              <a:avLst/>
              <a:gdLst>
                <a:gd name="T0" fmla="*/ 4 w 64"/>
                <a:gd name="T1" fmla="*/ 0 h 28"/>
                <a:gd name="T2" fmla="*/ 0 w 64"/>
                <a:gd name="T3" fmla="*/ 8 h 28"/>
                <a:gd name="T4" fmla="*/ 16 w 64"/>
                <a:gd name="T5" fmla="*/ 8 h 28"/>
                <a:gd name="T6" fmla="*/ 12 w 64"/>
                <a:gd name="T7" fmla="*/ 0 h 28"/>
                <a:gd name="T8" fmla="*/ 4 w 64"/>
                <a:gd name="T9" fmla="*/ 0 h 28"/>
                <a:gd name="T10" fmla="*/ 0 60000 65536"/>
                <a:gd name="T11" fmla="*/ 0 60000 65536"/>
                <a:gd name="T12" fmla="*/ 0 60000 65536"/>
                <a:gd name="T13" fmla="*/ 0 60000 65536"/>
                <a:gd name="T14" fmla="*/ 0 60000 65536"/>
                <a:gd name="T15" fmla="*/ 0 w 64"/>
                <a:gd name="T16" fmla="*/ 0 h 28"/>
                <a:gd name="T17" fmla="*/ 64 w 64"/>
                <a:gd name="T18" fmla="*/ 28 h 28"/>
              </a:gdLst>
              <a:ahLst/>
              <a:cxnLst>
                <a:cxn ang="T10">
                  <a:pos x="T0" y="T1"/>
                </a:cxn>
                <a:cxn ang="T11">
                  <a:pos x="T2" y="T3"/>
                </a:cxn>
                <a:cxn ang="T12">
                  <a:pos x="T4" y="T5"/>
                </a:cxn>
                <a:cxn ang="T13">
                  <a:pos x="T6" y="T7"/>
                </a:cxn>
                <a:cxn ang="T14">
                  <a:pos x="T8" y="T9"/>
                </a:cxn>
              </a:cxnLst>
              <a:rect l="T15" t="T16" r="T17" b="T18"/>
              <a:pathLst>
                <a:path w="64" h="28">
                  <a:moveTo>
                    <a:pt x="19" y="0"/>
                  </a:moveTo>
                  <a:lnTo>
                    <a:pt x="0" y="28"/>
                  </a:lnTo>
                  <a:lnTo>
                    <a:pt x="64" y="28"/>
                  </a:lnTo>
                  <a:lnTo>
                    <a:pt x="48" y="0"/>
                  </a:lnTo>
                  <a:lnTo>
                    <a:pt x="19"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29" name="Freeform 5195"/>
            <p:cNvSpPr>
              <a:spLocks/>
            </p:cNvSpPr>
            <p:nvPr/>
          </p:nvSpPr>
          <p:spPr bwMode="gray">
            <a:xfrm>
              <a:off x="5654" y="1803"/>
              <a:ext cx="38" cy="24"/>
            </a:xfrm>
            <a:custGeom>
              <a:avLst/>
              <a:gdLst>
                <a:gd name="T0" fmla="*/ 14 w 76"/>
                <a:gd name="T1" fmla="*/ 0 h 48"/>
                <a:gd name="T2" fmla="*/ 19 w 76"/>
                <a:gd name="T3" fmla="*/ 12 h 48"/>
                <a:gd name="T4" fmla="*/ 0 w 76"/>
                <a:gd name="T5" fmla="*/ 12 h 48"/>
                <a:gd name="T6" fmla="*/ 5 w 76"/>
                <a:gd name="T7" fmla="*/ 0 h 48"/>
                <a:gd name="T8" fmla="*/ 14 w 76"/>
                <a:gd name="T9" fmla="*/ 0 h 48"/>
                <a:gd name="T10" fmla="*/ 0 60000 65536"/>
                <a:gd name="T11" fmla="*/ 0 60000 65536"/>
                <a:gd name="T12" fmla="*/ 0 60000 65536"/>
                <a:gd name="T13" fmla="*/ 0 60000 65536"/>
                <a:gd name="T14" fmla="*/ 0 60000 65536"/>
                <a:gd name="T15" fmla="*/ 0 w 76"/>
                <a:gd name="T16" fmla="*/ 0 h 48"/>
                <a:gd name="T17" fmla="*/ 76 w 76"/>
                <a:gd name="T18" fmla="*/ 48 h 48"/>
              </a:gdLst>
              <a:ahLst/>
              <a:cxnLst>
                <a:cxn ang="T10">
                  <a:pos x="T0" y="T1"/>
                </a:cxn>
                <a:cxn ang="T11">
                  <a:pos x="T2" y="T3"/>
                </a:cxn>
                <a:cxn ang="T12">
                  <a:pos x="T4" y="T5"/>
                </a:cxn>
                <a:cxn ang="T13">
                  <a:pos x="T6" y="T7"/>
                </a:cxn>
                <a:cxn ang="T14">
                  <a:pos x="T8" y="T9"/>
                </a:cxn>
              </a:cxnLst>
              <a:rect l="T15" t="T16" r="T17" b="T18"/>
              <a:pathLst>
                <a:path w="76" h="48">
                  <a:moveTo>
                    <a:pt x="57" y="0"/>
                  </a:moveTo>
                  <a:lnTo>
                    <a:pt x="76" y="48"/>
                  </a:lnTo>
                  <a:lnTo>
                    <a:pt x="0" y="48"/>
                  </a:lnTo>
                  <a:lnTo>
                    <a:pt x="19" y="0"/>
                  </a:lnTo>
                  <a:lnTo>
                    <a:pt x="57"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0" name="Freeform 5196"/>
            <p:cNvSpPr>
              <a:spLocks/>
            </p:cNvSpPr>
            <p:nvPr/>
          </p:nvSpPr>
          <p:spPr bwMode="gray">
            <a:xfrm>
              <a:off x="5659" y="1808"/>
              <a:ext cx="28" cy="11"/>
            </a:xfrm>
            <a:custGeom>
              <a:avLst/>
              <a:gdLst>
                <a:gd name="T0" fmla="*/ 10 w 58"/>
                <a:gd name="T1" fmla="*/ 0 h 23"/>
                <a:gd name="T2" fmla="*/ 14 w 58"/>
                <a:gd name="T3" fmla="*/ 5 h 23"/>
                <a:gd name="T4" fmla="*/ 0 w 58"/>
                <a:gd name="T5" fmla="*/ 5 h 23"/>
                <a:gd name="T6" fmla="*/ 3 w 58"/>
                <a:gd name="T7" fmla="*/ 0 h 23"/>
                <a:gd name="T8" fmla="*/ 10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43" y="0"/>
                  </a:moveTo>
                  <a:lnTo>
                    <a:pt x="58" y="23"/>
                  </a:lnTo>
                  <a:lnTo>
                    <a:pt x="0" y="23"/>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1" name="Freeform 5197"/>
            <p:cNvSpPr>
              <a:spLocks/>
            </p:cNvSpPr>
            <p:nvPr/>
          </p:nvSpPr>
          <p:spPr bwMode="gray">
            <a:xfrm>
              <a:off x="5654" y="1824"/>
              <a:ext cx="38" cy="22"/>
            </a:xfrm>
            <a:custGeom>
              <a:avLst/>
              <a:gdLst>
                <a:gd name="T0" fmla="*/ 14 w 76"/>
                <a:gd name="T1" fmla="*/ 0 h 44"/>
                <a:gd name="T2" fmla="*/ 19 w 76"/>
                <a:gd name="T3" fmla="*/ 11 h 44"/>
                <a:gd name="T4" fmla="*/ 0 w 76"/>
                <a:gd name="T5" fmla="*/ 11 h 44"/>
                <a:gd name="T6" fmla="*/ 5 w 76"/>
                <a:gd name="T7" fmla="*/ 0 h 44"/>
                <a:gd name="T8" fmla="*/ 14 w 76"/>
                <a:gd name="T9" fmla="*/ 0 h 44"/>
                <a:gd name="T10" fmla="*/ 0 60000 65536"/>
                <a:gd name="T11" fmla="*/ 0 60000 65536"/>
                <a:gd name="T12" fmla="*/ 0 60000 65536"/>
                <a:gd name="T13" fmla="*/ 0 60000 65536"/>
                <a:gd name="T14" fmla="*/ 0 60000 65536"/>
                <a:gd name="T15" fmla="*/ 0 w 76"/>
                <a:gd name="T16" fmla="*/ 0 h 44"/>
                <a:gd name="T17" fmla="*/ 76 w 76"/>
                <a:gd name="T18" fmla="*/ 44 h 44"/>
              </a:gdLst>
              <a:ahLst/>
              <a:cxnLst>
                <a:cxn ang="T10">
                  <a:pos x="T0" y="T1"/>
                </a:cxn>
                <a:cxn ang="T11">
                  <a:pos x="T2" y="T3"/>
                </a:cxn>
                <a:cxn ang="T12">
                  <a:pos x="T4" y="T5"/>
                </a:cxn>
                <a:cxn ang="T13">
                  <a:pos x="T6" y="T7"/>
                </a:cxn>
                <a:cxn ang="T14">
                  <a:pos x="T8" y="T9"/>
                </a:cxn>
              </a:cxnLst>
              <a:rect l="T15" t="T16" r="T17" b="T18"/>
              <a:pathLst>
                <a:path w="76" h="44">
                  <a:moveTo>
                    <a:pt x="57" y="0"/>
                  </a:moveTo>
                  <a:lnTo>
                    <a:pt x="76" y="44"/>
                  </a:lnTo>
                  <a:lnTo>
                    <a:pt x="0" y="44"/>
                  </a:lnTo>
                  <a:lnTo>
                    <a:pt x="19" y="0"/>
                  </a:lnTo>
                  <a:lnTo>
                    <a:pt x="57"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2" name="Freeform 5198"/>
            <p:cNvSpPr>
              <a:spLocks/>
            </p:cNvSpPr>
            <p:nvPr/>
          </p:nvSpPr>
          <p:spPr bwMode="gray">
            <a:xfrm>
              <a:off x="5659" y="1827"/>
              <a:ext cx="28" cy="11"/>
            </a:xfrm>
            <a:custGeom>
              <a:avLst/>
              <a:gdLst>
                <a:gd name="T0" fmla="*/ 10 w 58"/>
                <a:gd name="T1" fmla="*/ 0 h 24"/>
                <a:gd name="T2" fmla="*/ 14 w 58"/>
                <a:gd name="T3" fmla="*/ 5 h 24"/>
                <a:gd name="T4" fmla="*/ 0 w 58"/>
                <a:gd name="T5" fmla="*/ 5 h 24"/>
                <a:gd name="T6" fmla="*/ 3 w 58"/>
                <a:gd name="T7" fmla="*/ 0 h 24"/>
                <a:gd name="T8" fmla="*/ 10 w 58"/>
                <a:gd name="T9" fmla="*/ 0 h 24"/>
                <a:gd name="T10" fmla="*/ 0 60000 65536"/>
                <a:gd name="T11" fmla="*/ 0 60000 65536"/>
                <a:gd name="T12" fmla="*/ 0 60000 65536"/>
                <a:gd name="T13" fmla="*/ 0 60000 65536"/>
                <a:gd name="T14" fmla="*/ 0 60000 65536"/>
                <a:gd name="T15" fmla="*/ 0 w 58"/>
                <a:gd name="T16" fmla="*/ 0 h 24"/>
                <a:gd name="T17" fmla="*/ 58 w 58"/>
                <a:gd name="T18" fmla="*/ 24 h 24"/>
              </a:gdLst>
              <a:ahLst/>
              <a:cxnLst>
                <a:cxn ang="T10">
                  <a:pos x="T0" y="T1"/>
                </a:cxn>
                <a:cxn ang="T11">
                  <a:pos x="T2" y="T3"/>
                </a:cxn>
                <a:cxn ang="T12">
                  <a:pos x="T4" y="T5"/>
                </a:cxn>
                <a:cxn ang="T13">
                  <a:pos x="T6" y="T7"/>
                </a:cxn>
                <a:cxn ang="T14">
                  <a:pos x="T8" y="T9"/>
                </a:cxn>
              </a:cxnLst>
              <a:rect l="T15" t="T16" r="T17" b="T18"/>
              <a:pathLst>
                <a:path w="58" h="24">
                  <a:moveTo>
                    <a:pt x="43" y="0"/>
                  </a:moveTo>
                  <a:lnTo>
                    <a:pt x="58" y="24"/>
                  </a:lnTo>
                  <a:lnTo>
                    <a:pt x="0" y="24"/>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3" name="Freeform 5199"/>
            <p:cNvSpPr>
              <a:spLocks/>
            </p:cNvSpPr>
            <p:nvPr/>
          </p:nvSpPr>
          <p:spPr bwMode="gray">
            <a:xfrm>
              <a:off x="5654" y="1843"/>
              <a:ext cx="38" cy="22"/>
            </a:xfrm>
            <a:custGeom>
              <a:avLst/>
              <a:gdLst>
                <a:gd name="T0" fmla="*/ 14 w 76"/>
                <a:gd name="T1" fmla="*/ 0 h 44"/>
                <a:gd name="T2" fmla="*/ 19 w 76"/>
                <a:gd name="T3" fmla="*/ 11 h 44"/>
                <a:gd name="T4" fmla="*/ 0 w 76"/>
                <a:gd name="T5" fmla="*/ 11 h 44"/>
                <a:gd name="T6" fmla="*/ 5 w 76"/>
                <a:gd name="T7" fmla="*/ 0 h 44"/>
                <a:gd name="T8" fmla="*/ 14 w 76"/>
                <a:gd name="T9" fmla="*/ 0 h 44"/>
                <a:gd name="T10" fmla="*/ 0 60000 65536"/>
                <a:gd name="T11" fmla="*/ 0 60000 65536"/>
                <a:gd name="T12" fmla="*/ 0 60000 65536"/>
                <a:gd name="T13" fmla="*/ 0 60000 65536"/>
                <a:gd name="T14" fmla="*/ 0 60000 65536"/>
                <a:gd name="T15" fmla="*/ 0 w 76"/>
                <a:gd name="T16" fmla="*/ 0 h 44"/>
                <a:gd name="T17" fmla="*/ 76 w 76"/>
                <a:gd name="T18" fmla="*/ 44 h 44"/>
              </a:gdLst>
              <a:ahLst/>
              <a:cxnLst>
                <a:cxn ang="T10">
                  <a:pos x="T0" y="T1"/>
                </a:cxn>
                <a:cxn ang="T11">
                  <a:pos x="T2" y="T3"/>
                </a:cxn>
                <a:cxn ang="T12">
                  <a:pos x="T4" y="T5"/>
                </a:cxn>
                <a:cxn ang="T13">
                  <a:pos x="T6" y="T7"/>
                </a:cxn>
                <a:cxn ang="T14">
                  <a:pos x="T8" y="T9"/>
                </a:cxn>
              </a:cxnLst>
              <a:rect l="T15" t="T16" r="T17" b="T18"/>
              <a:pathLst>
                <a:path w="76" h="44">
                  <a:moveTo>
                    <a:pt x="57" y="0"/>
                  </a:moveTo>
                  <a:lnTo>
                    <a:pt x="76" y="44"/>
                  </a:lnTo>
                  <a:lnTo>
                    <a:pt x="0" y="44"/>
                  </a:lnTo>
                  <a:lnTo>
                    <a:pt x="19" y="0"/>
                  </a:lnTo>
                  <a:lnTo>
                    <a:pt x="57"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4" name="Freeform 5200"/>
            <p:cNvSpPr>
              <a:spLocks/>
            </p:cNvSpPr>
            <p:nvPr/>
          </p:nvSpPr>
          <p:spPr bwMode="gray">
            <a:xfrm>
              <a:off x="5659" y="1846"/>
              <a:ext cx="28" cy="11"/>
            </a:xfrm>
            <a:custGeom>
              <a:avLst/>
              <a:gdLst>
                <a:gd name="T0" fmla="*/ 10 w 58"/>
                <a:gd name="T1" fmla="*/ 0 h 23"/>
                <a:gd name="T2" fmla="*/ 14 w 58"/>
                <a:gd name="T3" fmla="*/ 5 h 23"/>
                <a:gd name="T4" fmla="*/ 0 w 58"/>
                <a:gd name="T5" fmla="*/ 5 h 23"/>
                <a:gd name="T6" fmla="*/ 3 w 58"/>
                <a:gd name="T7" fmla="*/ 0 h 23"/>
                <a:gd name="T8" fmla="*/ 10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43" y="0"/>
                  </a:moveTo>
                  <a:lnTo>
                    <a:pt x="58" y="23"/>
                  </a:lnTo>
                  <a:lnTo>
                    <a:pt x="0" y="23"/>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5" name="Freeform 5201"/>
            <p:cNvSpPr>
              <a:spLocks/>
            </p:cNvSpPr>
            <p:nvPr/>
          </p:nvSpPr>
          <p:spPr bwMode="gray">
            <a:xfrm>
              <a:off x="5654" y="1862"/>
              <a:ext cx="38" cy="22"/>
            </a:xfrm>
            <a:custGeom>
              <a:avLst/>
              <a:gdLst>
                <a:gd name="T0" fmla="*/ 14 w 76"/>
                <a:gd name="T1" fmla="*/ 0 h 44"/>
                <a:gd name="T2" fmla="*/ 19 w 76"/>
                <a:gd name="T3" fmla="*/ 11 h 44"/>
                <a:gd name="T4" fmla="*/ 0 w 76"/>
                <a:gd name="T5" fmla="*/ 11 h 44"/>
                <a:gd name="T6" fmla="*/ 5 w 76"/>
                <a:gd name="T7" fmla="*/ 0 h 44"/>
                <a:gd name="T8" fmla="*/ 14 w 76"/>
                <a:gd name="T9" fmla="*/ 0 h 44"/>
                <a:gd name="T10" fmla="*/ 0 60000 65536"/>
                <a:gd name="T11" fmla="*/ 0 60000 65536"/>
                <a:gd name="T12" fmla="*/ 0 60000 65536"/>
                <a:gd name="T13" fmla="*/ 0 60000 65536"/>
                <a:gd name="T14" fmla="*/ 0 60000 65536"/>
                <a:gd name="T15" fmla="*/ 0 w 76"/>
                <a:gd name="T16" fmla="*/ 0 h 44"/>
                <a:gd name="T17" fmla="*/ 76 w 76"/>
                <a:gd name="T18" fmla="*/ 44 h 44"/>
              </a:gdLst>
              <a:ahLst/>
              <a:cxnLst>
                <a:cxn ang="T10">
                  <a:pos x="T0" y="T1"/>
                </a:cxn>
                <a:cxn ang="T11">
                  <a:pos x="T2" y="T3"/>
                </a:cxn>
                <a:cxn ang="T12">
                  <a:pos x="T4" y="T5"/>
                </a:cxn>
                <a:cxn ang="T13">
                  <a:pos x="T6" y="T7"/>
                </a:cxn>
                <a:cxn ang="T14">
                  <a:pos x="T8" y="T9"/>
                </a:cxn>
              </a:cxnLst>
              <a:rect l="T15" t="T16" r="T17" b="T18"/>
              <a:pathLst>
                <a:path w="76" h="44">
                  <a:moveTo>
                    <a:pt x="57" y="0"/>
                  </a:moveTo>
                  <a:lnTo>
                    <a:pt x="76" y="44"/>
                  </a:lnTo>
                  <a:lnTo>
                    <a:pt x="0" y="44"/>
                  </a:lnTo>
                  <a:lnTo>
                    <a:pt x="19" y="0"/>
                  </a:lnTo>
                  <a:lnTo>
                    <a:pt x="57"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6" name="Freeform 5202"/>
            <p:cNvSpPr>
              <a:spLocks/>
            </p:cNvSpPr>
            <p:nvPr/>
          </p:nvSpPr>
          <p:spPr bwMode="gray">
            <a:xfrm>
              <a:off x="5659" y="1865"/>
              <a:ext cx="28" cy="12"/>
            </a:xfrm>
            <a:custGeom>
              <a:avLst/>
              <a:gdLst>
                <a:gd name="T0" fmla="*/ 10 w 58"/>
                <a:gd name="T1" fmla="*/ 0 h 23"/>
                <a:gd name="T2" fmla="*/ 14 w 58"/>
                <a:gd name="T3" fmla="*/ 6 h 23"/>
                <a:gd name="T4" fmla="*/ 0 w 58"/>
                <a:gd name="T5" fmla="*/ 6 h 23"/>
                <a:gd name="T6" fmla="*/ 3 w 58"/>
                <a:gd name="T7" fmla="*/ 0 h 23"/>
                <a:gd name="T8" fmla="*/ 10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43" y="0"/>
                  </a:moveTo>
                  <a:lnTo>
                    <a:pt x="58" y="23"/>
                  </a:lnTo>
                  <a:lnTo>
                    <a:pt x="0" y="23"/>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7" name="Freeform 5203"/>
            <p:cNvSpPr>
              <a:spLocks/>
            </p:cNvSpPr>
            <p:nvPr/>
          </p:nvSpPr>
          <p:spPr bwMode="gray">
            <a:xfrm>
              <a:off x="5654" y="1881"/>
              <a:ext cx="38" cy="24"/>
            </a:xfrm>
            <a:custGeom>
              <a:avLst/>
              <a:gdLst>
                <a:gd name="T0" fmla="*/ 14 w 76"/>
                <a:gd name="T1" fmla="*/ 0 h 48"/>
                <a:gd name="T2" fmla="*/ 19 w 76"/>
                <a:gd name="T3" fmla="*/ 12 h 48"/>
                <a:gd name="T4" fmla="*/ 0 w 76"/>
                <a:gd name="T5" fmla="*/ 12 h 48"/>
                <a:gd name="T6" fmla="*/ 5 w 76"/>
                <a:gd name="T7" fmla="*/ 0 h 48"/>
                <a:gd name="T8" fmla="*/ 14 w 76"/>
                <a:gd name="T9" fmla="*/ 0 h 48"/>
                <a:gd name="T10" fmla="*/ 0 60000 65536"/>
                <a:gd name="T11" fmla="*/ 0 60000 65536"/>
                <a:gd name="T12" fmla="*/ 0 60000 65536"/>
                <a:gd name="T13" fmla="*/ 0 60000 65536"/>
                <a:gd name="T14" fmla="*/ 0 60000 65536"/>
                <a:gd name="T15" fmla="*/ 0 w 76"/>
                <a:gd name="T16" fmla="*/ 0 h 48"/>
                <a:gd name="T17" fmla="*/ 76 w 76"/>
                <a:gd name="T18" fmla="*/ 48 h 48"/>
              </a:gdLst>
              <a:ahLst/>
              <a:cxnLst>
                <a:cxn ang="T10">
                  <a:pos x="T0" y="T1"/>
                </a:cxn>
                <a:cxn ang="T11">
                  <a:pos x="T2" y="T3"/>
                </a:cxn>
                <a:cxn ang="T12">
                  <a:pos x="T4" y="T5"/>
                </a:cxn>
                <a:cxn ang="T13">
                  <a:pos x="T6" y="T7"/>
                </a:cxn>
                <a:cxn ang="T14">
                  <a:pos x="T8" y="T9"/>
                </a:cxn>
              </a:cxnLst>
              <a:rect l="T15" t="T16" r="T17" b="T18"/>
              <a:pathLst>
                <a:path w="76" h="48">
                  <a:moveTo>
                    <a:pt x="57" y="0"/>
                  </a:moveTo>
                  <a:lnTo>
                    <a:pt x="76" y="48"/>
                  </a:lnTo>
                  <a:lnTo>
                    <a:pt x="0" y="48"/>
                  </a:lnTo>
                  <a:lnTo>
                    <a:pt x="19" y="0"/>
                  </a:lnTo>
                  <a:lnTo>
                    <a:pt x="57"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8" name="Freeform 5204"/>
            <p:cNvSpPr>
              <a:spLocks/>
            </p:cNvSpPr>
            <p:nvPr/>
          </p:nvSpPr>
          <p:spPr bwMode="gray">
            <a:xfrm>
              <a:off x="5659" y="1884"/>
              <a:ext cx="28" cy="15"/>
            </a:xfrm>
            <a:custGeom>
              <a:avLst/>
              <a:gdLst>
                <a:gd name="T0" fmla="*/ 10 w 58"/>
                <a:gd name="T1" fmla="*/ 0 h 28"/>
                <a:gd name="T2" fmla="*/ 14 w 58"/>
                <a:gd name="T3" fmla="*/ 8 h 28"/>
                <a:gd name="T4" fmla="*/ 0 w 58"/>
                <a:gd name="T5" fmla="*/ 8 h 28"/>
                <a:gd name="T6" fmla="*/ 3 w 58"/>
                <a:gd name="T7" fmla="*/ 0 h 28"/>
                <a:gd name="T8" fmla="*/ 10 w 58"/>
                <a:gd name="T9" fmla="*/ 0 h 28"/>
                <a:gd name="T10" fmla="*/ 0 60000 65536"/>
                <a:gd name="T11" fmla="*/ 0 60000 65536"/>
                <a:gd name="T12" fmla="*/ 0 60000 65536"/>
                <a:gd name="T13" fmla="*/ 0 60000 65536"/>
                <a:gd name="T14" fmla="*/ 0 60000 65536"/>
                <a:gd name="T15" fmla="*/ 0 w 58"/>
                <a:gd name="T16" fmla="*/ 0 h 28"/>
                <a:gd name="T17" fmla="*/ 58 w 58"/>
                <a:gd name="T18" fmla="*/ 28 h 28"/>
              </a:gdLst>
              <a:ahLst/>
              <a:cxnLst>
                <a:cxn ang="T10">
                  <a:pos x="T0" y="T1"/>
                </a:cxn>
                <a:cxn ang="T11">
                  <a:pos x="T2" y="T3"/>
                </a:cxn>
                <a:cxn ang="T12">
                  <a:pos x="T4" y="T5"/>
                </a:cxn>
                <a:cxn ang="T13">
                  <a:pos x="T6" y="T7"/>
                </a:cxn>
                <a:cxn ang="T14">
                  <a:pos x="T8" y="T9"/>
                </a:cxn>
              </a:cxnLst>
              <a:rect l="T15" t="T16" r="T17" b="T18"/>
              <a:pathLst>
                <a:path w="58" h="28">
                  <a:moveTo>
                    <a:pt x="43" y="0"/>
                  </a:moveTo>
                  <a:lnTo>
                    <a:pt x="58" y="28"/>
                  </a:lnTo>
                  <a:lnTo>
                    <a:pt x="0" y="28"/>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39" name="Freeform 5205"/>
            <p:cNvSpPr>
              <a:spLocks/>
            </p:cNvSpPr>
            <p:nvPr/>
          </p:nvSpPr>
          <p:spPr bwMode="gray">
            <a:xfrm>
              <a:off x="4971" y="2054"/>
              <a:ext cx="41" cy="23"/>
            </a:xfrm>
            <a:custGeom>
              <a:avLst/>
              <a:gdLst>
                <a:gd name="T0" fmla="*/ 6 w 83"/>
                <a:gd name="T1" fmla="*/ 0 h 47"/>
                <a:gd name="T2" fmla="*/ 0 w 83"/>
                <a:gd name="T3" fmla="*/ 11 h 47"/>
                <a:gd name="T4" fmla="*/ 20 w 83"/>
                <a:gd name="T5" fmla="*/ 11 h 47"/>
                <a:gd name="T6" fmla="*/ 14 w 83"/>
                <a:gd name="T7" fmla="*/ 0 h 47"/>
                <a:gd name="T8" fmla="*/ 6 w 83"/>
                <a:gd name="T9" fmla="*/ 0 h 47"/>
                <a:gd name="T10" fmla="*/ 0 60000 65536"/>
                <a:gd name="T11" fmla="*/ 0 60000 65536"/>
                <a:gd name="T12" fmla="*/ 0 60000 65536"/>
                <a:gd name="T13" fmla="*/ 0 60000 65536"/>
                <a:gd name="T14" fmla="*/ 0 60000 65536"/>
                <a:gd name="T15" fmla="*/ 0 w 83"/>
                <a:gd name="T16" fmla="*/ 0 h 47"/>
                <a:gd name="T17" fmla="*/ 83 w 83"/>
                <a:gd name="T18" fmla="*/ 47 h 47"/>
              </a:gdLst>
              <a:ahLst/>
              <a:cxnLst>
                <a:cxn ang="T10">
                  <a:pos x="T0" y="T1"/>
                </a:cxn>
                <a:cxn ang="T11">
                  <a:pos x="T2" y="T3"/>
                </a:cxn>
                <a:cxn ang="T12">
                  <a:pos x="T4" y="T5"/>
                </a:cxn>
                <a:cxn ang="T13">
                  <a:pos x="T6" y="T7"/>
                </a:cxn>
                <a:cxn ang="T14">
                  <a:pos x="T8" y="T9"/>
                </a:cxn>
              </a:cxnLst>
              <a:rect l="T15" t="T16" r="T17" b="T18"/>
              <a:pathLst>
                <a:path w="83" h="47">
                  <a:moveTo>
                    <a:pt x="25" y="0"/>
                  </a:moveTo>
                  <a:lnTo>
                    <a:pt x="0" y="47"/>
                  </a:lnTo>
                  <a:lnTo>
                    <a:pt x="83" y="47"/>
                  </a:lnTo>
                  <a:lnTo>
                    <a:pt x="58"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0" name="Freeform 5206"/>
            <p:cNvSpPr>
              <a:spLocks/>
            </p:cNvSpPr>
            <p:nvPr/>
          </p:nvSpPr>
          <p:spPr bwMode="gray">
            <a:xfrm>
              <a:off x="4976" y="2059"/>
              <a:ext cx="32" cy="12"/>
            </a:xfrm>
            <a:custGeom>
              <a:avLst/>
              <a:gdLst>
                <a:gd name="T0" fmla="*/ 4 w 63"/>
                <a:gd name="T1" fmla="*/ 0 h 23"/>
                <a:gd name="T2" fmla="*/ 0 w 63"/>
                <a:gd name="T3" fmla="*/ 6 h 23"/>
                <a:gd name="T4" fmla="*/ 16 w 63"/>
                <a:gd name="T5" fmla="*/ 6 h 23"/>
                <a:gd name="T6" fmla="*/ 11 w 63"/>
                <a:gd name="T7" fmla="*/ 0 h 23"/>
                <a:gd name="T8" fmla="*/ 4 w 63"/>
                <a:gd name="T9" fmla="*/ 0 h 23"/>
                <a:gd name="T10" fmla="*/ 0 60000 65536"/>
                <a:gd name="T11" fmla="*/ 0 60000 65536"/>
                <a:gd name="T12" fmla="*/ 0 60000 65536"/>
                <a:gd name="T13" fmla="*/ 0 60000 65536"/>
                <a:gd name="T14" fmla="*/ 0 60000 65536"/>
                <a:gd name="T15" fmla="*/ 0 w 63"/>
                <a:gd name="T16" fmla="*/ 0 h 23"/>
                <a:gd name="T17" fmla="*/ 63 w 63"/>
                <a:gd name="T18" fmla="*/ 23 h 23"/>
              </a:gdLst>
              <a:ahLst/>
              <a:cxnLst>
                <a:cxn ang="T10">
                  <a:pos x="T0" y="T1"/>
                </a:cxn>
                <a:cxn ang="T11">
                  <a:pos x="T2" y="T3"/>
                </a:cxn>
                <a:cxn ang="T12">
                  <a:pos x="T4" y="T5"/>
                </a:cxn>
                <a:cxn ang="T13">
                  <a:pos x="T6" y="T7"/>
                </a:cxn>
                <a:cxn ang="T14">
                  <a:pos x="T8" y="T9"/>
                </a:cxn>
              </a:cxnLst>
              <a:rect l="T15" t="T16" r="T17" b="T18"/>
              <a:pathLst>
                <a:path w="63" h="23">
                  <a:moveTo>
                    <a:pt x="15" y="0"/>
                  </a:moveTo>
                  <a:lnTo>
                    <a:pt x="0" y="23"/>
                  </a:lnTo>
                  <a:lnTo>
                    <a:pt x="63" y="23"/>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1" name="Freeform 5207"/>
            <p:cNvSpPr>
              <a:spLocks/>
            </p:cNvSpPr>
            <p:nvPr/>
          </p:nvSpPr>
          <p:spPr bwMode="gray">
            <a:xfrm>
              <a:off x="4971" y="2072"/>
              <a:ext cx="41" cy="24"/>
            </a:xfrm>
            <a:custGeom>
              <a:avLst/>
              <a:gdLst>
                <a:gd name="T0" fmla="*/ 6 w 83"/>
                <a:gd name="T1" fmla="*/ 0 h 48"/>
                <a:gd name="T2" fmla="*/ 0 w 83"/>
                <a:gd name="T3" fmla="*/ 12 h 48"/>
                <a:gd name="T4" fmla="*/ 20 w 83"/>
                <a:gd name="T5" fmla="*/ 12 h 48"/>
                <a:gd name="T6" fmla="*/ 14 w 83"/>
                <a:gd name="T7" fmla="*/ 0 h 48"/>
                <a:gd name="T8" fmla="*/ 6 w 83"/>
                <a:gd name="T9" fmla="*/ 0 h 48"/>
                <a:gd name="T10" fmla="*/ 0 60000 65536"/>
                <a:gd name="T11" fmla="*/ 0 60000 65536"/>
                <a:gd name="T12" fmla="*/ 0 60000 65536"/>
                <a:gd name="T13" fmla="*/ 0 60000 65536"/>
                <a:gd name="T14" fmla="*/ 0 60000 65536"/>
                <a:gd name="T15" fmla="*/ 0 w 83"/>
                <a:gd name="T16" fmla="*/ 0 h 48"/>
                <a:gd name="T17" fmla="*/ 83 w 83"/>
                <a:gd name="T18" fmla="*/ 48 h 48"/>
              </a:gdLst>
              <a:ahLst/>
              <a:cxnLst>
                <a:cxn ang="T10">
                  <a:pos x="T0" y="T1"/>
                </a:cxn>
                <a:cxn ang="T11">
                  <a:pos x="T2" y="T3"/>
                </a:cxn>
                <a:cxn ang="T12">
                  <a:pos x="T4" y="T5"/>
                </a:cxn>
                <a:cxn ang="T13">
                  <a:pos x="T6" y="T7"/>
                </a:cxn>
                <a:cxn ang="T14">
                  <a:pos x="T8" y="T9"/>
                </a:cxn>
              </a:cxnLst>
              <a:rect l="T15" t="T16" r="T17" b="T18"/>
              <a:pathLst>
                <a:path w="83" h="48">
                  <a:moveTo>
                    <a:pt x="25" y="0"/>
                  </a:moveTo>
                  <a:lnTo>
                    <a:pt x="0" y="48"/>
                  </a:lnTo>
                  <a:lnTo>
                    <a:pt x="83" y="48"/>
                  </a:lnTo>
                  <a:lnTo>
                    <a:pt x="58"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2" name="Freeform 5208"/>
            <p:cNvSpPr>
              <a:spLocks/>
            </p:cNvSpPr>
            <p:nvPr/>
          </p:nvSpPr>
          <p:spPr bwMode="gray">
            <a:xfrm>
              <a:off x="4976" y="2077"/>
              <a:ext cx="32" cy="13"/>
            </a:xfrm>
            <a:custGeom>
              <a:avLst/>
              <a:gdLst>
                <a:gd name="T0" fmla="*/ 4 w 63"/>
                <a:gd name="T1" fmla="*/ 0 h 25"/>
                <a:gd name="T2" fmla="*/ 0 w 63"/>
                <a:gd name="T3" fmla="*/ 7 h 25"/>
                <a:gd name="T4" fmla="*/ 16 w 63"/>
                <a:gd name="T5" fmla="*/ 7 h 25"/>
                <a:gd name="T6" fmla="*/ 11 w 63"/>
                <a:gd name="T7" fmla="*/ 0 h 25"/>
                <a:gd name="T8" fmla="*/ 4 w 63"/>
                <a:gd name="T9" fmla="*/ 0 h 25"/>
                <a:gd name="T10" fmla="*/ 0 60000 65536"/>
                <a:gd name="T11" fmla="*/ 0 60000 65536"/>
                <a:gd name="T12" fmla="*/ 0 60000 65536"/>
                <a:gd name="T13" fmla="*/ 0 60000 65536"/>
                <a:gd name="T14" fmla="*/ 0 60000 65536"/>
                <a:gd name="T15" fmla="*/ 0 w 63"/>
                <a:gd name="T16" fmla="*/ 0 h 25"/>
                <a:gd name="T17" fmla="*/ 63 w 63"/>
                <a:gd name="T18" fmla="*/ 25 h 25"/>
              </a:gdLst>
              <a:ahLst/>
              <a:cxnLst>
                <a:cxn ang="T10">
                  <a:pos x="T0" y="T1"/>
                </a:cxn>
                <a:cxn ang="T11">
                  <a:pos x="T2" y="T3"/>
                </a:cxn>
                <a:cxn ang="T12">
                  <a:pos x="T4" y="T5"/>
                </a:cxn>
                <a:cxn ang="T13">
                  <a:pos x="T6" y="T7"/>
                </a:cxn>
                <a:cxn ang="T14">
                  <a:pos x="T8" y="T9"/>
                </a:cxn>
              </a:cxnLst>
              <a:rect l="T15" t="T16" r="T17" b="T18"/>
              <a:pathLst>
                <a:path w="63" h="25">
                  <a:moveTo>
                    <a:pt x="15" y="0"/>
                  </a:moveTo>
                  <a:lnTo>
                    <a:pt x="0" y="25"/>
                  </a:lnTo>
                  <a:lnTo>
                    <a:pt x="63" y="25"/>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3" name="Freeform 5209"/>
            <p:cNvSpPr>
              <a:spLocks/>
            </p:cNvSpPr>
            <p:nvPr/>
          </p:nvSpPr>
          <p:spPr bwMode="gray">
            <a:xfrm>
              <a:off x="4971" y="2095"/>
              <a:ext cx="41" cy="21"/>
            </a:xfrm>
            <a:custGeom>
              <a:avLst/>
              <a:gdLst>
                <a:gd name="T0" fmla="*/ 6 w 83"/>
                <a:gd name="T1" fmla="*/ 0 h 42"/>
                <a:gd name="T2" fmla="*/ 0 w 83"/>
                <a:gd name="T3" fmla="*/ 11 h 42"/>
                <a:gd name="T4" fmla="*/ 20 w 83"/>
                <a:gd name="T5" fmla="*/ 11 h 42"/>
                <a:gd name="T6" fmla="*/ 14 w 83"/>
                <a:gd name="T7" fmla="*/ 0 h 42"/>
                <a:gd name="T8" fmla="*/ 6 w 83"/>
                <a:gd name="T9" fmla="*/ 0 h 42"/>
                <a:gd name="T10" fmla="*/ 0 60000 65536"/>
                <a:gd name="T11" fmla="*/ 0 60000 65536"/>
                <a:gd name="T12" fmla="*/ 0 60000 65536"/>
                <a:gd name="T13" fmla="*/ 0 60000 65536"/>
                <a:gd name="T14" fmla="*/ 0 60000 65536"/>
                <a:gd name="T15" fmla="*/ 0 w 83"/>
                <a:gd name="T16" fmla="*/ 0 h 42"/>
                <a:gd name="T17" fmla="*/ 83 w 83"/>
                <a:gd name="T18" fmla="*/ 42 h 42"/>
              </a:gdLst>
              <a:ahLst/>
              <a:cxnLst>
                <a:cxn ang="T10">
                  <a:pos x="T0" y="T1"/>
                </a:cxn>
                <a:cxn ang="T11">
                  <a:pos x="T2" y="T3"/>
                </a:cxn>
                <a:cxn ang="T12">
                  <a:pos x="T4" y="T5"/>
                </a:cxn>
                <a:cxn ang="T13">
                  <a:pos x="T6" y="T7"/>
                </a:cxn>
                <a:cxn ang="T14">
                  <a:pos x="T8" y="T9"/>
                </a:cxn>
              </a:cxnLst>
              <a:rect l="T15" t="T16" r="T17" b="T18"/>
              <a:pathLst>
                <a:path w="83" h="42">
                  <a:moveTo>
                    <a:pt x="25" y="0"/>
                  </a:moveTo>
                  <a:lnTo>
                    <a:pt x="0" y="42"/>
                  </a:lnTo>
                  <a:lnTo>
                    <a:pt x="83" y="42"/>
                  </a:lnTo>
                  <a:lnTo>
                    <a:pt x="58"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4" name="Freeform 5210"/>
            <p:cNvSpPr>
              <a:spLocks/>
            </p:cNvSpPr>
            <p:nvPr/>
          </p:nvSpPr>
          <p:spPr bwMode="gray">
            <a:xfrm>
              <a:off x="4976" y="2096"/>
              <a:ext cx="32" cy="13"/>
            </a:xfrm>
            <a:custGeom>
              <a:avLst/>
              <a:gdLst>
                <a:gd name="T0" fmla="*/ 4 w 63"/>
                <a:gd name="T1" fmla="*/ 0 h 25"/>
                <a:gd name="T2" fmla="*/ 0 w 63"/>
                <a:gd name="T3" fmla="*/ 7 h 25"/>
                <a:gd name="T4" fmla="*/ 16 w 63"/>
                <a:gd name="T5" fmla="*/ 7 h 25"/>
                <a:gd name="T6" fmla="*/ 11 w 63"/>
                <a:gd name="T7" fmla="*/ 0 h 25"/>
                <a:gd name="T8" fmla="*/ 4 w 63"/>
                <a:gd name="T9" fmla="*/ 0 h 25"/>
                <a:gd name="T10" fmla="*/ 0 60000 65536"/>
                <a:gd name="T11" fmla="*/ 0 60000 65536"/>
                <a:gd name="T12" fmla="*/ 0 60000 65536"/>
                <a:gd name="T13" fmla="*/ 0 60000 65536"/>
                <a:gd name="T14" fmla="*/ 0 60000 65536"/>
                <a:gd name="T15" fmla="*/ 0 w 63"/>
                <a:gd name="T16" fmla="*/ 0 h 25"/>
                <a:gd name="T17" fmla="*/ 63 w 63"/>
                <a:gd name="T18" fmla="*/ 25 h 25"/>
              </a:gdLst>
              <a:ahLst/>
              <a:cxnLst>
                <a:cxn ang="T10">
                  <a:pos x="T0" y="T1"/>
                </a:cxn>
                <a:cxn ang="T11">
                  <a:pos x="T2" y="T3"/>
                </a:cxn>
                <a:cxn ang="T12">
                  <a:pos x="T4" y="T5"/>
                </a:cxn>
                <a:cxn ang="T13">
                  <a:pos x="T6" y="T7"/>
                </a:cxn>
                <a:cxn ang="T14">
                  <a:pos x="T8" y="T9"/>
                </a:cxn>
              </a:cxnLst>
              <a:rect l="T15" t="T16" r="T17" b="T18"/>
              <a:pathLst>
                <a:path w="63" h="25">
                  <a:moveTo>
                    <a:pt x="15" y="0"/>
                  </a:moveTo>
                  <a:lnTo>
                    <a:pt x="0" y="25"/>
                  </a:lnTo>
                  <a:lnTo>
                    <a:pt x="63" y="25"/>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5" name="Freeform 5211"/>
            <p:cNvSpPr>
              <a:spLocks/>
            </p:cNvSpPr>
            <p:nvPr/>
          </p:nvSpPr>
          <p:spPr bwMode="gray">
            <a:xfrm>
              <a:off x="4971" y="2114"/>
              <a:ext cx="41" cy="21"/>
            </a:xfrm>
            <a:custGeom>
              <a:avLst/>
              <a:gdLst>
                <a:gd name="T0" fmla="*/ 6 w 83"/>
                <a:gd name="T1" fmla="*/ 0 h 42"/>
                <a:gd name="T2" fmla="*/ 0 w 83"/>
                <a:gd name="T3" fmla="*/ 11 h 42"/>
                <a:gd name="T4" fmla="*/ 20 w 83"/>
                <a:gd name="T5" fmla="*/ 11 h 42"/>
                <a:gd name="T6" fmla="*/ 14 w 83"/>
                <a:gd name="T7" fmla="*/ 0 h 42"/>
                <a:gd name="T8" fmla="*/ 6 w 83"/>
                <a:gd name="T9" fmla="*/ 0 h 42"/>
                <a:gd name="T10" fmla="*/ 0 60000 65536"/>
                <a:gd name="T11" fmla="*/ 0 60000 65536"/>
                <a:gd name="T12" fmla="*/ 0 60000 65536"/>
                <a:gd name="T13" fmla="*/ 0 60000 65536"/>
                <a:gd name="T14" fmla="*/ 0 60000 65536"/>
                <a:gd name="T15" fmla="*/ 0 w 83"/>
                <a:gd name="T16" fmla="*/ 0 h 42"/>
                <a:gd name="T17" fmla="*/ 83 w 83"/>
                <a:gd name="T18" fmla="*/ 42 h 42"/>
              </a:gdLst>
              <a:ahLst/>
              <a:cxnLst>
                <a:cxn ang="T10">
                  <a:pos x="T0" y="T1"/>
                </a:cxn>
                <a:cxn ang="T11">
                  <a:pos x="T2" y="T3"/>
                </a:cxn>
                <a:cxn ang="T12">
                  <a:pos x="T4" y="T5"/>
                </a:cxn>
                <a:cxn ang="T13">
                  <a:pos x="T6" y="T7"/>
                </a:cxn>
                <a:cxn ang="T14">
                  <a:pos x="T8" y="T9"/>
                </a:cxn>
              </a:cxnLst>
              <a:rect l="T15" t="T16" r="T17" b="T18"/>
              <a:pathLst>
                <a:path w="83" h="42">
                  <a:moveTo>
                    <a:pt x="25" y="0"/>
                  </a:moveTo>
                  <a:lnTo>
                    <a:pt x="0" y="42"/>
                  </a:lnTo>
                  <a:lnTo>
                    <a:pt x="83" y="42"/>
                  </a:lnTo>
                  <a:lnTo>
                    <a:pt x="58"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6" name="Freeform 5212"/>
            <p:cNvSpPr>
              <a:spLocks/>
            </p:cNvSpPr>
            <p:nvPr/>
          </p:nvSpPr>
          <p:spPr bwMode="gray">
            <a:xfrm>
              <a:off x="4976" y="2116"/>
              <a:ext cx="32" cy="12"/>
            </a:xfrm>
            <a:custGeom>
              <a:avLst/>
              <a:gdLst>
                <a:gd name="T0" fmla="*/ 4 w 63"/>
                <a:gd name="T1" fmla="*/ 0 h 25"/>
                <a:gd name="T2" fmla="*/ 0 w 63"/>
                <a:gd name="T3" fmla="*/ 6 h 25"/>
                <a:gd name="T4" fmla="*/ 16 w 63"/>
                <a:gd name="T5" fmla="*/ 6 h 25"/>
                <a:gd name="T6" fmla="*/ 11 w 63"/>
                <a:gd name="T7" fmla="*/ 0 h 25"/>
                <a:gd name="T8" fmla="*/ 4 w 63"/>
                <a:gd name="T9" fmla="*/ 0 h 25"/>
                <a:gd name="T10" fmla="*/ 0 60000 65536"/>
                <a:gd name="T11" fmla="*/ 0 60000 65536"/>
                <a:gd name="T12" fmla="*/ 0 60000 65536"/>
                <a:gd name="T13" fmla="*/ 0 60000 65536"/>
                <a:gd name="T14" fmla="*/ 0 60000 65536"/>
                <a:gd name="T15" fmla="*/ 0 w 63"/>
                <a:gd name="T16" fmla="*/ 0 h 25"/>
                <a:gd name="T17" fmla="*/ 63 w 63"/>
                <a:gd name="T18" fmla="*/ 25 h 25"/>
              </a:gdLst>
              <a:ahLst/>
              <a:cxnLst>
                <a:cxn ang="T10">
                  <a:pos x="T0" y="T1"/>
                </a:cxn>
                <a:cxn ang="T11">
                  <a:pos x="T2" y="T3"/>
                </a:cxn>
                <a:cxn ang="T12">
                  <a:pos x="T4" y="T5"/>
                </a:cxn>
                <a:cxn ang="T13">
                  <a:pos x="T6" y="T7"/>
                </a:cxn>
                <a:cxn ang="T14">
                  <a:pos x="T8" y="T9"/>
                </a:cxn>
              </a:cxnLst>
              <a:rect l="T15" t="T16" r="T17" b="T18"/>
              <a:pathLst>
                <a:path w="63" h="25">
                  <a:moveTo>
                    <a:pt x="15" y="0"/>
                  </a:moveTo>
                  <a:lnTo>
                    <a:pt x="0" y="25"/>
                  </a:lnTo>
                  <a:lnTo>
                    <a:pt x="63" y="25"/>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7" name="Freeform 5213"/>
            <p:cNvSpPr>
              <a:spLocks/>
            </p:cNvSpPr>
            <p:nvPr/>
          </p:nvSpPr>
          <p:spPr bwMode="gray">
            <a:xfrm>
              <a:off x="4971" y="2133"/>
              <a:ext cx="41" cy="24"/>
            </a:xfrm>
            <a:custGeom>
              <a:avLst/>
              <a:gdLst>
                <a:gd name="T0" fmla="*/ 6 w 83"/>
                <a:gd name="T1" fmla="*/ 0 h 48"/>
                <a:gd name="T2" fmla="*/ 0 w 83"/>
                <a:gd name="T3" fmla="*/ 12 h 48"/>
                <a:gd name="T4" fmla="*/ 20 w 83"/>
                <a:gd name="T5" fmla="*/ 12 h 48"/>
                <a:gd name="T6" fmla="*/ 14 w 83"/>
                <a:gd name="T7" fmla="*/ 0 h 48"/>
                <a:gd name="T8" fmla="*/ 6 w 83"/>
                <a:gd name="T9" fmla="*/ 0 h 48"/>
                <a:gd name="T10" fmla="*/ 0 60000 65536"/>
                <a:gd name="T11" fmla="*/ 0 60000 65536"/>
                <a:gd name="T12" fmla="*/ 0 60000 65536"/>
                <a:gd name="T13" fmla="*/ 0 60000 65536"/>
                <a:gd name="T14" fmla="*/ 0 60000 65536"/>
                <a:gd name="T15" fmla="*/ 0 w 83"/>
                <a:gd name="T16" fmla="*/ 0 h 48"/>
                <a:gd name="T17" fmla="*/ 83 w 83"/>
                <a:gd name="T18" fmla="*/ 48 h 48"/>
              </a:gdLst>
              <a:ahLst/>
              <a:cxnLst>
                <a:cxn ang="T10">
                  <a:pos x="T0" y="T1"/>
                </a:cxn>
                <a:cxn ang="T11">
                  <a:pos x="T2" y="T3"/>
                </a:cxn>
                <a:cxn ang="T12">
                  <a:pos x="T4" y="T5"/>
                </a:cxn>
                <a:cxn ang="T13">
                  <a:pos x="T6" y="T7"/>
                </a:cxn>
                <a:cxn ang="T14">
                  <a:pos x="T8" y="T9"/>
                </a:cxn>
              </a:cxnLst>
              <a:rect l="T15" t="T16" r="T17" b="T18"/>
              <a:pathLst>
                <a:path w="83" h="48">
                  <a:moveTo>
                    <a:pt x="25" y="0"/>
                  </a:moveTo>
                  <a:lnTo>
                    <a:pt x="0" y="48"/>
                  </a:lnTo>
                  <a:lnTo>
                    <a:pt x="83" y="48"/>
                  </a:lnTo>
                  <a:lnTo>
                    <a:pt x="58" y="0"/>
                  </a:lnTo>
                  <a:lnTo>
                    <a:pt x="25"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8" name="Freeform 5214"/>
            <p:cNvSpPr>
              <a:spLocks/>
            </p:cNvSpPr>
            <p:nvPr/>
          </p:nvSpPr>
          <p:spPr bwMode="gray">
            <a:xfrm>
              <a:off x="4976" y="2135"/>
              <a:ext cx="32" cy="12"/>
            </a:xfrm>
            <a:custGeom>
              <a:avLst/>
              <a:gdLst>
                <a:gd name="T0" fmla="*/ 4 w 63"/>
                <a:gd name="T1" fmla="*/ 0 h 25"/>
                <a:gd name="T2" fmla="*/ 0 w 63"/>
                <a:gd name="T3" fmla="*/ 6 h 25"/>
                <a:gd name="T4" fmla="*/ 16 w 63"/>
                <a:gd name="T5" fmla="*/ 6 h 25"/>
                <a:gd name="T6" fmla="*/ 11 w 63"/>
                <a:gd name="T7" fmla="*/ 0 h 25"/>
                <a:gd name="T8" fmla="*/ 4 w 63"/>
                <a:gd name="T9" fmla="*/ 0 h 25"/>
                <a:gd name="T10" fmla="*/ 0 60000 65536"/>
                <a:gd name="T11" fmla="*/ 0 60000 65536"/>
                <a:gd name="T12" fmla="*/ 0 60000 65536"/>
                <a:gd name="T13" fmla="*/ 0 60000 65536"/>
                <a:gd name="T14" fmla="*/ 0 60000 65536"/>
                <a:gd name="T15" fmla="*/ 0 w 63"/>
                <a:gd name="T16" fmla="*/ 0 h 25"/>
                <a:gd name="T17" fmla="*/ 63 w 63"/>
                <a:gd name="T18" fmla="*/ 25 h 25"/>
              </a:gdLst>
              <a:ahLst/>
              <a:cxnLst>
                <a:cxn ang="T10">
                  <a:pos x="T0" y="T1"/>
                </a:cxn>
                <a:cxn ang="T11">
                  <a:pos x="T2" y="T3"/>
                </a:cxn>
                <a:cxn ang="T12">
                  <a:pos x="T4" y="T5"/>
                </a:cxn>
                <a:cxn ang="T13">
                  <a:pos x="T6" y="T7"/>
                </a:cxn>
                <a:cxn ang="T14">
                  <a:pos x="T8" y="T9"/>
                </a:cxn>
              </a:cxnLst>
              <a:rect l="T15" t="T16" r="T17" b="T18"/>
              <a:pathLst>
                <a:path w="63" h="25">
                  <a:moveTo>
                    <a:pt x="15" y="0"/>
                  </a:moveTo>
                  <a:lnTo>
                    <a:pt x="0" y="25"/>
                  </a:lnTo>
                  <a:lnTo>
                    <a:pt x="63" y="25"/>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49" name="Freeform 5215"/>
            <p:cNvSpPr>
              <a:spLocks/>
            </p:cNvSpPr>
            <p:nvPr/>
          </p:nvSpPr>
          <p:spPr bwMode="gray">
            <a:xfrm>
              <a:off x="5867" y="2054"/>
              <a:ext cx="40" cy="23"/>
            </a:xfrm>
            <a:custGeom>
              <a:avLst/>
              <a:gdLst>
                <a:gd name="T0" fmla="*/ 14 w 81"/>
                <a:gd name="T1" fmla="*/ 0 h 47"/>
                <a:gd name="T2" fmla="*/ 20 w 81"/>
                <a:gd name="T3" fmla="*/ 11 h 47"/>
                <a:gd name="T4" fmla="*/ 0 w 81"/>
                <a:gd name="T5" fmla="*/ 11 h 47"/>
                <a:gd name="T6" fmla="*/ 4 w 81"/>
                <a:gd name="T7" fmla="*/ 0 h 47"/>
                <a:gd name="T8" fmla="*/ 14 w 81"/>
                <a:gd name="T9" fmla="*/ 0 h 47"/>
                <a:gd name="T10" fmla="*/ 0 60000 65536"/>
                <a:gd name="T11" fmla="*/ 0 60000 65536"/>
                <a:gd name="T12" fmla="*/ 0 60000 65536"/>
                <a:gd name="T13" fmla="*/ 0 60000 65536"/>
                <a:gd name="T14" fmla="*/ 0 60000 65536"/>
                <a:gd name="T15" fmla="*/ 0 w 81"/>
                <a:gd name="T16" fmla="*/ 0 h 47"/>
                <a:gd name="T17" fmla="*/ 81 w 81"/>
                <a:gd name="T18" fmla="*/ 47 h 47"/>
              </a:gdLst>
              <a:ahLst/>
              <a:cxnLst>
                <a:cxn ang="T10">
                  <a:pos x="T0" y="T1"/>
                </a:cxn>
                <a:cxn ang="T11">
                  <a:pos x="T2" y="T3"/>
                </a:cxn>
                <a:cxn ang="T12">
                  <a:pos x="T4" y="T5"/>
                </a:cxn>
                <a:cxn ang="T13">
                  <a:pos x="T6" y="T7"/>
                </a:cxn>
                <a:cxn ang="T14">
                  <a:pos x="T8" y="T9"/>
                </a:cxn>
              </a:cxnLst>
              <a:rect l="T15" t="T16" r="T17" b="T18"/>
              <a:pathLst>
                <a:path w="81" h="47">
                  <a:moveTo>
                    <a:pt x="58" y="0"/>
                  </a:moveTo>
                  <a:lnTo>
                    <a:pt x="81" y="47"/>
                  </a:lnTo>
                  <a:lnTo>
                    <a:pt x="0" y="47"/>
                  </a:lnTo>
                  <a:lnTo>
                    <a:pt x="19" y="0"/>
                  </a:lnTo>
                  <a:lnTo>
                    <a:pt x="58"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0" name="Freeform 5216"/>
            <p:cNvSpPr>
              <a:spLocks/>
            </p:cNvSpPr>
            <p:nvPr/>
          </p:nvSpPr>
          <p:spPr bwMode="gray">
            <a:xfrm>
              <a:off x="5872" y="2059"/>
              <a:ext cx="31" cy="12"/>
            </a:xfrm>
            <a:custGeom>
              <a:avLst/>
              <a:gdLst>
                <a:gd name="T0" fmla="*/ 11 w 61"/>
                <a:gd name="T1" fmla="*/ 0 h 23"/>
                <a:gd name="T2" fmla="*/ 16 w 61"/>
                <a:gd name="T3" fmla="*/ 6 h 23"/>
                <a:gd name="T4" fmla="*/ 0 w 61"/>
                <a:gd name="T5" fmla="*/ 6 h 23"/>
                <a:gd name="T6" fmla="*/ 4 w 61"/>
                <a:gd name="T7" fmla="*/ 0 h 23"/>
                <a:gd name="T8" fmla="*/ 11 w 61"/>
                <a:gd name="T9" fmla="*/ 0 h 23"/>
                <a:gd name="T10" fmla="*/ 0 60000 65536"/>
                <a:gd name="T11" fmla="*/ 0 60000 65536"/>
                <a:gd name="T12" fmla="*/ 0 60000 65536"/>
                <a:gd name="T13" fmla="*/ 0 60000 65536"/>
                <a:gd name="T14" fmla="*/ 0 60000 65536"/>
                <a:gd name="T15" fmla="*/ 0 w 61"/>
                <a:gd name="T16" fmla="*/ 0 h 23"/>
                <a:gd name="T17" fmla="*/ 61 w 61"/>
                <a:gd name="T18" fmla="*/ 23 h 23"/>
              </a:gdLst>
              <a:ahLst/>
              <a:cxnLst>
                <a:cxn ang="T10">
                  <a:pos x="T0" y="T1"/>
                </a:cxn>
                <a:cxn ang="T11">
                  <a:pos x="T2" y="T3"/>
                </a:cxn>
                <a:cxn ang="T12">
                  <a:pos x="T4" y="T5"/>
                </a:cxn>
                <a:cxn ang="T13">
                  <a:pos x="T6" y="T7"/>
                </a:cxn>
                <a:cxn ang="T14">
                  <a:pos x="T8" y="T9"/>
                </a:cxn>
              </a:cxnLst>
              <a:rect l="T15" t="T16" r="T17" b="T18"/>
              <a:pathLst>
                <a:path w="61" h="23">
                  <a:moveTo>
                    <a:pt x="42" y="0"/>
                  </a:moveTo>
                  <a:lnTo>
                    <a:pt x="61" y="23"/>
                  </a:lnTo>
                  <a:lnTo>
                    <a:pt x="0" y="23"/>
                  </a:lnTo>
                  <a:lnTo>
                    <a:pt x="13" y="0"/>
                  </a:lnTo>
                  <a:lnTo>
                    <a:pt x="42"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1" name="Freeform 5217"/>
            <p:cNvSpPr>
              <a:spLocks/>
            </p:cNvSpPr>
            <p:nvPr/>
          </p:nvSpPr>
          <p:spPr bwMode="gray">
            <a:xfrm>
              <a:off x="5867" y="2072"/>
              <a:ext cx="40" cy="24"/>
            </a:xfrm>
            <a:custGeom>
              <a:avLst/>
              <a:gdLst>
                <a:gd name="T0" fmla="*/ 14 w 81"/>
                <a:gd name="T1" fmla="*/ 0 h 48"/>
                <a:gd name="T2" fmla="*/ 20 w 81"/>
                <a:gd name="T3" fmla="*/ 12 h 48"/>
                <a:gd name="T4" fmla="*/ 0 w 81"/>
                <a:gd name="T5" fmla="*/ 12 h 48"/>
                <a:gd name="T6" fmla="*/ 4 w 81"/>
                <a:gd name="T7" fmla="*/ 0 h 48"/>
                <a:gd name="T8" fmla="*/ 14 w 81"/>
                <a:gd name="T9" fmla="*/ 0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58" y="0"/>
                  </a:moveTo>
                  <a:lnTo>
                    <a:pt x="81" y="48"/>
                  </a:lnTo>
                  <a:lnTo>
                    <a:pt x="0" y="48"/>
                  </a:lnTo>
                  <a:lnTo>
                    <a:pt x="19" y="0"/>
                  </a:lnTo>
                  <a:lnTo>
                    <a:pt x="58"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2" name="Freeform 5218"/>
            <p:cNvSpPr>
              <a:spLocks/>
            </p:cNvSpPr>
            <p:nvPr/>
          </p:nvSpPr>
          <p:spPr bwMode="gray">
            <a:xfrm>
              <a:off x="5872" y="2077"/>
              <a:ext cx="31" cy="13"/>
            </a:xfrm>
            <a:custGeom>
              <a:avLst/>
              <a:gdLst>
                <a:gd name="T0" fmla="*/ 11 w 61"/>
                <a:gd name="T1" fmla="*/ 0 h 25"/>
                <a:gd name="T2" fmla="*/ 16 w 61"/>
                <a:gd name="T3" fmla="*/ 7 h 25"/>
                <a:gd name="T4" fmla="*/ 0 w 61"/>
                <a:gd name="T5" fmla="*/ 7 h 25"/>
                <a:gd name="T6" fmla="*/ 4 w 61"/>
                <a:gd name="T7" fmla="*/ 0 h 25"/>
                <a:gd name="T8" fmla="*/ 11 w 61"/>
                <a:gd name="T9" fmla="*/ 0 h 25"/>
                <a:gd name="T10" fmla="*/ 0 60000 65536"/>
                <a:gd name="T11" fmla="*/ 0 60000 65536"/>
                <a:gd name="T12" fmla="*/ 0 60000 65536"/>
                <a:gd name="T13" fmla="*/ 0 60000 65536"/>
                <a:gd name="T14" fmla="*/ 0 60000 65536"/>
                <a:gd name="T15" fmla="*/ 0 w 61"/>
                <a:gd name="T16" fmla="*/ 0 h 25"/>
                <a:gd name="T17" fmla="*/ 61 w 61"/>
                <a:gd name="T18" fmla="*/ 25 h 25"/>
              </a:gdLst>
              <a:ahLst/>
              <a:cxnLst>
                <a:cxn ang="T10">
                  <a:pos x="T0" y="T1"/>
                </a:cxn>
                <a:cxn ang="T11">
                  <a:pos x="T2" y="T3"/>
                </a:cxn>
                <a:cxn ang="T12">
                  <a:pos x="T4" y="T5"/>
                </a:cxn>
                <a:cxn ang="T13">
                  <a:pos x="T6" y="T7"/>
                </a:cxn>
                <a:cxn ang="T14">
                  <a:pos x="T8" y="T9"/>
                </a:cxn>
              </a:cxnLst>
              <a:rect l="T15" t="T16" r="T17" b="T18"/>
              <a:pathLst>
                <a:path w="61" h="25">
                  <a:moveTo>
                    <a:pt x="42" y="0"/>
                  </a:moveTo>
                  <a:lnTo>
                    <a:pt x="61" y="25"/>
                  </a:lnTo>
                  <a:lnTo>
                    <a:pt x="0" y="25"/>
                  </a:lnTo>
                  <a:lnTo>
                    <a:pt x="13" y="0"/>
                  </a:lnTo>
                  <a:lnTo>
                    <a:pt x="42"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3" name="Freeform 5219"/>
            <p:cNvSpPr>
              <a:spLocks/>
            </p:cNvSpPr>
            <p:nvPr/>
          </p:nvSpPr>
          <p:spPr bwMode="gray">
            <a:xfrm>
              <a:off x="5867" y="2095"/>
              <a:ext cx="40" cy="21"/>
            </a:xfrm>
            <a:custGeom>
              <a:avLst/>
              <a:gdLst>
                <a:gd name="T0" fmla="*/ 14 w 81"/>
                <a:gd name="T1" fmla="*/ 0 h 42"/>
                <a:gd name="T2" fmla="*/ 20 w 81"/>
                <a:gd name="T3" fmla="*/ 11 h 42"/>
                <a:gd name="T4" fmla="*/ 0 w 81"/>
                <a:gd name="T5" fmla="*/ 11 h 42"/>
                <a:gd name="T6" fmla="*/ 4 w 81"/>
                <a:gd name="T7" fmla="*/ 0 h 42"/>
                <a:gd name="T8" fmla="*/ 14 w 81"/>
                <a:gd name="T9" fmla="*/ 0 h 42"/>
                <a:gd name="T10" fmla="*/ 0 60000 65536"/>
                <a:gd name="T11" fmla="*/ 0 60000 65536"/>
                <a:gd name="T12" fmla="*/ 0 60000 65536"/>
                <a:gd name="T13" fmla="*/ 0 60000 65536"/>
                <a:gd name="T14" fmla="*/ 0 60000 65536"/>
                <a:gd name="T15" fmla="*/ 0 w 81"/>
                <a:gd name="T16" fmla="*/ 0 h 42"/>
                <a:gd name="T17" fmla="*/ 81 w 81"/>
                <a:gd name="T18" fmla="*/ 42 h 42"/>
              </a:gdLst>
              <a:ahLst/>
              <a:cxnLst>
                <a:cxn ang="T10">
                  <a:pos x="T0" y="T1"/>
                </a:cxn>
                <a:cxn ang="T11">
                  <a:pos x="T2" y="T3"/>
                </a:cxn>
                <a:cxn ang="T12">
                  <a:pos x="T4" y="T5"/>
                </a:cxn>
                <a:cxn ang="T13">
                  <a:pos x="T6" y="T7"/>
                </a:cxn>
                <a:cxn ang="T14">
                  <a:pos x="T8" y="T9"/>
                </a:cxn>
              </a:cxnLst>
              <a:rect l="T15" t="T16" r="T17" b="T18"/>
              <a:pathLst>
                <a:path w="81" h="42">
                  <a:moveTo>
                    <a:pt x="58" y="0"/>
                  </a:moveTo>
                  <a:lnTo>
                    <a:pt x="81" y="42"/>
                  </a:lnTo>
                  <a:lnTo>
                    <a:pt x="0" y="42"/>
                  </a:lnTo>
                  <a:lnTo>
                    <a:pt x="19" y="0"/>
                  </a:lnTo>
                  <a:lnTo>
                    <a:pt x="58"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4" name="Freeform 5220"/>
            <p:cNvSpPr>
              <a:spLocks/>
            </p:cNvSpPr>
            <p:nvPr/>
          </p:nvSpPr>
          <p:spPr bwMode="gray">
            <a:xfrm>
              <a:off x="5872" y="2096"/>
              <a:ext cx="31" cy="13"/>
            </a:xfrm>
            <a:custGeom>
              <a:avLst/>
              <a:gdLst>
                <a:gd name="T0" fmla="*/ 11 w 61"/>
                <a:gd name="T1" fmla="*/ 0 h 25"/>
                <a:gd name="T2" fmla="*/ 16 w 61"/>
                <a:gd name="T3" fmla="*/ 7 h 25"/>
                <a:gd name="T4" fmla="*/ 0 w 61"/>
                <a:gd name="T5" fmla="*/ 7 h 25"/>
                <a:gd name="T6" fmla="*/ 4 w 61"/>
                <a:gd name="T7" fmla="*/ 0 h 25"/>
                <a:gd name="T8" fmla="*/ 11 w 61"/>
                <a:gd name="T9" fmla="*/ 0 h 25"/>
                <a:gd name="T10" fmla="*/ 0 60000 65536"/>
                <a:gd name="T11" fmla="*/ 0 60000 65536"/>
                <a:gd name="T12" fmla="*/ 0 60000 65536"/>
                <a:gd name="T13" fmla="*/ 0 60000 65536"/>
                <a:gd name="T14" fmla="*/ 0 60000 65536"/>
                <a:gd name="T15" fmla="*/ 0 w 61"/>
                <a:gd name="T16" fmla="*/ 0 h 25"/>
                <a:gd name="T17" fmla="*/ 61 w 61"/>
                <a:gd name="T18" fmla="*/ 25 h 25"/>
              </a:gdLst>
              <a:ahLst/>
              <a:cxnLst>
                <a:cxn ang="T10">
                  <a:pos x="T0" y="T1"/>
                </a:cxn>
                <a:cxn ang="T11">
                  <a:pos x="T2" y="T3"/>
                </a:cxn>
                <a:cxn ang="T12">
                  <a:pos x="T4" y="T5"/>
                </a:cxn>
                <a:cxn ang="T13">
                  <a:pos x="T6" y="T7"/>
                </a:cxn>
                <a:cxn ang="T14">
                  <a:pos x="T8" y="T9"/>
                </a:cxn>
              </a:cxnLst>
              <a:rect l="T15" t="T16" r="T17" b="T18"/>
              <a:pathLst>
                <a:path w="61" h="25">
                  <a:moveTo>
                    <a:pt x="42" y="0"/>
                  </a:moveTo>
                  <a:lnTo>
                    <a:pt x="61" y="25"/>
                  </a:lnTo>
                  <a:lnTo>
                    <a:pt x="0" y="25"/>
                  </a:lnTo>
                  <a:lnTo>
                    <a:pt x="13" y="0"/>
                  </a:lnTo>
                  <a:lnTo>
                    <a:pt x="42"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5" name="Freeform 5221"/>
            <p:cNvSpPr>
              <a:spLocks/>
            </p:cNvSpPr>
            <p:nvPr/>
          </p:nvSpPr>
          <p:spPr bwMode="gray">
            <a:xfrm>
              <a:off x="5867" y="2114"/>
              <a:ext cx="40" cy="21"/>
            </a:xfrm>
            <a:custGeom>
              <a:avLst/>
              <a:gdLst>
                <a:gd name="T0" fmla="*/ 14 w 81"/>
                <a:gd name="T1" fmla="*/ 0 h 42"/>
                <a:gd name="T2" fmla="*/ 20 w 81"/>
                <a:gd name="T3" fmla="*/ 11 h 42"/>
                <a:gd name="T4" fmla="*/ 0 w 81"/>
                <a:gd name="T5" fmla="*/ 11 h 42"/>
                <a:gd name="T6" fmla="*/ 4 w 81"/>
                <a:gd name="T7" fmla="*/ 0 h 42"/>
                <a:gd name="T8" fmla="*/ 14 w 81"/>
                <a:gd name="T9" fmla="*/ 0 h 42"/>
                <a:gd name="T10" fmla="*/ 0 60000 65536"/>
                <a:gd name="T11" fmla="*/ 0 60000 65536"/>
                <a:gd name="T12" fmla="*/ 0 60000 65536"/>
                <a:gd name="T13" fmla="*/ 0 60000 65536"/>
                <a:gd name="T14" fmla="*/ 0 60000 65536"/>
                <a:gd name="T15" fmla="*/ 0 w 81"/>
                <a:gd name="T16" fmla="*/ 0 h 42"/>
                <a:gd name="T17" fmla="*/ 81 w 81"/>
                <a:gd name="T18" fmla="*/ 42 h 42"/>
              </a:gdLst>
              <a:ahLst/>
              <a:cxnLst>
                <a:cxn ang="T10">
                  <a:pos x="T0" y="T1"/>
                </a:cxn>
                <a:cxn ang="T11">
                  <a:pos x="T2" y="T3"/>
                </a:cxn>
                <a:cxn ang="T12">
                  <a:pos x="T4" y="T5"/>
                </a:cxn>
                <a:cxn ang="T13">
                  <a:pos x="T6" y="T7"/>
                </a:cxn>
                <a:cxn ang="T14">
                  <a:pos x="T8" y="T9"/>
                </a:cxn>
              </a:cxnLst>
              <a:rect l="T15" t="T16" r="T17" b="T18"/>
              <a:pathLst>
                <a:path w="81" h="42">
                  <a:moveTo>
                    <a:pt x="58" y="0"/>
                  </a:moveTo>
                  <a:lnTo>
                    <a:pt x="81" y="42"/>
                  </a:lnTo>
                  <a:lnTo>
                    <a:pt x="0" y="42"/>
                  </a:lnTo>
                  <a:lnTo>
                    <a:pt x="19" y="0"/>
                  </a:lnTo>
                  <a:lnTo>
                    <a:pt x="58"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6" name="Freeform 5222"/>
            <p:cNvSpPr>
              <a:spLocks/>
            </p:cNvSpPr>
            <p:nvPr/>
          </p:nvSpPr>
          <p:spPr bwMode="gray">
            <a:xfrm>
              <a:off x="5872" y="2116"/>
              <a:ext cx="31" cy="12"/>
            </a:xfrm>
            <a:custGeom>
              <a:avLst/>
              <a:gdLst>
                <a:gd name="T0" fmla="*/ 11 w 61"/>
                <a:gd name="T1" fmla="*/ 0 h 25"/>
                <a:gd name="T2" fmla="*/ 16 w 61"/>
                <a:gd name="T3" fmla="*/ 6 h 25"/>
                <a:gd name="T4" fmla="*/ 0 w 61"/>
                <a:gd name="T5" fmla="*/ 6 h 25"/>
                <a:gd name="T6" fmla="*/ 4 w 61"/>
                <a:gd name="T7" fmla="*/ 0 h 25"/>
                <a:gd name="T8" fmla="*/ 11 w 61"/>
                <a:gd name="T9" fmla="*/ 0 h 25"/>
                <a:gd name="T10" fmla="*/ 0 60000 65536"/>
                <a:gd name="T11" fmla="*/ 0 60000 65536"/>
                <a:gd name="T12" fmla="*/ 0 60000 65536"/>
                <a:gd name="T13" fmla="*/ 0 60000 65536"/>
                <a:gd name="T14" fmla="*/ 0 60000 65536"/>
                <a:gd name="T15" fmla="*/ 0 w 61"/>
                <a:gd name="T16" fmla="*/ 0 h 25"/>
                <a:gd name="T17" fmla="*/ 61 w 61"/>
                <a:gd name="T18" fmla="*/ 25 h 25"/>
              </a:gdLst>
              <a:ahLst/>
              <a:cxnLst>
                <a:cxn ang="T10">
                  <a:pos x="T0" y="T1"/>
                </a:cxn>
                <a:cxn ang="T11">
                  <a:pos x="T2" y="T3"/>
                </a:cxn>
                <a:cxn ang="T12">
                  <a:pos x="T4" y="T5"/>
                </a:cxn>
                <a:cxn ang="T13">
                  <a:pos x="T6" y="T7"/>
                </a:cxn>
                <a:cxn ang="T14">
                  <a:pos x="T8" y="T9"/>
                </a:cxn>
              </a:cxnLst>
              <a:rect l="T15" t="T16" r="T17" b="T18"/>
              <a:pathLst>
                <a:path w="61" h="25">
                  <a:moveTo>
                    <a:pt x="42" y="0"/>
                  </a:moveTo>
                  <a:lnTo>
                    <a:pt x="61" y="25"/>
                  </a:lnTo>
                  <a:lnTo>
                    <a:pt x="0" y="25"/>
                  </a:lnTo>
                  <a:lnTo>
                    <a:pt x="13" y="0"/>
                  </a:lnTo>
                  <a:lnTo>
                    <a:pt x="42"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7" name="Freeform 5223"/>
            <p:cNvSpPr>
              <a:spLocks/>
            </p:cNvSpPr>
            <p:nvPr/>
          </p:nvSpPr>
          <p:spPr bwMode="gray">
            <a:xfrm>
              <a:off x="5867" y="2133"/>
              <a:ext cx="40" cy="24"/>
            </a:xfrm>
            <a:custGeom>
              <a:avLst/>
              <a:gdLst>
                <a:gd name="T0" fmla="*/ 14 w 81"/>
                <a:gd name="T1" fmla="*/ 0 h 48"/>
                <a:gd name="T2" fmla="*/ 20 w 81"/>
                <a:gd name="T3" fmla="*/ 12 h 48"/>
                <a:gd name="T4" fmla="*/ 0 w 81"/>
                <a:gd name="T5" fmla="*/ 12 h 48"/>
                <a:gd name="T6" fmla="*/ 4 w 81"/>
                <a:gd name="T7" fmla="*/ 0 h 48"/>
                <a:gd name="T8" fmla="*/ 14 w 81"/>
                <a:gd name="T9" fmla="*/ 0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58" y="0"/>
                  </a:moveTo>
                  <a:lnTo>
                    <a:pt x="81" y="48"/>
                  </a:lnTo>
                  <a:lnTo>
                    <a:pt x="0" y="48"/>
                  </a:lnTo>
                  <a:lnTo>
                    <a:pt x="19" y="0"/>
                  </a:lnTo>
                  <a:lnTo>
                    <a:pt x="58"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8" name="Freeform 5224"/>
            <p:cNvSpPr>
              <a:spLocks/>
            </p:cNvSpPr>
            <p:nvPr/>
          </p:nvSpPr>
          <p:spPr bwMode="gray">
            <a:xfrm>
              <a:off x="5872" y="2135"/>
              <a:ext cx="31" cy="12"/>
            </a:xfrm>
            <a:custGeom>
              <a:avLst/>
              <a:gdLst>
                <a:gd name="T0" fmla="*/ 11 w 61"/>
                <a:gd name="T1" fmla="*/ 0 h 25"/>
                <a:gd name="T2" fmla="*/ 16 w 61"/>
                <a:gd name="T3" fmla="*/ 6 h 25"/>
                <a:gd name="T4" fmla="*/ 0 w 61"/>
                <a:gd name="T5" fmla="*/ 6 h 25"/>
                <a:gd name="T6" fmla="*/ 4 w 61"/>
                <a:gd name="T7" fmla="*/ 0 h 25"/>
                <a:gd name="T8" fmla="*/ 11 w 61"/>
                <a:gd name="T9" fmla="*/ 0 h 25"/>
                <a:gd name="T10" fmla="*/ 0 60000 65536"/>
                <a:gd name="T11" fmla="*/ 0 60000 65536"/>
                <a:gd name="T12" fmla="*/ 0 60000 65536"/>
                <a:gd name="T13" fmla="*/ 0 60000 65536"/>
                <a:gd name="T14" fmla="*/ 0 60000 65536"/>
                <a:gd name="T15" fmla="*/ 0 w 61"/>
                <a:gd name="T16" fmla="*/ 0 h 25"/>
                <a:gd name="T17" fmla="*/ 61 w 61"/>
                <a:gd name="T18" fmla="*/ 25 h 25"/>
              </a:gdLst>
              <a:ahLst/>
              <a:cxnLst>
                <a:cxn ang="T10">
                  <a:pos x="T0" y="T1"/>
                </a:cxn>
                <a:cxn ang="T11">
                  <a:pos x="T2" y="T3"/>
                </a:cxn>
                <a:cxn ang="T12">
                  <a:pos x="T4" y="T5"/>
                </a:cxn>
                <a:cxn ang="T13">
                  <a:pos x="T6" y="T7"/>
                </a:cxn>
                <a:cxn ang="T14">
                  <a:pos x="T8" y="T9"/>
                </a:cxn>
              </a:cxnLst>
              <a:rect l="T15" t="T16" r="T17" b="T18"/>
              <a:pathLst>
                <a:path w="61" h="25">
                  <a:moveTo>
                    <a:pt x="42" y="0"/>
                  </a:moveTo>
                  <a:lnTo>
                    <a:pt x="61" y="25"/>
                  </a:lnTo>
                  <a:lnTo>
                    <a:pt x="0" y="25"/>
                  </a:lnTo>
                  <a:lnTo>
                    <a:pt x="13" y="0"/>
                  </a:lnTo>
                  <a:lnTo>
                    <a:pt x="42"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59" name="Freeform 5225"/>
            <p:cNvSpPr>
              <a:spLocks/>
            </p:cNvSpPr>
            <p:nvPr/>
          </p:nvSpPr>
          <p:spPr bwMode="gray">
            <a:xfrm>
              <a:off x="5103" y="2279"/>
              <a:ext cx="41" cy="24"/>
            </a:xfrm>
            <a:custGeom>
              <a:avLst/>
              <a:gdLst>
                <a:gd name="T0" fmla="*/ 5 w 83"/>
                <a:gd name="T1" fmla="*/ 0 h 48"/>
                <a:gd name="T2" fmla="*/ 0 w 83"/>
                <a:gd name="T3" fmla="*/ 12 h 48"/>
                <a:gd name="T4" fmla="*/ 20 w 83"/>
                <a:gd name="T5" fmla="*/ 12 h 48"/>
                <a:gd name="T6" fmla="*/ 14 w 83"/>
                <a:gd name="T7" fmla="*/ 0 h 48"/>
                <a:gd name="T8" fmla="*/ 5 w 83"/>
                <a:gd name="T9" fmla="*/ 0 h 48"/>
                <a:gd name="T10" fmla="*/ 0 60000 65536"/>
                <a:gd name="T11" fmla="*/ 0 60000 65536"/>
                <a:gd name="T12" fmla="*/ 0 60000 65536"/>
                <a:gd name="T13" fmla="*/ 0 60000 65536"/>
                <a:gd name="T14" fmla="*/ 0 60000 65536"/>
                <a:gd name="T15" fmla="*/ 0 w 83"/>
                <a:gd name="T16" fmla="*/ 0 h 48"/>
                <a:gd name="T17" fmla="*/ 83 w 83"/>
                <a:gd name="T18" fmla="*/ 48 h 48"/>
              </a:gdLst>
              <a:ahLst/>
              <a:cxnLst>
                <a:cxn ang="T10">
                  <a:pos x="T0" y="T1"/>
                </a:cxn>
                <a:cxn ang="T11">
                  <a:pos x="T2" y="T3"/>
                </a:cxn>
                <a:cxn ang="T12">
                  <a:pos x="T4" y="T5"/>
                </a:cxn>
                <a:cxn ang="T13">
                  <a:pos x="T6" y="T7"/>
                </a:cxn>
                <a:cxn ang="T14">
                  <a:pos x="T8" y="T9"/>
                </a:cxn>
              </a:cxnLst>
              <a:rect l="T15" t="T16" r="T17" b="T18"/>
              <a:pathLst>
                <a:path w="83" h="48">
                  <a:moveTo>
                    <a:pt x="20" y="0"/>
                  </a:moveTo>
                  <a:lnTo>
                    <a:pt x="0" y="48"/>
                  </a:lnTo>
                  <a:lnTo>
                    <a:pt x="83" y="48"/>
                  </a:lnTo>
                  <a:lnTo>
                    <a:pt x="58" y="0"/>
                  </a:lnTo>
                  <a:lnTo>
                    <a:pt x="2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0" name="Freeform 5226"/>
            <p:cNvSpPr>
              <a:spLocks/>
            </p:cNvSpPr>
            <p:nvPr/>
          </p:nvSpPr>
          <p:spPr bwMode="gray">
            <a:xfrm>
              <a:off x="5107" y="2284"/>
              <a:ext cx="29" cy="11"/>
            </a:xfrm>
            <a:custGeom>
              <a:avLst/>
              <a:gdLst>
                <a:gd name="T0" fmla="*/ 4 w 58"/>
                <a:gd name="T1" fmla="*/ 0 h 23"/>
                <a:gd name="T2" fmla="*/ 0 w 58"/>
                <a:gd name="T3" fmla="*/ 5 h 23"/>
                <a:gd name="T4" fmla="*/ 15 w 58"/>
                <a:gd name="T5" fmla="*/ 5 h 23"/>
                <a:gd name="T6" fmla="*/ 11 w 58"/>
                <a:gd name="T7" fmla="*/ 0 h 23"/>
                <a:gd name="T8" fmla="*/ 4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15" y="0"/>
                  </a:moveTo>
                  <a:lnTo>
                    <a:pt x="0" y="23"/>
                  </a:lnTo>
                  <a:lnTo>
                    <a:pt x="58" y="23"/>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1" name="Freeform 5227"/>
            <p:cNvSpPr>
              <a:spLocks/>
            </p:cNvSpPr>
            <p:nvPr/>
          </p:nvSpPr>
          <p:spPr bwMode="gray">
            <a:xfrm>
              <a:off x="5103" y="2300"/>
              <a:ext cx="41" cy="22"/>
            </a:xfrm>
            <a:custGeom>
              <a:avLst/>
              <a:gdLst>
                <a:gd name="T0" fmla="*/ 5 w 83"/>
                <a:gd name="T1" fmla="*/ 0 h 44"/>
                <a:gd name="T2" fmla="*/ 0 w 83"/>
                <a:gd name="T3" fmla="*/ 11 h 44"/>
                <a:gd name="T4" fmla="*/ 20 w 83"/>
                <a:gd name="T5" fmla="*/ 11 h 44"/>
                <a:gd name="T6" fmla="*/ 14 w 83"/>
                <a:gd name="T7" fmla="*/ 0 h 44"/>
                <a:gd name="T8" fmla="*/ 5 w 83"/>
                <a:gd name="T9" fmla="*/ 0 h 44"/>
                <a:gd name="T10" fmla="*/ 0 60000 65536"/>
                <a:gd name="T11" fmla="*/ 0 60000 65536"/>
                <a:gd name="T12" fmla="*/ 0 60000 65536"/>
                <a:gd name="T13" fmla="*/ 0 60000 65536"/>
                <a:gd name="T14" fmla="*/ 0 60000 65536"/>
                <a:gd name="T15" fmla="*/ 0 w 83"/>
                <a:gd name="T16" fmla="*/ 0 h 44"/>
                <a:gd name="T17" fmla="*/ 83 w 83"/>
                <a:gd name="T18" fmla="*/ 44 h 44"/>
              </a:gdLst>
              <a:ahLst/>
              <a:cxnLst>
                <a:cxn ang="T10">
                  <a:pos x="T0" y="T1"/>
                </a:cxn>
                <a:cxn ang="T11">
                  <a:pos x="T2" y="T3"/>
                </a:cxn>
                <a:cxn ang="T12">
                  <a:pos x="T4" y="T5"/>
                </a:cxn>
                <a:cxn ang="T13">
                  <a:pos x="T6" y="T7"/>
                </a:cxn>
                <a:cxn ang="T14">
                  <a:pos x="T8" y="T9"/>
                </a:cxn>
              </a:cxnLst>
              <a:rect l="T15" t="T16" r="T17" b="T18"/>
              <a:pathLst>
                <a:path w="83" h="44">
                  <a:moveTo>
                    <a:pt x="20" y="0"/>
                  </a:moveTo>
                  <a:lnTo>
                    <a:pt x="0" y="44"/>
                  </a:lnTo>
                  <a:lnTo>
                    <a:pt x="83" y="44"/>
                  </a:lnTo>
                  <a:lnTo>
                    <a:pt x="58" y="0"/>
                  </a:lnTo>
                  <a:lnTo>
                    <a:pt x="2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2" name="Freeform 5228"/>
            <p:cNvSpPr>
              <a:spLocks/>
            </p:cNvSpPr>
            <p:nvPr/>
          </p:nvSpPr>
          <p:spPr bwMode="gray">
            <a:xfrm>
              <a:off x="5107" y="2303"/>
              <a:ext cx="29" cy="11"/>
            </a:xfrm>
            <a:custGeom>
              <a:avLst/>
              <a:gdLst>
                <a:gd name="T0" fmla="*/ 4 w 58"/>
                <a:gd name="T1" fmla="*/ 0 h 23"/>
                <a:gd name="T2" fmla="*/ 0 w 58"/>
                <a:gd name="T3" fmla="*/ 5 h 23"/>
                <a:gd name="T4" fmla="*/ 15 w 58"/>
                <a:gd name="T5" fmla="*/ 5 h 23"/>
                <a:gd name="T6" fmla="*/ 11 w 58"/>
                <a:gd name="T7" fmla="*/ 0 h 23"/>
                <a:gd name="T8" fmla="*/ 4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15" y="0"/>
                  </a:moveTo>
                  <a:lnTo>
                    <a:pt x="0" y="23"/>
                  </a:lnTo>
                  <a:lnTo>
                    <a:pt x="58" y="23"/>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3" name="Freeform 5229"/>
            <p:cNvSpPr>
              <a:spLocks/>
            </p:cNvSpPr>
            <p:nvPr/>
          </p:nvSpPr>
          <p:spPr bwMode="gray">
            <a:xfrm>
              <a:off x="5103" y="2319"/>
              <a:ext cx="41" cy="21"/>
            </a:xfrm>
            <a:custGeom>
              <a:avLst/>
              <a:gdLst>
                <a:gd name="T0" fmla="*/ 5 w 83"/>
                <a:gd name="T1" fmla="*/ 0 h 43"/>
                <a:gd name="T2" fmla="*/ 0 w 83"/>
                <a:gd name="T3" fmla="*/ 10 h 43"/>
                <a:gd name="T4" fmla="*/ 20 w 83"/>
                <a:gd name="T5" fmla="*/ 10 h 43"/>
                <a:gd name="T6" fmla="*/ 14 w 83"/>
                <a:gd name="T7" fmla="*/ 0 h 43"/>
                <a:gd name="T8" fmla="*/ 5 w 83"/>
                <a:gd name="T9" fmla="*/ 0 h 43"/>
                <a:gd name="T10" fmla="*/ 0 60000 65536"/>
                <a:gd name="T11" fmla="*/ 0 60000 65536"/>
                <a:gd name="T12" fmla="*/ 0 60000 65536"/>
                <a:gd name="T13" fmla="*/ 0 60000 65536"/>
                <a:gd name="T14" fmla="*/ 0 60000 65536"/>
                <a:gd name="T15" fmla="*/ 0 w 83"/>
                <a:gd name="T16" fmla="*/ 0 h 43"/>
                <a:gd name="T17" fmla="*/ 83 w 83"/>
                <a:gd name="T18" fmla="*/ 43 h 43"/>
              </a:gdLst>
              <a:ahLst/>
              <a:cxnLst>
                <a:cxn ang="T10">
                  <a:pos x="T0" y="T1"/>
                </a:cxn>
                <a:cxn ang="T11">
                  <a:pos x="T2" y="T3"/>
                </a:cxn>
                <a:cxn ang="T12">
                  <a:pos x="T4" y="T5"/>
                </a:cxn>
                <a:cxn ang="T13">
                  <a:pos x="T6" y="T7"/>
                </a:cxn>
                <a:cxn ang="T14">
                  <a:pos x="T8" y="T9"/>
                </a:cxn>
              </a:cxnLst>
              <a:rect l="T15" t="T16" r="T17" b="T18"/>
              <a:pathLst>
                <a:path w="83" h="43">
                  <a:moveTo>
                    <a:pt x="20" y="0"/>
                  </a:moveTo>
                  <a:lnTo>
                    <a:pt x="0" y="43"/>
                  </a:lnTo>
                  <a:lnTo>
                    <a:pt x="83" y="43"/>
                  </a:lnTo>
                  <a:lnTo>
                    <a:pt x="58" y="0"/>
                  </a:lnTo>
                  <a:lnTo>
                    <a:pt x="2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4" name="Freeform 5230"/>
            <p:cNvSpPr>
              <a:spLocks/>
            </p:cNvSpPr>
            <p:nvPr/>
          </p:nvSpPr>
          <p:spPr bwMode="gray">
            <a:xfrm>
              <a:off x="5107" y="2322"/>
              <a:ext cx="29" cy="12"/>
            </a:xfrm>
            <a:custGeom>
              <a:avLst/>
              <a:gdLst>
                <a:gd name="T0" fmla="*/ 4 w 58"/>
                <a:gd name="T1" fmla="*/ 0 h 23"/>
                <a:gd name="T2" fmla="*/ 0 w 58"/>
                <a:gd name="T3" fmla="*/ 6 h 23"/>
                <a:gd name="T4" fmla="*/ 15 w 58"/>
                <a:gd name="T5" fmla="*/ 6 h 23"/>
                <a:gd name="T6" fmla="*/ 11 w 58"/>
                <a:gd name="T7" fmla="*/ 0 h 23"/>
                <a:gd name="T8" fmla="*/ 4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15" y="0"/>
                  </a:moveTo>
                  <a:lnTo>
                    <a:pt x="0" y="23"/>
                  </a:lnTo>
                  <a:lnTo>
                    <a:pt x="58" y="23"/>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5" name="Freeform 5231"/>
            <p:cNvSpPr>
              <a:spLocks/>
            </p:cNvSpPr>
            <p:nvPr/>
          </p:nvSpPr>
          <p:spPr bwMode="gray">
            <a:xfrm>
              <a:off x="5103" y="2338"/>
              <a:ext cx="41" cy="24"/>
            </a:xfrm>
            <a:custGeom>
              <a:avLst/>
              <a:gdLst>
                <a:gd name="T0" fmla="*/ 5 w 83"/>
                <a:gd name="T1" fmla="*/ 0 h 48"/>
                <a:gd name="T2" fmla="*/ 0 w 83"/>
                <a:gd name="T3" fmla="*/ 12 h 48"/>
                <a:gd name="T4" fmla="*/ 20 w 83"/>
                <a:gd name="T5" fmla="*/ 12 h 48"/>
                <a:gd name="T6" fmla="*/ 14 w 83"/>
                <a:gd name="T7" fmla="*/ 0 h 48"/>
                <a:gd name="T8" fmla="*/ 5 w 83"/>
                <a:gd name="T9" fmla="*/ 0 h 48"/>
                <a:gd name="T10" fmla="*/ 0 60000 65536"/>
                <a:gd name="T11" fmla="*/ 0 60000 65536"/>
                <a:gd name="T12" fmla="*/ 0 60000 65536"/>
                <a:gd name="T13" fmla="*/ 0 60000 65536"/>
                <a:gd name="T14" fmla="*/ 0 60000 65536"/>
                <a:gd name="T15" fmla="*/ 0 w 83"/>
                <a:gd name="T16" fmla="*/ 0 h 48"/>
                <a:gd name="T17" fmla="*/ 83 w 83"/>
                <a:gd name="T18" fmla="*/ 48 h 48"/>
              </a:gdLst>
              <a:ahLst/>
              <a:cxnLst>
                <a:cxn ang="T10">
                  <a:pos x="T0" y="T1"/>
                </a:cxn>
                <a:cxn ang="T11">
                  <a:pos x="T2" y="T3"/>
                </a:cxn>
                <a:cxn ang="T12">
                  <a:pos x="T4" y="T5"/>
                </a:cxn>
                <a:cxn ang="T13">
                  <a:pos x="T6" y="T7"/>
                </a:cxn>
                <a:cxn ang="T14">
                  <a:pos x="T8" y="T9"/>
                </a:cxn>
              </a:cxnLst>
              <a:rect l="T15" t="T16" r="T17" b="T18"/>
              <a:pathLst>
                <a:path w="83" h="48">
                  <a:moveTo>
                    <a:pt x="20" y="0"/>
                  </a:moveTo>
                  <a:lnTo>
                    <a:pt x="0" y="48"/>
                  </a:lnTo>
                  <a:lnTo>
                    <a:pt x="83" y="48"/>
                  </a:lnTo>
                  <a:lnTo>
                    <a:pt x="58" y="0"/>
                  </a:lnTo>
                  <a:lnTo>
                    <a:pt x="2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6" name="Freeform 5232"/>
            <p:cNvSpPr>
              <a:spLocks/>
            </p:cNvSpPr>
            <p:nvPr/>
          </p:nvSpPr>
          <p:spPr bwMode="gray">
            <a:xfrm>
              <a:off x="5107" y="2340"/>
              <a:ext cx="29" cy="15"/>
            </a:xfrm>
            <a:custGeom>
              <a:avLst/>
              <a:gdLst>
                <a:gd name="T0" fmla="*/ 4 w 58"/>
                <a:gd name="T1" fmla="*/ 0 h 28"/>
                <a:gd name="T2" fmla="*/ 0 w 58"/>
                <a:gd name="T3" fmla="*/ 8 h 28"/>
                <a:gd name="T4" fmla="*/ 15 w 58"/>
                <a:gd name="T5" fmla="*/ 8 h 28"/>
                <a:gd name="T6" fmla="*/ 11 w 58"/>
                <a:gd name="T7" fmla="*/ 0 h 28"/>
                <a:gd name="T8" fmla="*/ 4 w 58"/>
                <a:gd name="T9" fmla="*/ 0 h 28"/>
                <a:gd name="T10" fmla="*/ 0 60000 65536"/>
                <a:gd name="T11" fmla="*/ 0 60000 65536"/>
                <a:gd name="T12" fmla="*/ 0 60000 65536"/>
                <a:gd name="T13" fmla="*/ 0 60000 65536"/>
                <a:gd name="T14" fmla="*/ 0 60000 65536"/>
                <a:gd name="T15" fmla="*/ 0 w 58"/>
                <a:gd name="T16" fmla="*/ 0 h 28"/>
                <a:gd name="T17" fmla="*/ 58 w 58"/>
                <a:gd name="T18" fmla="*/ 28 h 28"/>
              </a:gdLst>
              <a:ahLst/>
              <a:cxnLst>
                <a:cxn ang="T10">
                  <a:pos x="T0" y="T1"/>
                </a:cxn>
                <a:cxn ang="T11">
                  <a:pos x="T2" y="T3"/>
                </a:cxn>
                <a:cxn ang="T12">
                  <a:pos x="T4" y="T5"/>
                </a:cxn>
                <a:cxn ang="T13">
                  <a:pos x="T6" y="T7"/>
                </a:cxn>
                <a:cxn ang="T14">
                  <a:pos x="T8" y="T9"/>
                </a:cxn>
              </a:cxnLst>
              <a:rect l="T15" t="T16" r="T17" b="T18"/>
              <a:pathLst>
                <a:path w="58" h="28">
                  <a:moveTo>
                    <a:pt x="15" y="0"/>
                  </a:moveTo>
                  <a:lnTo>
                    <a:pt x="0" y="28"/>
                  </a:lnTo>
                  <a:lnTo>
                    <a:pt x="58" y="28"/>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7" name="Freeform 5233"/>
            <p:cNvSpPr>
              <a:spLocks/>
            </p:cNvSpPr>
            <p:nvPr/>
          </p:nvSpPr>
          <p:spPr bwMode="gray">
            <a:xfrm>
              <a:off x="5103" y="2358"/>
              <a:ext cx="41" cy="24"/>
            </a:xfrm>
            <a:custGeom>
              <a:avLst/>
              <a:gdLst>
                <a:gd name="T0" fmla="*/ 5 w 83"/>
                <a:gd name="T1" fmla="*/ 0 h 48"/>
                <a:gd name="T2" fmla="*/ 0 w 83"/>
                <a:gd name="T3" fmla="*/ 12 h 48"/>
                <a:gd name="T4" fmla="*/ 20 w 83"/>
                <a:gd name="T5" fmla="*/ 12 h 48"/>
                <a:gd name="T6" fmla="*/ 14 w 83"/>
                <a:gd name="T7" fmla="*/ 0 h 48"/>
                <a:gd name="T8" fmla="*/ 5 w 83"/>
                <a:gd name="T9" fmla="*/ 0 h 48"/>
                <a:gd name="T10" fmla="*/ 0 60000 65536"/>
                <a:gd name="T11" fmla="*/ 0 60000 65536"/>
                <a:gd name="T12" fmla="*/ 0 60000 65536"/>
                <a:gd name="T13" fmla="*/ 0 60000 65536"/>
                <a:gd name="T14" fmla="*/ 0 60000 65536"/>
                <a:gd name="T15" fmla="*/ 0 w 83"/>
                <a:gd name="T16" fmla="*/ 0 h 48"/>
                <a:gd name="T17" fmla="*/ 83 w 83"/>
                <a:gd name="T18" fmla="*/ 48 h 48"/>
              </a:gdLst>
              <a:ahLst/>
              <a:cxnLst>
                <a:cxn ang="T10">
                  <a:pos x="T0" y="T1"/>
                </a:cxn>
                <a:cxn ang="T11">
                  <a:pos x="T2" y="T3"/>
                </a:cxn>
                <a:cxn ang="T12">
                  <a:pos x="T4" y="T5"/>
                </a:cxn>
                <a:cxn ang="T13">
                  <a:pos x="T6" y="T7"/>
                </a:cxn>
                <a:cxn ang="T14">
                  <a:pos x="T8" y="T9"/>
                </a:cxn>
              </a:cxnLst>
              <a:rect l="T15" t="T16" r="T17" b="T18"/>
              <a:pathLst>
                <a:path w="83" h="48">
                  <a:moveTo>
                    <a:pt x="20" y="0"/>
                  </a:moveTo>
                  <a:lnTo>
                    <a:pt x="0" y="48"/>
                  </a:lnTo>
                  <a:lnTo>
                    <a:pt x="83" y="48"/>
                  </a:lnTo>
                  <a:lnTo>
                    <a:pt x="58" y="0"/>
                  </a:lnTo>
                  <a:lnTo>
                    <a:pt x="20"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8" name="Freeform 5234"/>
            <p:cNvSpPr>
              <a:spLocks/>
            </p:cNvSpPr>
            <p:nvPr/>
          </p:nvSpPr>
          <p:spPr bwMode="gray">
            <a:xfrm>
              <a:off x="5107" y="2362"/>
              <a:ext cx="29" cy="12"/>
            </a:xfrm>
            <a:custGeom>
              <a:avLst/>
              <a:gdLst>
                <a:gd name="T0" fmla="*/ 4 w 58"/>
                <a:gd name="T1" fmla="*/ 0 h 23"/>
                <a:gd name="T2" fmla="*/ 0 w 58"/>
                <a:gd name="T3" fmla="*/ 6 h 23"/>
                <a:gd name="T4" fmla="*/ 15 w 58"/>
                <a:gd name="T5" fmla="*/ 6 h 23"/>
                <a:gd name="T6" fmla="*/ 11 w 58"/>
                <a:gd name="T7" fmla="*/ 0 h 23"/>
                <a:gd name="T8" fmla="*/ 4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15" y="0"/>
                  </a:moveTo>
                  <a:lnTo>
                    <a:pt x="0" y="23"/>
                  </a:lnTo>
                  <a:lnTo>
                    <a:pt x="58" y="23"/>
                  </a:lnTo>
                  <a:lnTo>
                    <a:pt x="44" y="0"/>
                  </a:lnTo>
                  <a:lnTo>
                    <a:pt x="15"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69" name="Freeform 5235"/>
            <p:cNvSpPr>
              <a:spLocks/>
            </p:cNvSpPr>
            <p:nvPr/>
          </p:nvSpPr>
          <p:spPr bwMode="gray">
            <a:xfrm>
              <a:off x="5735" y="2279"/>
              <a:ext cx="41" cy="24"/>
            </a:xfrm>
            <a:custGeom>
              <a:avLst/>
              <a:gdLst>
                <a:gd name="T0" fmla="*/ 14 w 81"/>
                <a:gd name="T1" fmla="*/ 0 h 48"/>
                <a:gd name="T2" fmla="*/ 21 w 81"/>
                <a:gd name="T3" fmla="*/ 12 h 48"/>
                <a:gd name="T4" fmla="*/ 0 w 81"/>
                <a:gd name="T5" fmla="*/ 12 h 48"/>
                <a:gd name="T6" fmla="*/ 5 w 81"/>
                <a:gd name="T7" fmla="*/ 0 h 48"/>
                <a:gd name="T8" fmla="*/ 14 w 81"/>
                <a:gd name="T9" fmla="*/ 0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56" y="0"/>
                  </a:moveTo>
                  <a:lnTo>
                    <a:pt x="81" y="48"/>
                  </a:lnTo>
                  <a:lnTo>
                    <a:pt x="0" y="48"/>
                  </a:lnTo>
                  <a:lnTo>
                    <a:pt x="19" y="0"/>
                  </a:lnTo>
                  <a:lnTo>
                    <a:pt x="56"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0" name="Freeform 5236"/>
            <p:cNvSpPr>
              <a:spLocks/>
            </p:cNvSpPr>
            <p:nvPr/>
          </p:nvSpPr>
          <p:spPr bwMode="gray">
            <a:xfrm>
              <a:off x="5740" y="2284"/>
              <a:ext cx="31" cy="11"/>
            </a:xfrm>
            <a:custGeom>
              <a:avLst/>
              <a:gdLst>
                <a:gd name="T0" fmla="*/ 11 w 62"/>
                <a:gd name="T1" fmla="*/ 0 h 23"/>
                <a:gd name="T2" fmla="*/ 16 w 62"/>
                <a:gd name="T3" fmla="*/ 5 h 23"/>
                <a:gd name="T4" fmla="*/ 0 w 62"/>
                <a:gd name="T5" fmla="*/ 5 h 23"/>
                <a:gd name="T6" fmla="*/ 4 w 62"/>
                <a:gd name="T7" fmla="*/ 0 h 23"/>
                <a:gd name="T8" fmla="*/ 11 w 62"/>
                <a:gd name="T9" fmla="*/ 0 h 23"/>
                <a:gd name="T10" fmla="*/ 0 60000 65536"/>
                <a:gd name="T11" fmla="*/ 0 60000 65536"/>
                <a:gd name="T12" fmla="*/ 0 60000 65536"/>
                <a:gd name="T13" fmla="*/ 0 60000 65536"/>
                <a:gd name="T14" fmla="*/ 0 60000 65536"/>
                <a:gd name="T15" fmla="*/ 0 w 62"/>
                <a:gd name="T16" fmla="*/ 0 h 23"/>
                <a:gd name="T17" fmla="*/ 62 w 62"/>
                <a:gd name="T18" fmla="*/ 23 h 23"/>
              </a:gdLst>
              <a:ahLst/>
              <a:cxnLst>
                <a:cxn ang="T10">
                  <a:pos x="T0" y="T1"/>
                </a:cxn>
                <a:cxn ang="T11">
                  <a:pos x="T2" y="T3"/>
                </a:cxn>
                <a:cxn ang="T12">
                  <a:pos x="T4" y="T5"/>
                </a:cxn>
                <a:cxn ang="T13">
                  <a:pos x="T6" y="T7"/>
                </a:cxn>
                <a:cxn ang="T14">
                  <a:pos x="T8" y="T9"/>
                </a:cxn>
              </a:cxnLst>
              <a:rect l="T15" t="T16" r="T17" b="T18"/>
              <a:pathLst>
                <a:path w="62" h="23">
                  <a:moveTo>
                    <a:pt x="43" y="0"/>
                  </a:moveTo>
                  <a:lnTo>
                    <a:pt x="62" y="23"/>
                  </a:lnTo>
                  <a:lnTo>
                    <a:pt x="0" y="23"/>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1" name="Freeform 5237"/>
            <p:cNvSpPr>
              <a:spLocks/>
            </p:cNvSpPr>
            <p:nvPr/>
          </p:nvSpPr>
          <p:spPr bwMode="gray">
            <a:xfrm>
              <a:off x="5735" y="2300"/>
              <a:ext cx="41" cy="22"/>
            </a:xfrm>
            <a:custGeom>
              <a:avLst/>
              <a:gdLst>
                <a:gd name="T0" fmla="*/ 14 w 81"/>
                <a:gd name="T1" fmla="*/ 0 h 44"/>
                <a:gd name="T2" fmla="*/ 21 w 81"/>
                <a:gd name="T3" fmla="*/ 11 h 44"/>
                <a:gd name="T4" fmla="*/ 0 w 81"/>
                <a:gd name="T5" fmla="*/ 11 h 44"/>
                <a:gd name="T6" fmla="*/ 5 w 81"/>
                <a:gd name="T7" fmla="*/ 0 h 44"/>
                <a:gd name="T8" fmla="*/ 14 w 81"/>
                <a:gd name="T9" fmla="*/ 0 h 44"/>
                <a:gd name="T10" fmla="*/ 0 60000 65536"/>
                <a:gd name="T11" fmla="*/ 0 60000 65536"/>
                <a:gd name="T12" fmla="*/ 0 60000 65536"/>
                <a:gd name="T13" fmla="*/ 0 60000 65536"/>
                <a:gd name="T14" fmla="*/ 0 60000 65536"/>
                <a:gd name="T15" fmla="*/ 0 w 81"/>
                <a:gd name="T16" fmla="*/ 0 h 44"/>
                <a:gd name="T17" fmla="*/ 81 w 81"/>
                <a:gd name="T18" fmla="*/ 44 h 44"/>
              </a:gdLst>
              <a:ahLst/>
              <a:cxnLst>
                <a:cxn ang="T10">
                  <a:pos x="T0" y="T1"/>
                </a:cxn>
                <a:cxn ang="T11">
                  <a:pos x="T2" y="T3"/>
                </a:cxn>
                <a:cxn ang="T12">
                  <a:pos x="T4" y="T5"/>
                </a:cxn>
                <a:cxn ang="T13">
                  <a:pos x="T6" y="T7"/>
                </a:cxn>
                <a:cxn ang="T14">
                  <a:pos x="T8" y="T9"/>
                </a:cxn>
              </a:cxnLst>
              <a:rect l="T15" t="T16" r="T17" b="T18"/>
              <a:pathLst>
                <a:path w="81" h="44">
                  <a:moveTo>
                    <a:pt x="56" y="0"/>
                  </a:moveTo>
                  <a:lnTo>
                    <a:pt x="81" y="44"/>
                  </a:lnTo>
                  <a:lnTo>
                    <a:pt x="0" y="44"/>
                  </a:lnTo>
                  <a:lnTo>
                    <a:pt x="19" y="0"/>
                  </a:lnTo>
                  <a:lnTo>
                    <a:pt x="56"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2" name="Freeform 5238"/>
            <p:cNvSpPr>
              <a:spLocks/>
            </p:cNvSpPr>
            <p:nvPr/>
          </p:nvSpPr>
          <p:spPr bwMode="gray">
            <a:xfrm>
              <a:off x="5740" y="2303"/>
              <a:ext cx="31" cy="11"/>
            </a:xfrm>
            <a:custGeom>
              <a:avLst/>
              <a:gdLst>
                <a:gd name="T0" fmla="*/ 11 w 62"/>
                <a:gd name="T1" fmla="*/ 0 h 23"/>
                <a:gd name="T2" fmla="*/ 16 w 62"/>
                <a:gd name="T3" fmla="*/ 5 h 23"/>
                <a:gd name="T4" fmla="*/ 0 w 62"/>
                <a:gd name="T5" fmla="*/ 5 h 23"/>
                <a:gd name="T6" fmla="*/ 4 w 62"/>
                <a:gd name="T7" fmla="*/ 0 h 23"/>
                <a:gd name="T8" fmla="*/ 11 w 62"/>
                <a:gd name="T9" fmla="*/ 0 h 23"/>
                <a:gd name="T10" fmla="*/ 0 60000 65536"/>
                <a:gd name="T11" fmla="*/ 0 60000 65536"/>
                <a:gd name="T12" fmla="*/ 0 60000 65536"/>
                <a:gd name="T13" fmla="*/ 0 60000 65536"/>
                <a:gd name="T14" fmla="*/ 0 60000 65536"/>
                <a:gd name="T15" fmla="*/ 0 w 62"/>
                <a:gd name="T16" fmla="*/ 0 h 23"/>
                <a:gd name="T17" fmla="*/ 62 w 62"/>
                <a:gd name="T18" fmla="*/ 23 h 23"/>
              </a:gdLst>
              <a:ahLst/>
              <a:cxnLst>
                <a:cxn ang="T10">
                  <a:pos x="T0" y="T1"/>
                </a:cxn>
                <a:cxn ang="T11">
                  <a:pos x="T2" y="T3"/>
                </a:cxn>
                <a:cxn ang="T12">
                  <a:pos x="T4" y="T5"/>
                </a:cxn>
                <a:cxn ang="T13">
                  <a:pos x="T6" y="T7"/>
                </a:cxn>
                <a:cxn ang="T14">
                  <a:pos x="T8" y="T9"/>
                </a:cxn>
              </a:cxnLst>
              <a:rect l="T15" t="T16" r="T17" b="T18"/>
              <a:pathLst>
                <a:path w="62" h="23">
                  <a:moveTo>
                    <a:pt x="43" y="0"/>
                  </a:moveTo>
                  <a:lnTo>
                    <a:pt x="62" y="23"/>
                  </a:lnTo>
                  <a:lnTo>
                    <a:pt x="0" y="23"/>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3" name="Freeform 5239"/>
            <p:cNvSpPr>
              <a:spLocks/>
            </p:cNvSpPr>
            <p:nvPr/>
          </p:nvSpPr>
          <p:spPr bwMode="gray">
            <a:xfrm>
              <a:off x="5735" y="2319"/>
              <a:ext cx="41" cy="21"/>
            </a:xfrm>
            <a:custGeom>
              <a:avLst/>
              <a:gdLst>
                <a:gd name="T0" fmla="*/ 14 w 81"/>
                <a:gd name="T1" fmla="*/ 0 h 43"/>
                <a:gd name="T2" fmla="*/ 21 w 81"/>
                <a:gd name="T3" fmla="*/ 10 h 43"/>
                <a:gd name="T4" fmla="*/ 0 w 81"/>
                <a:gd name="T5" fmla="*/ 10 h 43"/>
                <a:gd name="T6" fmla="*/ 5 w 81"/>
                <a:gd name="T7" fmla="*/ 0 h 43"/>
                <a:gd name="T8" fmla="*/ 14 w 81"/>
                <a:gd name="T9" fmla="*/ 0 h 43"/>
                <a:gd name="T10" fmla="*/ 0 60000 65536"/>
                <a:gd name="T11" fmla="*/ 0 60000 65536"/>
                <a:gd name="T12" fmla="*/ 0 60000 65536"/>
                <a:gd name="T13" fmla="*/ 0 60000 65536"/>
                <a:gd name="T14" fmla="*/ 0 60000 65536"/>
                <a:gd name="T15" fmla="*/ 0 w 81"/>
                <a:gd name="T16" fmla="*/ 0 h 43"/>
                <a:gd name="T17" fmla="*/ 81 w 81"/>
                <a:gd name="T18" fmla="*/ 43 h 43"/>
              </a:gdLst>
              <a:ahLst/>
              <a:cxnLst>
                <a:cxn ang="T10">
                  <a:pos x="T0" y="T1"/>
                </a:cxn>
                <a:cxn ang="T11">
                  <a:pos x="T2" y="T3"/>
                </a:cxn>
                <a:cxn ang="T12">
                  <a:pos x="T4" y="T5"/>
                </a:cxn>
                <a:cxn ang="T13">
                  <a:pos x="T6" y="T7"/>
                </a:cxn>
                <a:cxn ang="T14">
                  <a:pos x="T8" y="T9"/>
                </a:cxn>
              </a:cxnLst>
              <a:rect l="T15" t="T16" r="T17" b="T18"/>
              <a:pathLst>
                <a:path w="81" h="43">
                  <a:moveTo>
                    <a:pt x="56" y="0"/>
                  </a:moveTo>
                  <a:lnTo>
                    <a:pt x="81" y="43"/>
                  </a:lnTo>
                  <a:lnTo>
                    <a:pt x="0" y="43"/>
                  </a:lnTo>
                  <a:lnTo>
                    <a:pt x="19" y="0"/>
                  </a:lnTo>
                  <a:lnTo>
                    <a:pt x="56"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4" name="Freeform 5240"/>
            <p:cNvSpPr>
              <a:spLocks/>
            </p:cNvSpPr>
            <p:nvPr/>
          </p:nvSpPr>
          <p:spPr bwMode="gray">
            <a:xfrm>
              <a:off x="5740" y="2322"/>
              <a:ext cx="31" cy="12"/>
            </a:xfrm>
            <a:custGeom>
              <a:avLst/>
              <a:gdLst>
                <a:gd name="T0" fmla="*/ 11 w 62"/>
                <a:gd name="T1" fmla="*/ 0 h 23"/>
                <a:gd name="T2" fmla="*/ 16 w 62"/>
                <a:gd name="T3" fmla="*/ 6 h 23"/>
                <a:gd name="T4" fmla="*/ 0 w 62"/>
                <a:gd name="T5" fmla="*/ 6 h 23"/>
                <a:gd name="T6" fmla="*/ 4 w 62"/>
                <a:gd name="T7" fmla="*/ 0 h 23"/>
                <a:gd name="T8" fmla="*/ 11 w 62"/>
                <a:gd name="T9" fmla="*/ 0 h 23"/>
                <a:gd name="T10" fmla="*/ 0 60000 65536"/>
                <a:gd name="T11" fmla="*/ 0 60000 65536"/>
                <a:gd name="T12" fmla="*/ 0 60000 65536"/>
                <a:gd name="T13" fmla="*/ 0 60000 65536"/>
                <a:gd name="T14" fmla="*/ 0 60000 65536"/>
                <a:gd name="T15" fmla="*/ 0 w 62"/>
                <a:gd name="T16" fmla="*/ 0 h 23"/>
                <a:gd name="T17" fmla="*/ 62 w 62"/>
                <a:gd name="T18" fmla="*/ 23 h 23"/>
              </a:gdLst>
              <a:ahLst/>
              <a:cxnLst>
                <a:cxn ang="T10">
                  <a:pos x="T0" y="T1"/>
                </a:cxn>
                <a:cxn ang="T11">
                  <a:pos x="T2" y="T3"/>
                </a:cxn>
                <a:cxn ang="T12">
                  <a:pos x="T4" y="T5"/>
                </a:cxn>
                <a:cxn ang="T13">
                  <a:pos x="T6" y="T7"/>
                </a:cxn>
                <a:cxn ang="T14">
                  <a:pos x="T8" y="T9"/>
                </a:cxn>
              </a:cxnLst>
              <a:rect l="T15" t="T16" r="T17" b="T18"/>
              <a:pathLst>
                <a:path w="62" h="23">
                  <a:moveTo>
                    <a:pt x="43" y="0"/>
                  </a:moveTo>
                  <a:lnTo>
                    <a:pt x="62" y="23"/>
                  </a:lnTo>
                  <a:lnTo>
                    <a:pt x="0" y="23"/>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5" name="Freeform 5241"/>
            <p:cNvSpPr>
              <a:spLocks/>
            </p:cNvSpPr>
            <p:nvPr/>
          </p:nvSpPr>
          <p:spPr bwMode="gray">
            <a:xfrm>
              <a:off x="5735" y="2338"/>
              <a:ext cx="41" cy="24"/>
            </a:xfrm>
            <a:custGeom>
              <a:avLst/>
              <a:gdLst>
                <a:gd name="T0" fmla="*/ 14 w 81"/>
                <a:gd name="T1" fmla="*/ 0 h 48"/>
                <a:gd name="T2" fmla="*/ 21 w 81"/>
                <a:gd name="T3" fmla="*/ 12 h 48"/>
                <a:gd name="T4" fmla="*/ 0 w 81"/>
                <a:gd name="T5" fmla="*/ 12 h 48"/>
                <a:gd name="T6" fmla="*/ 5 w 81"/>
                <a:gd name="T7" fmla="*/ 0 h 48"/>
                <a:gd name="T8" fmla="*/ 14 w 81"/>
                <a:gd name="T9" fmla="*/ 0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56" y="0"/>
                  </a:moveTo>
                  <a:lnTo>
                    <a:pt x="81" y="48"/>
                  </a:lnTo>
                  <a:lnTo>
                    <a:pt x="0" y="48"/>
                  </a:lnTo>
                  <a:lnTo>
                    <a:pt x="19" y="0"/>
                  </a:lnTo>
                  <a:lnTo>
                    <a:pt x="56"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6" name="Freeform 5242"/>
            <p:cNvSpPr>
              <a:spLocks/>
            </p:cNvSpPr>
            <p:nvPr/>
          </p:nvSpPr>
          <p:spPr bwMode="gray">
            <a:xfrm>
              <a:off x="5740" y="2340"/>
              <a:ext cx="31" cy="15"/>
            </a:xfrm>
            <a:custGeom>
              <a:avLst/>
              <a:gdLst>
                <a:gd name="T0" fmla="*/ 11 w 62"/>
                <a:gd name="T1" fmla="*/ 0 h 28"/>
                <a:gd name="T2" fmla="*/ 16 w 62"/>
                <a:gd name="T3" fmla="*/ 8 h 28"/>
                <a:gd name="T4" fmla="*/ 0 w 62"/>
                <a:gd name="T5" fmla="*/ 8 h 28"/>
                <a:gd name="T6" fmla="*/ 4 w 62"/>
                <a:gd name="T7" fmla="*/ 0 h 28"/>
                <a:gd name="T8" fmla="*/ 11 w 62"/>
                <a:gd name="T9" fmla="*/ 0 h 28"/>
                <a:gd name="T10" fmla="*/ 0 60000 65536"/>
                <a:gd name="T11" fmla="*/ 0 60000 65536"/>
                <a:gd name="T12" fmla="*/ 0 60000 65536"/>
                <a:gd name="T13" fmla="*/ 0 60000 65536"/>
                <a:gd name="T14" fmla="*/ 0 60000 65536"/>
                <a:gd name="T15" fmla="*/ 0 w 62"/>
                <a:gd name="T16" fmla="*/ 0 h 28"/>
                <a:gd name="T17" fmla="*/ 62 w 62"/>
                <a:gd name="T18" fmla="*/ 28 h 28"/>
              </a:gdLst>
              <a:ahLst/>
              <a:cxnLst>
                <a:cxn ang="T10">
                  <a:pos x="T0" y="T1"/>
                </a:cxn>
                <a:cxn ang="T11">
                  <a:pos x="T2" y="T3"/>
                </a:cxn>
                <a:cxn ang="T12">
                  <a:pos x="T4" y="T5"/>
                </a:cxn>
                <a:cxn ang="T13">
                  <a:pos x="T6" y="T7"/>
                </a:cxn>
                <a:cxn ang="T14">
                  <a:pos x="T8" y="T9"/>
                </a:cxn>
              </a:cxnLst>
              <a:rect l="T15" t="T16" r="T17" b="T18"/>
              <a:pathLst>
                <a:path w="62" h="28">
                  <a:moveTo>
                    <a:pt x="43" y="0"/>
                  </a:moveTo>
                  <a:lnTo>
                    <a:pt x="62" y="28"/>
                  </a:lnTo>
                  <a:lnTo>
                    <a:pt x="0" y="28"/>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7" name="Freeform 5243"/>
            <p:cNvSpPr>
              <a:spLocks/>
            </p:cNvSpPr>
            <p:nvPr/>
          </p:nvSpPr>
          <p:spPr bwMode="gray">
            <a:xfrm>
              <a:off x="5735" y="2358"/>
              <a:ext cx="41" cy="24"/>
            </a:xfrm>
            <a:custGeom>
              <a:avLst/>
              <a:gdLst>
                <a:gd name="T0" fmla="*/ 14 w 81"/>
                <a:gd name="T1" fmla="*/ 0 h 48"/>
                <a:gd name="T2" fmla="*/ 21 w 81"/>
                <a:gd name="T3" fmla="*/ 12 h 48"/>
                <a:gd name="T4" fmla="*/ 0 w 81"/>
                <a:gd name="T5" fmla="*/ 12 h 48"/>
                <a:gd name="T6" fmla="*/ 5 w 81"/>
                <a:gd name="T7" fmla="*/ 0 h 48"/>
                <a:gd name="T8" fmla="*/ 14 w 81"/>
                <a:gd name="T9" fmla="*/ 0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56" y="0"/>
                  </a:moveTo>
                  <a:lnTo>
                    <a:pt x="81" y="48"/>
                  </a:lnTo>
                  <a:lnTo>
                    <a:pt x="0" y="48"/>
                  </a:lnTo>
                  <a:lnTo>
                    <a:pt x="19" y="0"/>
                  </a:lnTo>
                  <a:lnTo>
                    <a:pt x="56" y="0"/>
                  </a:lnTo>
                  <a:close/>
                </a:path>
              </a:pathLst>
            </a:custGeom>
            <a:solidFill>
              <a:srgbClr val="7DA8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8" name="Freeform 5244"/>
            <p:cNvSpPr>
              <a:spLocks/>
            </p:cNvSpPr>
            <p:nvPr/>
          </p:nvSpPr>
          <p:spPr bwMode="gray">
            <a:xfrm>
              <a:off x="5740" y="2362"/>
              <a:ext cx="31" cy="12"/>
            </a:xfrm>
            <a:custGeom>
              <a:avLst/>
              <a:gdLst>
                <a:gd name="T0" fmla="*/ 11 w 62"/>
                <a:gd name="T1" fmla="*/ 0 h 23"/>
                <a:gd name="T2" fmla="*/ 16 w 62"/>
                <a:gd name="T3" fmla="*/ 6 h 23"/>
                <a:gd name="T4" fmla="*/ 0 w 62"/>
                <a:gd name="T5" fmla="*/ 6 h 23"/>
                <a:gd name="T6" fmla="*/ 4 w 62"/>
                <a:gd name="T7" fmla="*/ 0 h 23"/>
                <a:gd name="T8" fmla="*/ 11 w 62"/>
                <a:gd name="T9" fmla="*/ 0 h 23"/>
                <a:gd name="T10" fmla="*/ 0 60000 65536"/>
                <a:gd name="T11" fmla="*/ 0 60000 65536"/>
                <a:gd name="T12" fmla="*/ 0 60000 65536"/>
                <a:gd name="T13" fmla="*/ 0 60000 65536"/>
                <a:gd name="T14" fmla="*/ 0 60000 65536"/>
                <a:gd name="T15" fmla="*/ 0 w 62"/>
                <a:gd name="T16" fmla="*/ 0 h 23"/>
                <a:gd name="T17" fmla="*/ 62 w 62"/>
                <a:gd name="T18" fmla="*/ 23 h 23"/>
              </a:gdLst>
              <a:ahLst/>
              <a:cxnLst>
                <a:cxn ang="T10">
                  <a:pos x="T0" y="T1"/>
                </a:cxn>
                <a:cxn ang="T11">
                  <a:pos x="T2" y="T3"/>
                </a:cxn>
                <a:cxn ang="T12">
                  <a:pos x="T4" y="T5"/>
                </a:cxn>
                <a:cxn ang="T13">
                  <a:pos x="T6" y="T7"/>
                </a:cxn>
                <a:cxn ang="T14">
                  <a:pos x="T8" y="T9"/>
                </a:cxn>
              </a:cxnLst>
              <a:rect l="T15" t="T16" r="T17" b="T18"/>
              <a:pathLst>
                <a:path w="62" h="23">
                  <a:moveTo>
                    <a:pt x="43" y="0"/>
                  </a:moveTo>
                  <a:lnTo>
                    <a:pt x="62" y="23"/>
                  </a:lnTo>
                  <a:lnTo>
                    <a:pt x="0" y="23"/>
                  </a:lnTo>
                  <a:lnTo>
                    <a:pt x="14" y="0"/>
                  </a:lnTo>
                  <a:lnTo>
                    <a:pt x="43" y="0"/>
                  </a:lnTo>
                  <a:close/>
                </a:path>
              </a:pathLst>
            </a:custGeom>
            <a:solidFill>
              <a:srgbClr val="C9F5CC"/>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79" name="Freeform 5245"/>
            <p:cNvSpPr>
              <a:spLocks/>
            </p:cNvSpPr>
            <p:nvPr/>
          </p:nvSpPr>
          <p:spPr bwMode="gray">
            <a:xfrm>
              <a:off x="5199" y="2836"/>
              <a:ext cx="474" cy="78"/>
            </a:xfrm>
            <a:custGeom>
              <a:avLst/>
              <a:gdLst>
                <a:gd name="T0" fmla="*/ 0 w 949"/>
                <a:gd name="T1" fmla="*/ 1 h 158"/>
                <a:gd name="T2" fmla="*/ 24 w 949"/>
                <a:gd name="T3" fmla="*/ 39 h 158"/>
                <a:gd name="T4" fmla="*/ 237 w 949"/>
                <a:gd name="T5" fmla="*/ 39 h 158"/>
                <a:gd name="T6" fmla="*/ 206 w 949"/>
                <a:gd name="T7" fmla="*/ 0 h 158"/>
                <a:gd name="T8" fmla="*/ 0 w 949"/>
                <a:gd name="T9" fmla="*/ 1 h 158"/>
                <a:gd name="T10" fmla="*/ 0 60000 65536"/>
                <a:gd name="T11" fmla="*/ 0 60000 65536"/>
                <a:gd name="T12" fmla="*/ 0 60000 65536"/>
                <a:gd name="T13" fmla="*/ 0 60000 65536"/>
                <a:gd name="T14" fmla="*/ 0 60000 65536"/>
                <a:gd name="T15" fmla="*/ 0 w 949"/>
                <a:gd name="T16" fmla="*/ 0 h 158"/>
                <a:gd name="T17" fmla="*/ 949 w 949"/>
                <a:gd name="T18" fmla="*/ 158 h 158"/>
              </a:gdLst>
              <a:ahLst/>
              <a:cxnLst>
                <a:cxn ang="T10">
                  <a:pos x="T0" y="T1"/>
                </a:cxn>
                <a:cxn ang="T11">
                  <a:pos x="T2" y="T3"/>
                </a:cxn>
                <a:cxn ang="T12">
                  <a:pos x="T4" y="T5"/>
                </a:cxn>
                <a:cxn ang="T13">
                  <a:pos x="T6" y="T7"/>
                </a:cxn>
                <a:cxn ang="T14">
                  <a:pos x="T8" y="T9"/>
                </a:cxn>
              </a:cxnLst>
              <a:rect l="T15" t="T16" r="T17" b="T18"/>
              <a:pathLst>
                <a:path w="949" h="158">
                  <a:moveTo>
                    <a:pt x="0" y="6"/>
                  </a:moveTo>
                  <a:lnTo>
                    <a:pt x="96" y="158"/>
                  </a:lnTo>
                  <a:lnTo>
                    <a:pt x="949" y="158"/>
                  </a:lnTo>
                  <a:lnTo>
                    <a:pt x="824" y="0"/>
                  </a:lnTo>
                  <a:lnTo>
                    <a:pt x="0" y="6"/>
                  </a:lnTo>
                  <a:close/>
                </a:path>
              </a:pathLst>
            </a:custGeom>
            <a:solidFill>
              <a:srgbClr val="DEDEC9"/>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80" name="Rectangle 5246"/>
            <p:cNvSpPr>
              <a:spLocks noChangeArrowheads="1"/>
            </p:cNvSpPr>
            <p:nvPr/>
          </p:nvSpPr>
          <p:spPr bwMode="gray">
            <a:xfrm>
              <a:off x="5261" y="2840"/>
              <a:ext cx="295" cy="20"/>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81" name="Rectangle 5247"/>
            <p:cNvSpPr>
              <a:spLocks noChangeArrowheads="1"/>
            </p:cNvSpPr>
            <p:nvPr/>
          </p:nvSpPr>
          <p:spPr bwMode="gray">
            <a:xfrm>
              <a:off x="5261" y="2836"/>
              <a:ext cx="295" cy="12"/>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182" name="Freeform 5248"/>
            <p:cNvSpPr>
              <a:spLocks/>
            </p:cNvSpPr>
            <p:nvPr/>
          </p:nvSpPr>
          <p:spPr bwMode="gray">
            <a:xfrm>
              <a:off x="5546" y="2838"/>
              <a:ext cx="39" cy="65"/>
            </a:xfrm>
            <a:custGeom>
              <a:avLst/>
              <a:gdLst>
                <a:gd name="T0" fmla="*/ 17 w 76"/>
                <a:gd name="T1" fmla="*/ 33 h 129"/>
                <a:gd name="T2" fmla="*/ 20 w 76"/>
                <a:gd name="T3" fmla="*/ 23 h 129"/>
                <a:gd name="T4" fmla="*/ 1 w 76"/>
                <a:gd name="T5" fmla="*/ 0 h 129"/>
                <a:gd name="T6" fmla="*/ 0 w 76"/>
                <a:gd name="T7" fmla="*/ 9 h 129"/>
                <a:gd name="T8" fmla="*/ 17 w 76"/>
                <a:gd name="T9" fmla="*/ 33 h 129"/>
                <a:gd name="T10" fmla="*/ 0 60000 65536"/>
                <a:gd name="T11" fmla="*/ 0 60000 65536"/>
                <a:gd name="T12" fmla="*/ 0 60000 65536"/>
                <a:gd name="T13" fmla="*/ 0 60000 65536"/>
                <a:gd name="T14" fmla="*/ 0 60000 65536"/>
                <a:gd name="T15" fmla="*/ 0 w 76"/>
                <a:gd name="T16" fmla="*/ 0 h 129"/>
                <a:gd name="T17" fmla="*/ 76 w 76"/>
                <a:gd name="T18" fmla="*/ 129 h 129"/>
              </a:gdLst>
              <a:ahLst/>
              <a:cxnLst>
                <a:cxn ang="T10">
                  <a:pos x="T0" y="T1"/>
                </a:cxn>
                <a:cxn ang="T11">
                  <a:pos x="T2" y="T3"/>
                </a:cxn>
                <a:cxn ang="T12">
                  <a:pos x="T4" y="T5"/>
                </a:cxn>
                <a:cxn ang="T13">
                  <a:pos x="T6" y="T7"/>
                </a:cxn>
                <a:cxn ang="T14">
                  <a:pos x="T8" y="T9"/>
                </a:cxn>
              </a:cxnLst>
              <a:rect l="T15" t="T16" r="T17" b="T18"/>
              <a:pathLst>
                <a:path w="76" h="129">
                  <a:moveTo>
                    <a:pt x="67" y="129"/>
                  </a:moveTo>
                  <a:lnTo>
                    <a:pt x="76" y="90"/>
                  </a:lnTo>
                  <a:lnTo>
                    <a:pt x="3" y="0"/>
                  </a:lnTo>
                  <a:lnTo>
                    <a:pt x="0" y="33"/>
                  </a:lnTo>
                  <a:lnTo>
                    <a:pt x="67" y="12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83" name="Freeform 5249"/>
            <p:cNvSpPr>
              <a:spLocks/>
            </p:cNvSpPr>
            <p:nvPr/>
          </p:nvSpPr>
          <p:spPr bwMode="gray">
            <a:xfrm>
              <a:off x="5539" y="2834"/>
              <a:ext cx="43" cy="56"/>
            </a:xfrm>
            <a:custGeom>
              <a:avLst/>
              <a:gdLst>
                <a:gd name="T0" fmla="*/ 21 w 87"/>
                <a:gd name="T1" fmla="*/ 22 h 114"/>
                <a:gd name="T2" fmla="*/ 21 w 87"/>
                <a:gd name="T3" fmla="*/ 28 h 114"/>
                <a:gd name="T4" fmla="*/ 0 w 87"/>
                <a:gd name="T5" fmla="*/ 5 h 114"/>
                <a:gd name="T6" fmla="*/ 0 w 87"/>
                <a:gd name="T7" fmla="*/ 0 h 114"/>
                <a:gd name="T8" fmla="*/ 21 w 87"/>
                <a:gd name="T9" fmla="*/ 22 h 114"/>
                <a:gd name="T10" fmla="*/ 0 60000 65536"/>
                <a:gd name="T11" fmla="*/ 0 60000 65536"/>
                <a:gd name="T12" fmla="*/ 0 60000 65536"/>
                <a:gd name="T13" fmla="*/ 0 60000 65536"/>
                <a:gd name="T14" fmla="*/ 0 60000 65536"/>
                <a:gd name="T15" fmla="*/ 0 w 87"/>
                <a:gd name="T16" fmla="*/ 0 h 114"/>
                <a:gd name="T17" fmla="*/ 87 w 87"/>
                <a:gd name="T18" fmla="*/ 114 h 114"/>
              </a:gdLst>
              <a:ahLst/>
              <a:cxnLst>
                <a:cxn ang="T10">
                  <a:pos x="T0" y="T1"/>
                </a:cxn>
                <a:cxn ang="T11">
                  <a:pos x="T2" y="T3"/>
                </a:cxn>
                <a:cxn ang="T12">
                  <a:pos x="T4" y="T5"/>
                </a:cxn>
                <a:cxn ang="T13">
                  <a:pos x="T6" y="T7"/>
                </a:cxn>
                <a:cxn ang="T14">
                  <a:pos x="T8" y="T9"/>
                </a:cxn>
              </a:cxnLst>
              <a:rect l="T15" t="T16" r="T17" b="T18"/>
              <a:pathLst>
                <a:path w="87" h="114">
                  <a:moveTo>
                    <a:pt x="87" y="91"/>
                  </a:moveTo>
                  <a:lnTo>
                    <a:pt x="87" y="114"/>
                  </a:lnTo>
                  <a:lnTo>
                    <a:pt x="0" y="20"/>
                  </a:lnTo>
                  <a:lnTo>
                    <a:pt x="0" y="0"/>
                  </a:lnTo>
                  <a:lnTo>
                    <a:pt x="87" y="91"/>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84" name="Freeform 5250"/>
            <p:cNvSpPr>
              <a:spLocks/>
            </p:cNvSpPr>
            <p:nvPr/>
          </p:nvSpPr>
          <p:spPr bwMode="gray">
            <a:xfrm>
              <a:off x="5421" y="1554"/>
              <a:ext cx="44" cy="34"/>
            </a:xfrm>
            <a:custGeom>
              <a:avLst/>
              <a:gdLst>
                <a:gd name="T0" fmla="*/ 0 w 86"/>
                <a:gd name="T1" fmla="*/ 0 h 67"/>
                <a:gd name="T2" fmla="*/ 2 w 86"/>
                <a:gd name="T3" fmla="*/ 0 h 67"/>
                <a:gd name="T4" fmla="*/ 3 w 86"/>
                <a:gd name="T5" fmla="*/ 0 h 67"/>
                <a:gd name="T6" fmla="*/ 6 w 86"/>
                <a:gd name="T7" fmla="*/ 4 h 67"/>
                <a:gd name="T8" fmla="*/ 11 w 86"/>
                <a:gd name="T9" fmla="*/ 8 h 67"/>
                <a:gd name="T10" fmla="*/ 16 w 86"/>
                <a:gd name="T11" fmla="*/ 11 h 67"/>
                <a:gd name="T12" fmla="*/ 21 w 86"/>
                <a:gd name="T13" fmla="*/ 15 h 67"/>
                <a:gd name="T14" fmla="*/ 21 w 86"/>
                <a:gd name="T15" fmla="*/ 16 h 67"/>
                <a:gd name="T16" fmla="*/ 23 w 86"/>
                <a:gd name="T17" fmla="*/ 17 h 67"/>
                <a:gd name="T18" fmla="*/ 15 w 86"/>
                <a:gd name="T19" fmla="*/ 12 h 67"/>
                <a:gd name="T20" fmla="*/ 10 w 86"/>
                <a:gd name="T21" fmla="*/ 9 h 67"/>
                <a:gd name="T22" fmla="*/ 5 w 86"/>
                <a:gd name="T23" fmla="*/ 4 h 67"/>
                <a:gd name="T24" fmla="*/ 0 w 86"/>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67"/>
                <a:gd name="T41" fmla="*/ 86 w 86"/>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67">
                  <a:moveTo>
                    <a:pt x="0" y="0"/>
                  </a:moveTo>
                  <a:lnTo>
                    <a:pt x="6" y="0"/>
                  </a:lnTo>
                  <a:lnTo>
                    <a:pt x="10" y="0"/>
                  </a:lnTo>
                  <a:lnTo>
                    <a:pt x="23" y="14"/>
                  </a:lnTo>
                  <a:lnTo>
                    <a:pt x="42" y="29"/>
                  </a:lnTo>
                  <a:lnTo>
                    <a:pt x="61" y="42"/>
                  </a:lnTo>
                  <a:lnTo>
                    <a:pt x="81" y="58"/>
                  </a:lnTo>
                  <a:lnTo>
                    <a:pt x="81" y="62"/>
                  </a:lnTo>
                  <a:lnTo>
                    <a:pt x="86" y="67"/>
                  </a:lnTo>
                  <a:lnTo>
                    <a:pt x="58" y="48"/>
                  </a:lnTo>
                  <a:lnTo>
                    <a:pt x="38" y="33"/>
                  </a:lnTo>
                  <a:lnTo>
                    <a:pt x="19" y="14"/>
                  </a:lnTo>
                  <a:lnTo>
                    <a:pt x="0" y="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85" name="Freeform 5251"/>
            <p:cNvSpPr>
              <a:spLocks/>
            </p:cNvSpPr>
            <p:nvPr/>
          </p:nvSpPr>
          <p:spPr bwMode="gray">
            <a:xfrm>
              <a:off x="5415" y="1583"/>
              <a:ext cx="50" cy="43"/>
            </a:xfrm>
            <a:custGeom>
              <a:avLst/>
              <a:gdLst>
                <a:gd name="T0" fmla="*/ 0 w 100"/>
                <a:gd name="T1" fmla="*/ 22 h 86"/>
                <a:gd name="T2" fmla="*/ 0 w 100"/>
                <a:gd name="T3" fmla="*/ 20 h 86"/>
                <a:gd name="T4" fmla="*/ 0 w 100"/>
                <a:gd name="T5" fmla="*/ 20 h 86"/>
                <a:gd name="T6" fmla="*/ 6 w 100"/>
                <a:gd name="T7" fmla="*/ 14 h 86"/>
                <a:gd name="T8" fmla="*/ 13 w 100"/>
                <a:gd name="T9" fmla="*/ 10 h 86"/>
                <a:gd name="T10" fmla="*/ 18 w 100"/>
                <a:gd name="T11" fmla="*/ 5 h 86"/>
                <a:gd name="T12" fmla="*/ 24 w 100"/>
                <a:gd name="T13" fmla="*/ 0 h 86"/>
                <a:gd name="T14" fmla="*/ 24 w 100"/>
                <a:gd name="T15" fmla="*/ 1 h 86"/>
                <a:gd name="T16" fmla="*/ 25 w 100"/>
                <a:gd name="T17" fmla="*/ 3 h 86"/>
                <a:gd name="T18" fmla="*/ 18 w 100"/>
                <a:gd name="T19" fmla="*/ 7 h 86"/>
                <a:gd name="T20" fmla="*/ 13 w 100"/>
                <a:gd name="T21" fmla="*/ 12 h 86"/>
                <a:gd name="T22" fmla="*/ 6 w 100"/>
                <a:gd name="T23" fmla="*/ 17 h 86"/>
                <a:gd name="T24" fmla="*/ 0 w 100"/>
                <a:gd name="T25" fmla="*/ 22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86"/>
                <a:gd name="T41" fmla="*/ 100 w 100"/>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86">
                  <a:moveTo>
                    <a:pt x="0" y="86"/>
                  </a:moveTo>
                  <a:lnTo>
                    <a:pt x="0" y="80"/>
                  </a:lnTo>
                  <a:lnTo>
                    <a:pt x="0" y="77"/>
                  </a:lnTo>
                  <a:lnTo>
                    <a:pt x="24" y="57"/>
                  </a:lnTo>
                  <a:lnTo>
                    <a:pt x="52" y="38"/>
                  </a:lnTo>
                  <a:lnTo>
                    <a:pt x="72" y="19"/>
                  </a:lnTo>
                  <a:lnTo>
                    <a:pt x="95" y="0"/>
                  </a:lnTo>
                  <a:lnTo>
                    <a:pt x="95" y="4"/>
                  </a:lnTo>
                  <a:lnTo>
                    <a:pt x="100" y="9"/>
                  </a:lnTo>
                  <a:lnTo>
                    <a:pt x="72" y="29"/>
                  </a:lnTo>
                  <a:lnTo>
                    <a:pt x="52" y="48"/>
                  </a:lnTo>
                  <a:lnTo>
                    <a:pt x="24" y="67"/>
                  </a:lnTo>
                  <a:lnTo>
                    <a:pt x="0" y="8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86" name="Freeform 5252"/>
            <p:cNvSpPr>
              <a:spLocks/>
            </p:cNvSpPr>
            <p:nvPr/>
          </p:nvSpPr>
          <p:spPr bwMode="gray">
            <a:xfrm>
              <a:off x="5415" y="1618"/>
              <a:ext cx="54" cy="47"/>
            </a:xfrm>
            <a:custGeom>
              <a:avLst/>
              <a:gdLst>
                <a:gd name="T0" fmla="*/ 0 w 110"/>
                <a:gd name="T1" fmla="*/ 3 h 92"/>
                <a:gd name="T2" fmla="*/ 0 w 110"/>
                <a:gd name="T3" fmla="*/ 2 h 92"/>
                <a:gd name="T4" fmla="*/ 0 w 110"/>
                <a:gd name="T5" fmla="*/ 0 h 92"/>
                <a:gd name="T6" fmla="*/ 6 w 110"/>
                <a:gd name="T7" fmla="*/ 5 h 92"/>
                <a:gd name="T8" fmla="*/ 13 w 110"/>
                <a:gd name="T9" fmla="*/ 10 h 92"/>
                <a:gd name="T10" fmla="*/ 18 w 110"/>
                <a:gd name="T11" fmla="*/ 15 h 92"/>
                <a:gd name="T12" fmla="*/ 27 w 110"/>
                <a:gd name="T13" fmla="*/ 21 h 92"/>
                <a:gd name="T14" fmla="*/ 27 w 110"/>
                <a:gd name="T15" fmla="*/ 22 h 92"/>
                <a:gd name="T16" fmla="*/ 27 w 110"/>
                <a:gd name="T17" fmla="*/ 24 h 92"/>
                <a:gd name="T18" fmla="*/ 18 w 110"/>
                <a:gd name="T19" fmla="*/ 17 h 92"/>
                <a:gd name="T20" fmla="*/ 13 w 110"/>
                <a:gd name="T21" fmla="*/ 13 h 92"/>
                <a:gd name="T22" fmla="*/ 6 w 110"/>
                <a:gd name="T23" fmla="*/ 8 h 92"/>
                <a:gd name="T24" fmla="*/ 0 w 110"/>
                <a:gd name="T25" fmla="*/ 3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92"/>
                <a:gd name="T41" fmla="*/ 110 w 110"/>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92">
                  <a:moveTo>
                    <a:pt x="0" y="9"/>
                  </a:moveTo>
                  <a:lnTo>
                    <a:pt x="0" y="6"/>
                  </a:lnTo>
                  <a:lnTo>
                    <a:pt x="0" y="0"/>
                  </a:lnTo>
                  <a:lnTo>
                    <a:pt x="24" y="19"/>
                  </a:lnTo>
                  <a:lnTo>
                    <a:pt x="52" y="38"/>
                  </a:lnTo>
                  <a:lnTo>
                    <a:pt x="75" y="57"/>
                  </a:lnTo>
                  <a:lnTo>
                    <a:pt x="110" y="82"/>
                  </a:lnTo>
                  <a:lnTo>
                    <a:pt x="110" y="86"/>
                  </a:lnTo>
                  <a:lnTo>
                    <a:pt x="110" y="92"/>
                  </a:lnTo>
                  <a:lnTo>
                    <a:pt x="75" y="67"/>
                  </a:lnTo>
                  <a:lnTo>
                    <a:pt x="52" y="48"/>
                  </a:lnTo>
                  <a:lnTo>
                    <a:pt x="24" y="29"/>
                  </a:lnTo>
                  <a:lnTo>
                    <a:pt x="0" y="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87" name="Freeform 5253"/>
            <p:cNvSpPr>
              <a:spLocks/>
            </p:cNvSpPr>
            <p:nvPr/>
          </p:nvSpPr>
          <p:spPr bwMode="gray">
            <a:xfrm>
              <a:off x="5405" y="1660"/>
              <a:ext cx="64" cy="47"/>
            </a:xfrm>
            <a:custGeom>
              <a:avLst/>
              <a:gdLst>
                <a:gd name="T0" fmla="*/ 0 w 129"/>
                <a:gd name="T1" fmla="*/ 24 h 94"/>
                <a:gd name="T2" fmla="*/ 0 w 129"/>
                <a:gd name="T3" fmla="*/ 22 h 94"/>
                <a:gd name="T4" fmla="*/ 0 w 129"/>
                <a:gd name="T5" fmla="*/ 21 h 94"/>
                <a:gd name="T6" fmla="*/ 8 w 129"/>
                <a:gd name="T7" fmla="*/ 15 h 94"/>
                <a:gd name="T8" fmla="*/ 16 w 129"/>
                <a:gd name="T9" fmla="*/ 11 h 94"/>
                <a:gd name="T10" fmla="*/ 23 w 129"/>
                <a:gd name="T11" fmla="*/ 5 h 94"/>
                <a:gd name="T12" fmla="*/ 32 w 129"/>
                <a:gd name="T13" fmla="*/ 0 h 94"/>
                <a:gd name="T14" fmla="*/ 32 w 129"/>
                <a:gd name="T15" fmla="*/ 1 h 94"/>
                <a:gd name="T16" fmla="*/ 32 w 129"/>
                <a:gd name="T17" fmla="*/ 3 h 94"/>
                <a:gd name="T18" fmla="*/ 23 w 129"/>
                <a:gd name="T19" fmla="*/ 6 h 94"/>
                <a:gd name="T20" fmla="*/ 16 w 129"/>
                <a:gd name="T21" fmla="*/ 13 h 94"/>
                <a:gd name="T22" fmla="*/ 8 w 129"/>
                <a:gd name="T23" fmla="*/ 18 h 94"/>
                <a:gd name="T24" fmla="*/ 0 w 129"/>
                <a:gd name="T25" fmla="*/ 24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94"/>
                <a:gd name="T41" fmla="*/ 129 w 129"/>
                <a:gd name="T42" fmla="*/ 94 h 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94">
                  <a:moveTo>
                    <a:pt x="0" y="94"/>
                  </a:moveTo>
                  <a:lnTo>
                    <a:pt x="0" y="85"/>
                  </a:lnTo>
                  <a:lnTo>
                    <a:pt x="0" y="81"/>
                  </a:lnTo>
                  <a:lnTo>
                    <a:pt x="33" y="62"/>
                  </a:lnTo>
                  <a:lnTo>
                    <a:pt x="66" y="43"/>
                  </a:lnTo>
                  <a:lnTo>
                    <a:pt x="94" y="20"/>
                  </a:lnTo>
                  <a:lnTo>
                    <a:pt x="129" y="0"/>
                  </a:lnTo>
                  <a:lnTo>
                    <a:pt x="129" y="4"/>
                  </a:lnTo>
                  <a:lnTo>
                    <a:pt x="129" y="10"/>
                  </a:lnTo>
                  <a:lnTo>
                    <a:pt x="94" y="27"/>
                  </a:lnTo>
                  <a:lnTo>
                    <a:pt x="66" y="52"/>
                  </a:lnTo>
                  <a:lnTo>
                    <a:pt x="33" y="71"/>
                  </a:lnTo>
                  <a:lnTo>
                    <a:pt x="0" y="94"/>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88" name="Freeform 5254"/>
            <p:cNvSpPr>
              <a:spLocks/>
            </p:cNvSpPr>
            <p:nvPr/>
          </p:nvSpPr>
          <p:spPr bwMode="gray">
            <a:xfrm>
              <a:off x="5405" y="1700"/>
              <a:ext cx="69" cy="50"/>
            </a:xfrm>
            <a:custGeom>
              <a:avLst/>
              <a:gdLst>
                <a:gd name="T0" fmla="*/ 0 w 139"/>
                <a:gd name="T1" fmla="*/ 3 h 100"/>
                <a:gd name="T2" fmla="*/ 0 w 139"/>
                <a:gd name="T3" fmla="*/ 0 h 100"/>
                <a:gd name="T4" fmla="*/ 8 w 139"/>
                <a:gd name="T5" fmla="*/ 5 h 100"/>
                <a:gd name="T6" fmla="*/ 16 w 139"/>
                <a:gd name="T7" fmla="*/ 11 h 100"/>
                <a:gd name="T8" fmla="*/ 25 w 139"/>
                <a:gd name="T9" fmla="*/ 15 h 100"/>
                <a:gd name="T10" fmla="*/ 34 w 139"/>
                <a:gd name="T11" fmla="*/ 23 h 100"/>
                <a:gd name="T12" fmla="*/ 34 w 139"/>
                <a:gd name="T13" fmla="*/ 24 h 100"/>
                <a:gd name="T14" fmla="*/ 34 w 139"/>
                <a:gd name="T15" fmla="*/ 25 h 100"/>
                <a:gd name="T16" fmla="*/ 25 w 139"/>
                <a:gd name="T17" fmla="*/ 20 h 100"/>
                <a:gd name="T18" fmla="*/ 16 w 139"/>
                <a:gd name="T19" fmla="*/ 13 h 100"/>
                <a:gd name="T20" fmla="*/ 7 w 139"/>
                <a:gd name="T21" fmla="*/ 7 h 100"/>
                <a:gd name="T22" fmla="*/ 0 w 139"/>
                <a:gd name="T23" fmla="*/ 3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100"/>
                <a:gd name="T38" fmla="*/ 139 w 139"/>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100">
                  <a:moveTo>
                    <a:pt x="0" y="10"/>
                  </a:moveTo>
                  <a:lnTo>
                    <a:pt x="0" y="0"/>
                  </a:lnTo>
                  <a:lnTo>
                    <a:pt x="33" y="19"/>
                  </a:lnTo>
                  <a:lnTo>
                    <a:pt x="66" y="42"/>
                  </a:lnTo>
                  <a:lnTo>
                    <a:pt x="100" y="61"/>
                  </a:lnTo>
                  <a:lnTo>
                    <a:pt x="139" y="90"/>
                  </a:lnTo>
                  <a:lnTo>
                    <a:pt x="139" y="96"/>
                  </a:lnTo>
                  <a:lnTo>
                    <a:pt x="139" y="100"/>
                  </a:lnTo>
                  <a:lnTo>
                    <a:pt x="100" y="77"/>
                  </a:lnTo>
                  <a:lnTo>
                    <a:pt x="66" y="52"/>
                  </a:lnTo>
                  <a:lnTo>
                    <a:pt x="29" y="29"/>
                  </a:lnTo>
                  <a:lnTo>
                    <a:pt x="0" y="1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89" name="Freeform 5255"/>
            <p:cNvSpPr>
              <a:spLocks/>
            </p:cNvSpPr>
            <p:nvPr/>
          </p:nvSpPr>
          <p:spPr bwMode="gray">
            <a:xfrm>
              <a:off x="5393" y="1745"/>
              <a:ext cx="81" cy="53"/>
            </a:xfrm>
            <a:custGeom>
              <a:avLst/>
              <a:gdLst>
                <a:gd name="T0" fmla="*/ 0 w 164"/>
                <a:gd name="T1" fmla="*/ 27 h 106"/>
                <a:gd name="T2" fmla="*/ 0 w 164"/>
                <a:gd name="T3" fmla="*/ 26 h 106"/>
                <a:gd name="T4" fmla="*/ 0 w 164"/>
                <a:gd name="T5" fmla="*/ 24 h 106"/>
                <a:gd name="T6" fmla="*/ 6 w 164"/>
                <a:gd name="T7" fmla="*/ 21 h 106"/>
                <a:gd name="T8" fmla="*/ 12 w 164"/>
                <a:gd name="T9" fmla="*/ 19 h 106"/>
                <a:gd name="T10" fmla="*/ 16 w 164"/>
                <a:gd name="T11" fmla="*/ 14 h 106"/>
                <a:gd name="T12" fmla="*/ 21 w 164"/>
                <a:gd name="T13" fmla="*/ 12 h 106"/>
                <a:gd name="T14" fmla="*/ 31 w 164"/>
                <a:gd name="T15" fmla="*/ 5 h 106"/>
                <a:gd name="T16" fmla="*/ 40 w 164"/>
                <a:gd name="T17" fmla="*/ 0 h 106"/>
                <a:gd name="T18" fmla="*/ 40 w 164"/>
                <a:gd name="T19" fmla="*/ 2 h 106"/>
                <a:gd name="T20" fmla="*/ 40 w 164"/>
                <a:gd name="T21" fmla="*/ 3 h 106"/>
                <a:gd name="T22" fmla="*/ 31 w 164"/>
                <a:gd name="T23" fmla="*/ 9 h 106"/>
                <a:gd name="T24" fmla="*/ 21 w 164"/>
                <a:gd name="T25" fmla="*/ 14 h 106"/>
                <a:gd name="T26" fmla="*/ 16 w 164"/>
                <a:gd name="T27" fmla="*/ 17 h 106"/>
                <a:gd name="T28" fmla="*/ 11 w 164"/>
                <a:gd name="T29" fmla="*/ 21 h 106"/>
                <a:gd name="T30" fmla="*/ 5 w 164"/>
                <a:gd name="T31" fmla="*/ 23 h 106"/>
                <a:gd name="T32" fmla="*/ 0 w 164"/>
                <a:gd name="T33" fmla="*/ 27 h 1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4"/>
                <a:gd name="T52" fmla="*/ 0 h 106"/>
                <a:gd name="T53" fmla="*/ 164 w 164"/>
                <a:gd name="T54" fmla="*/ 106 h 1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4" h="106">
                  <a:moveTo>
                    <a:pt x="0" y="106"/>
                  </a:moveTo>
                  <a:lnTo>
                    <a:pt x="0" y="102"/>
                  </a:lnTo>
                  <a:lnTo>
                    <a:pt x="0" y="96"/>
                  </a:lnTo>
                  <a:lnTo>
                    <a:pt x="25" y="83"/>
                  </a:lnTo>
                  <a:lnTo>
                    <a:pt x="48" y="73"/>
                  </a:lnTo>
                  <a:lnTo>
                    <a:pt x="64" y="58"/>
                  </a:lnTo>
                  <a:lnTo>
                    <a:pt x="87" y="48"/>
                  </a:lnTo>
                  <a:lnTo>
                    <a:pt x="125" y="19"/>
                  </a:lnTo>
                  <a:lnTo>
                    <a:pt x="164" y="0"/>
                  </a:lnTo>
                  <a:lnTo>
                    <a:pt x="164" y="6"/>
                  </a:lnTo>
                  <a:lnTo>
                    <a:pt x="164" y="10"/>
                  </a:lnTo>
                  <a:lnTo>
                    <a:pt x="125" y="35"/>
                  </a:lnTo>
                  <a:lnTo>
                    <a:pt x="87" y="58"/>
                  </a:lnTo>
                  <a:lnTo>
                    <a:pt x="64" y="67"/>
                  </a:lnTo>
                  <a:lnTo>
                    <a:pt x="44" y="83"/>
                  </a:lnTo>
                  <a:lnTo>
                    <a:pt x="20" y="92"/>
                  </a:lnTo>
                  <a:lnTo>
                    <a:pt x="0" y="10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0" name="Freeform 5256"/>
            <p:cNvSpPr>
              <a:spLocks/>
            </p:cNvSpPr>
            <p:nvPr/>
          </p:nvSpPr>
          <p:spPr bwMode="gray">
            <a:xfrm>
              <a:off x="5393" y="1791"/>
              <a:ext cx="88" cy="57"/>
            </a:xfrm>
            <a:custGeom>
              <a:avLst/>
              <a:gdLst>
                <a:gd name="T0" fmla="*/ 0 w 177"/>
                <a:gd name="T1" fmla="*/ 4 h 114"/>
                <a:gd name="T2" fmla="*/ 0 w 177"/>
                <a:gd name="T3" fmla="*/ 1 h 114"/>
                <a:gd name="T4" fmla="*/ 1 w 177"/>
                <a:gd name="T5" fmla="*/ 0 h 114"/>
                <a:gd name="T6" fmla="*/ 5 w 177"/>
                <a:gd name="T7" fmla="*/ 3 h 114"/>
                <a:gd name="T8" fmla="*/ 11 w 177"/>
                <a:gd name="T9" fmla="*/ 6 h 114"/>
                <a:gd name="T10" fmla="*/ 16 w 177"/>
                <a:gd name="T11" fmla="*/ 10 h 114"/>
                <a:gd name="T12" fmla="*/ 21 w 177"/>
                <a:gd name="T13" fmla="*/ 13 h 114"/>
                <a:gd name="T14" fmla="*/ 26 w 177"/>
                <a:gd name="T15" fmla="*/ 15 h 114"/>
                <a:gd name="T16" fmla="*/ 32 w 177"/>
                <a:gd name="T17" fmla="*/ 19 h 114"/>
                <a:gd name="T18" fmla="*/ 37 w 177"/>
                <a:gd name="T19" fmla="*/ 23 h 114"/>
                <a:gd name="T20" fmla="*/ 44 w 177"/>
                <a:gd name="T21" fmla="*/ 26 h 114"/>
                <a:gd name="T22" fmla="*/ 44 w 177"/>
                <a:gd name="T23" fmla="*/ 28 h 114"/>
                <a:gd name="T24" fmla="*/ 44 w 177"/>
                <a:gd name="T25" fmla="*/ 29 h 114"/>
                <a:gd name="T26" fmla="*/ 37 w 177"/>
                <a:gd name="T27" fmla="*/ 25 h 114"/>
                <a:gd name="T28" fmla="*/ 32 w 177"/>
                <a:gd name="T29" fmla="*/ 23 h 114"/>
                <a:gd name="T30" fmla="*/ 26 w 177"/>
                <a:gd name="T31" fmla="*/ 19 h 114"/>
                <a:gd name="T32" fmla="*/ 21 w 177"/>
                <a:gd name="T33" fmla="*/ 15 h 114"/>
                <a:gd name="T34" fmla="*/ 16 w 177"/>
                <a:gd name="T35" fmla="*/ 12 h 114"/>
                <a:gd name="T36" fmla="*/ 11 w 177"/>
                <a:gd name="T37" fmla="*/ 10 h 114"/>
                <a:gd name="T38" fmla="*/ 5 w 177"/>
                <a:gd name="T39" fmla="*/ 6 h 114"/>
                <a:gd name="T40" fmla="*/ 0 w 177"/>
                <a:gd name="T41" fmla="*/ 4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7"/>
                <a:gd name="T64" fmla="*/ 0 h 114"/>
                <a:gd name="T65" fmla="*/ 177 w 177"/>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7" h="114">
                  <a:moveTo>
                    <a:pt x="0" y="14"/>
                  </a:moveTo>
                  <a:lnTo>
                    <a:pt x="0" y="4"/>
                  </a:lnTo>
                  <a:lnTo>
                    <a:pt x="6" y="0"/>
                  </a:lnTo>
                  <a:lnTo>
                    <a:pt x="20" y="10"/>
                  </a:lnTo>
                  <a:lnTo>
                    <a:pt x="44" y="23"/>
                  </a:lnTo>
                  <a:lnTo>
                    <a:pt x="64" y="37"/>
                  </a:lnTo>
                  <a:lnTo>
                    <a:pt x="87" y="52"/>
                  </a:lnTo>
                  <a:lnTo>
                    <a:pt x="106" y="62"/>
                  </a:lnTo>
                  <a:lnTo>
                    <a:pt x="129" y="75"/>
                  </a:lnTo>
                  <a:lnTo>
                    <a:pt x="148" y="91"/>
                  </a:lnTo>
                  <a:lnTo>
                    <a:pt x="177" y="104"/>
                  </a:lnTo>
                  <a:lnTo>
                    <a:pt x="177" y="110"/>
                  </a:lnTo>
                  <a:lnTo>
                    <a:pt x="177" y="114"/>
                  </a:lnTo>
                  <a:lnTo>
                    <a:pt x="148" y="100"/>
                  </a:lnTo>
                  <a:lnTo>
                    <a:pt x="129" y="91"/>
                  </a:lnTo>
                  <a:lnTo>
                    <a:pt x="106" y="75"/>
                  </a:lnTo>
                  <a:lnTo>
                    <a:pt x="87" y="62"/>
                  </a:lnTo>
                  <a:lnTo>
                    <a:pt x="64" y="47"/>
                  </a:lnTo>
                  <a:lnTo>
                    <a:pt x="44" y="37"/>
                  </a:lnTo>
                  <a:lnTo>
                    <a:pt x="20" y="23"/>
                  </a:lnTo>
                  <a:lnTo>
                    <a:pt x="0" y="14"/>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1" name="Freeform 5257"/>
            <p:cNvSpPr>
              <a:spLocks/>
            </p:cNvSpPr>
            <p:nvPr/>
          </p:nvSpPr>
          <p:spPr bwMode="gray">
            <a:xfrm>
              <a:off x="5381" y="1843"/>
              <a:ext cx="100" cy="62"/>
            </a:xfrm>
            <a:custGeom>
              <a:avLst/>
              <a:gdLst>
                <a:gd name="T0" fmla="*/ 0 w 200"/>
                <a:gd name="T1" fmla="*/ 31 h 125"/>
                <a:gd name="T2" fmla="*/ 0 w 200"/>
                <a:gd name="T3" fmla="*/ 28 h 125"/>
                <a:gd name="T4" fmla="*/ 0 w 200"/>
                <a:gd name="T5" fmla="*/ 27 h 125"/>
                <a:gd name="T6" fmla="*/ 6 w 200"/>
                <a:gd name="T7" fmla="*/ 24 h 125"/>
                <a:gd name="T8" fmla="*/ 13 w 200"/>
                <a:gd name="T9" fmla="*/ 20 h 125"/>
                <a:gd name="T10" fmla="*/ 20 w 200"/>
                <a:gd name="T11" fmla="*/ 16 h 125"/>
                <a:gd name="T12" fmla="*/ 26 w 200"/>
                <a:gd name="T13" fmla="*/ 13 h 125"/>
                <a:gd name="T14" fmla="*/ 33 w 200"/>
                <a:gd name="T15" fmla="*/ 9 h 125"/>
                <a:gd name="T16" fmla="*/ 38 w 200"/>
                <a:gd name="T17" fmla="*/ 7 h 125"/>
                <a:gd name="T18" fmla="*/ 43 w 200"/>
                <a:gd name="T19" fmla="*/ 3 h 125"/>
                <a:gd name="T20" fmla="*/ 50 w 200"/>
                <a:gd name="T21" fmla="*/ 0 h 125"/>
                <a:gd name="T22" fmla="*/ 50 w 200"/>
                <a:gd name="T23" fmla="*/ 1 h 125"/>
                <a:gd name="T24" fmla="*/ 50 w 200"/>
                <a:gd name="T25" fmla="*/ 2 h 125"/>
                <a:gd name="T26" fmla="*/ 45 w 200"/>
                <a:gd name="T27" fmla="*/ 6 h 125"/>
                <a:gd name="T28" fmla="*/ 38 w 200"/>
                <a:gd name="T29" fmla="*/ 9 h 125"/>
                <a:gd name="T30" fmla="*/ 33 w 200"/>
                <a:gd name="T31" fmla="*/ 13 h 125"/>
                <a:gd name="T32" fmla="*/ 26 w 200"/>
                <a:gd name="T33" fmla="*/ 16 h 125"/>
                <a:gd name="T34" fmla="*/ 20 w 200"/>
                <a:gd name="T35" fmla="*/ 20 h 125"/>
                <a:gd name="T36" fmla="*/ 13 w 200"/>
                <a:gd name="T37" fmla="*/ 24 h 125"/>
                <a:gd name="T38" fmla="*/ 6 w 200"/>
                <a:gd name="T39" fmla="*/ 27 h 125"/>
                <a:gd name="T40" fmla="*/ 0 w 200"/>
                <a:gd name="T41" fmla="*/ 31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0"/>
                <a:gd name="T64" fmla="*/ 0 h 125"/>
                <a:gd name="T65" fmla="*/ 200 w 200"/>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0" h="125">
                  <a:moveTo>
                    <a:pt x="0" y="125"/>
                  </a:moveTo>
                  <a:lnTo>
                    <a:pt x="0" y="115"/>
                  </a:lnTo>
                  <a:lnTo>
                    <a:pt x="0" y="111"/>
                  </a:lnTo>
                  <a:lnTo>
                    <a:pt x="23" y="96"/>
                  </a:lnTo>
                  <a:lnTo>
                    <a:pt x="52" y="83"/>
                  </a:lnTo>
                  <a:lnTo>
                    <a:pt x="77" y="67"/>
                  </a:lnTo>
                  <a:lnTo>
                    <a:pt x="104" y="54"/>
                  </a:lnTo>
                  <a:lnTo>
                    <a:pt x="129" y="39"/>
                  </a:lnTo>
                  <a:lnTo>
                    <a:pt x="152" y="29"/>
                  </a:lnTo>
                  <a:lnTo>
                    <a:pt x="171" y="15"/>
                  </a:lnTo>
                  <a:lnTo>
                    <a:pt x="200" y="0"/>
                  </a:lnTo>
                  <a:lnTo>
                    <a:pt x="200" y="6"/>
                  </a:lnTo>
                  <a:lnTo>
                    <a:pt x="200" y="10"/>
                  </a:lnTo>
                  <a:lnTo>
                    <a:pt x="177" y="25"/>
                  </a:lnTo>
                  <a:lnTo>
                    <a:pt x="152" y="39"/>
                  </a:lnTo>
                  <a:lnTo>
                    <a:pt x="129" y="54"/>
                  </a:lnTo>
                  <a:lnTo>
                    <a:pt x="104" y="67"/>
                  </a:lnTo>
                  <a:lnTo>
                    <a:pt x="77" y="83"/>
                  </a:lnTo>
                  <a:lnTo>
                    <a:pt x="52" y="96"/>
                  </a:lnTo>
                  <a:lnTo>
                    <a:pt x="23" y="111"/>
                  </a:lnTo>
                  <a:lnTo>
                    <a:pt x="0" y="12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2" name="Freeform 5258"/>
            <p:cNvSpPr>
              <a:spLocks/>
            </p:cNvSpPr>
            <p:nvPr/>
          </p:nvSpPr>
          <p:spPr bwMode="gray">
            <a:xfrm>
              <a:off x="5381" y="1896"/>
              <a:ext cx="108" cy="69"/>
            </a:xfrm>
            <a:custGeom>
              <a:avLst/>
              <a:gdLst>
                <a:gd name="T0" fmla="*/ 0 w 215"/>
                <a:gd name="T1" fmla="*/ 3 h 138"/>
                <a:gd name="T2" fmla="*/ 0 w 215"/>
                <a:gd name="T3" fmla="*/ 1 h 138"/>
                <a:gd name="T4" fmla="*/ 0 w 215"/>
                <a:gd name="T5" fmla="*/ 0 h 138"/>
                <a:gd name="T6" fmla="*/ 6 w 215"/>
                <a:gd name="T7" fmla="*/ 3 h 138"/>
                <a:gd name="T8" fmla="*/ 13 w 215"/>
                <a:gd name="T9" fmla="*/ 7 h 138"/>
                <a:gd name="T10" fmla="*/ 20 w 215"/>
                <a:gd name="T11" fmla="*/ 11 h 138"/>
                <a:gd name="T12" fmla="*/ 26 w 215"/>
                <a:gd name="T13" fmla="*/ 15 h 138"/>
                <a:gd name="T14" fmla="*/ 33 w 215"/>
                <a:gd name="T15" fmla="*/ 19 h 138"/>
                <a:gd name="T16" fmla="*/ 40 w 215"/>
                <a:gd name="T17" fmla="*/ 22 h 138"/>
                <a:gd name="T18" fmla="*/ 47 w 215"/>
                <a:gd name="T19" fmla="*/ 26 h 138"/>
                <a:gd name="T20" fmla="*/ 54 w 215"/>
                <a:gd name="T21" fmla="*/ 31 h 138"/>
                <a:gd name="T22" fmla="*/ 54 w 215"/>
                <a:gd name="T23" fmla="*/ 32 h 138"/>
                <a:gd name="T24" fmla="*/ 54 w 215"/>
                <a:gd name="T25" fmla="*/ 35 h 138"/>
                <a:gd name="T26" fmla="*/ 47 w 215"/>
                <a:gd name="T27" fmla="*/ 29 h 138"/>
                <a:gd name="T28" fmla="*/ 40 w 215"/>
                <a:gd name="T29" fmla="*/ 26 h 138"/>
                <a:gd name="T30" fmla="*/ 33 w 215"/>
                <a:gd name="T31" fmla="*/ 22 h 138"/>
                <a:gd name="T32" fmla="*/ 25 w 215"/>
                <a:gd name="T33" fmla="*/ 19 h 138"/>
                <a:gd name="T34" fmla="*/ 20 w 215"/>
                <a:gd name="T35" fmla="*/ 15 h 138"/>
                <a:gd name="T36" fmla="*/ 13 w 215"/>
                <a:gd name="T37" fmla="*/ 12 h 138"/>
                <a:gd name="T38" fmla="*/ 6 w 215"/>
                <a:gd name="T39" fmla="*/ 7 h 138"/>
                <a:gd name="T40" fmla="*/ 0 w 215"/>
                <a:gd name="T41" fmla="*/ 3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5"/>
                <a:gd name="T64" fmla="*/ 0 h 138"/>
                <a:gd name="T65" fmla="*/ 215 w 215"/>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5" h="138">
                  <a:moveTo>
                    <a:pt x="0" y="15"/>
                  </a:moveTo>
                  <a:lnTo>
                    <a:pt x="0" y="5"/>
                  </a:lnTo>
                  <a:lnTo>
                    <a:pt x="0" y="0"/>
                  </a:lnTo>
                  <a:lnTo>
                    <a:pt x="23" y="15"/>
                  </a:lnTo>
                  <a:lnTo>
                    <a:pt x="52" y="28"/>
                  </a:lnTo>
                  <a:lnTo>
                    <a:pt x="77" y="44"/>
                  </a:lnTo>
                  <a:lnTo>
                    <a:pt x="104" y="63"/>
                  </a:lnTo>
                  <a:lnTo>
                    <a:pt x="129" y="76"/>
                  </a:lnTo>
                  <a:lnTo>
                    <a:pt x="158" y="90"/>
                  </a:lnTo>
                  <a:lnTo>
                    <a:pt x="187" y="105"/>
                  </a:lnTo>
                  <a:lnTo>
                    <a:pt x="215" y="124"/>
                  </a:lnTo>
                  <a:lnTo>
                    <a:pt x="215" y="128"/>
                  </a:lnTo>
                  <a:lnTo>
                    <a:pt x="215" y="138"/>
                  </a:lnTo>
                  <a:lnTo>
                    <a:pt x="187" y="119"/>
                  </a:lnTo>
                  <a:lnTo>
                    <a:pt x="158" y="105"/>
                  </a:lnTo>
                  <a:lnTo>
                    <a:pt x="129" y="90"/>
                  </a:lnTo>
                  <a:lnTo>
                    <a:pt x="100" y="76"/>
                  </a:lnTo>
                  <a:lnTo>
                    <a:pt x="77" y="63"/>
                  </a:lnTo>
                  <a:lnTo>
                    <a:pt x="52" y="48"/>
                  </a:lnTo>
                  <a:lnTo>
                    <a:pt x="23" y="28"/>
                  </a:lnTo>
                  <a:lnTo>
                    <a:pt x="0" y="1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3" name="Freeform 5259"/>
            <p:cNvSpPr>
              <a:spLocks/>
            </p:cNvSpPr>
            <p:nvPr/>
          </p:nvSpPr>
          <p:spPr bwMode="gray">
            <a:xfrm>
              <a:off x="5367" y="1958"/>
              <a:ext cx="122" cy="74"/>
            </a:xfrm>
            <a:custGeom>
              <a:avLst/>
              <a:gdLst>
                <a:gd name="T0" fmla="*/ 0 w 244"/>
                <a:gd name="T1" fmla="*/ 37 h 148"/>
                <a:gd name="T2" fmla="*/ 0 w 244"/>
                <a:gd name="T3" fmla="*/ 34 h 148"/>
                <a:gd name="T4" fmla="*/ 0 w 244"/>
                <a:gd name="T5" fmla="*/ 33 h 148"/>
                <a:gd name="T6" fmla="*/ 9 w 244"/>
                <a:gd name="T7" fmla="*/ 27 h 148"/>
                <a:gd name="T8" fmla="*/ 17 w 244"/>
                <a:gd name="T9" fmla="*/ 24 h 148"/>
                <a:gd name="T10" fmla="*/ 24 w 244"/>
                <a:gd name="T11" fmla="*/ 19 h 148"/>
                <a:gd name="T12" fmla="*/ 33 w 244"/>
                <a:gd name="T13" fmla="*/ 15 h 148"/>
                <a:gd name="T14" fmla="*/ 40 w 244"/>
                <a:gd name="T15" fmla="*/ 10 h 148"/>
                <a:gd name="T16" fmla="*/ 47 w 244"/>
                <a:gd name="T17" fmla="*/ 7 h 148"/>
                <a:gd name="T18" fmla="*/ 54 w 244"/>
                <a:gd name="T19" fmla="*/ 3 h 148"/>
                <a:gd name="T20" fmla="*/ 61 w 244"/>
                <a:gd name="T21" fmla="*/ 0 h 148"/>
                <a:gd name="T22" fmla="*/ 61 w 244"/>
                <a:gd name="T23" fmla="*/ 1 h 148"/>
                <a:gd name="T24" fmla="*/ 61 w 244"/>
                <a:gd name="T25" fmla="*/ 3 h 148"/>
                <a:gd name="T26" fmla="*/ 54 w 244"/>
                <a:gd name="T27" fmla="*/ 7 h 148"/>
                <a:gd name="T28" fmla="*/ 47 w 244"/>
                <a:gd name="T29" fmla="*/ 12 h 148"/>
                <a:gd name="T30" fmla="*/ 40 w 244"/>
                <a:gd name="T31" fmla="*/ 15 h 148"/>
                <a:gd name="T32" fmla="*/ 33 w 244"/>
                <a:gd name="T33" fmla="*/ 19 h 148"/>
                <a:gd name="T34" fmla="*/ 24 w 244"/>
                <a:gd name="T35" fmla="*/ 24 h 148"/>
                <a:gd name="T36" fmla="*/ 17 w 244"/>
                <a:gd name="T37" fmla="*/ 29 h 148"/>
                <a:gd name="T38" fmla="*/ 8 w 244"/>
                <a:gd name="T39" fmla="*/ 33 h 148"/>
                <a:gd name="T40" fmla="*/ 0 w 244"/>
                <a:gd name="T41" fmla="*/ 37 h 1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4"/>
                <a:gd name="T64" fmla="*/ 0 h 148"/>
                <a:gd name="T65" fmla="*/ 244 w 244"/>
                <a:gd name="T66" fmla="*/ 148 h 1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4" h="148">
                  <a:moveTo>
                    <a:pt x="0" y="148"/>
                  </a:moveTo>
                  <a:lnTo>
                    <a:pt x="0" y="135"/>
                  </a:lnTo>
                  <a:lnTo>
                    <a:pt x="0" y="129"/>
                  </a:lnTo>
                  <a:lnTo>
                    <a:pt x="33" y="110"/>
                  </a:lnTo>
                  <a:lnTo>
                    <a:pt x="68" y="96"/>
                  </a:lnTo>
                  <a:lnTo>
                    <a:pt x="96" y="77"/>
                  </a:lnTo>
                  <a:lnTo>
                    <a:pt x="129" y="62"/>
                  </a:lnTo>
                  <a:lnTo>
                    <a:pt x="158" y="43"/>
                  </a:lnTo>
                  <a:lnTo>
                    <a:pt x="187" y="29"/>
                  </a:lnTo>
                  <a:lnTo>
                    <a:pt x="216" y="14"/>
                  </a:lnTo>
                  <a:lnTo>
                    <a:pt x="244" y="0"/>
                  </a:lnTo>
                  <a:lnTo>
                    <a:pt x="244" y="4"/>
                  </a:lnTo>
                  <a:lnTo>
                    <a:pt x="244" y="14"/>
                  </a:lnTo>
                  <a:lnTo>
                    <a:pt x="216" y="29"/>
                  </a:lnTo>
                  <a:lnTo>
                    <a:pt x="187" y="48"/>
                  </a:lnTo>
                  <a:lnTo>
                    <a:pt x="158" y="62"/>
                  </a:lnTo>
                  <a:lnTo>
                    <a:pt x="129" y="77"/>
                  </a:lnTo>
                  <a:lnTo>
                    <a:pt x="96" y="96"/>
                  </a:lnTo>
                  <a:lnTo>
                    <a:pt x="68" y="116"/>
                  </a:lnTo>
                  <a:lnTo>
                    <a:pt x="29" y="129"/>
                  </a:lnTo>
                  <a:lnTo>
                    <a:pt x="0" y="148"/>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4" name="Freeform 5260"/>
            <p:cNvSpPr>
              <a:spLocks/>
            </p:cNvSpPr>
            <p:nvPr/>
          </p:nvSpPr>
          <p:spPr bwMode="gray">
            <a:xfrm>
              <a:off x="5367" y="2021"/>
              <a:ext cx="131" cy="80"/>
            </a:xfrm>
            <a:custGeom>
              <a:avLst/>
              <a:gdLst>
                <a:gd name="T0" fmla="*/ 0 w 264"/>
                <a:gd name="T1" fmla="*/ 4 h 162"/>
                <a:gd name="T2" fmla="*/ 0 w 264"/>
                <a:gd name="T3" fmla="*/ 1 h 162"/>
                <a:gd name="T4" fmla="*/ 0 w 264"/>
                <a:gd name="T5" fmla="*/ 0 h 162"/>
                <a:gd name="T6" fmla="*/ 7 w 264"/>
                <a:gd name="T7" fmla="*/ 3 h 162"/>
                <a:gd name="T8" fmla="*/ 15 w 264"/>
                <a:gd name="T9" fmla="*/ 8 h 162"/>
                <a:gd name="T10" fmla="*/ 22 w 264"/>
                <a:gd name="T11" fmla="*/ 13 h 162"/>
                <a:gd name="T12" fmla="*/ 30 w 264"/>
                <a:gd name="T13" fmla="*/ 17 h 162"/>
                <a:gd name="T14" fmla="*/ 39 w 264"/>
                <a:gd name="T15" fmla="*/ 21 h 162"/>
                <a:gd name="T16" fmla="*/ 47 w 264"/>
                <a:gd name="T17" fmla="*/ 25 h 162"/>
                <a:gd name="T18" fmla="*/ 56 w 264"/>
                <a:gd name="T19" fmla="*/ 30 h 162"/>
                <a:gd name="T20" fmla="*/ 65 w 264"/>
                <a:gd name="T21" fmla="*/ 35 h 162"/>
                <a:gd name="T22" fmla="*/ 65 w 264"/>
                <a:gd name="T23" fmla="*/ 37 h 162"/>
                <a:gd name="T24" fmla="*/ 65 w 264"/>
                <a:gd name="T25" fmla="*/ 40 h 162"/>
                <a:gd name="T26" fmla="*/ 56 w 264"/>
                <a:gd name="T27" fmla="*/ 35 h 162"/>
                <a:gd name="T28" fmla="*/ 47 w 264"/>
                <a:gd name="T29" fmla="*/ 30 h 162"/>
                <a:gd name="T30" fmla="*/ 39 w 264"/>
                <a:gd name="T31" fmla="*/ 25 h 162"/>
                <a:gd name="T32" fmla="*/ 30 w 264"/>
                <a:gd name="T33" fmla="*/ 21 h 162"/>
                <a:gd name="T34" fmla="*/ 22 w 264"/>
                <a:gd name="T35" fmla="*/ 16 h 162"/>
                <a:gd name="T36" fmla="*/ 15 w 264"/>
                <a:gd name="T37" fmla="*/ 13 h 162"/>
                <a:gd name="T38" fmla="*/ 7 w 264"/>
                <a:gd name="T39" fmla="*/ 8 h 162"/>
                <a:gd name="T40" fmla="*/ 0 w 264"/>
                <a:gd name="T41" fmla="*/ 4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4"/>
                <a:gd name="T64" fmla="*/ 0 h 162"/>
                <a:gd name="T65" fmla="*/ 264 w 264"/>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4" h="162">
                  <a:moveTo>
                    <a:pt x="0" y="19"/>
                  </a:moveTo>
                  <a:lnTo>
                    <a:pt x="0" y="4"/>
                  </a:lnTo>
                  <a:lnTo>
                    <a:pt x="0" y="0"/>
                  </a:lnTo>
                  <a:lnTo>
                    <a:pt x="29" y="14"/>
                  </a:lnTo>
                  <a:lnTo>
                    <a:pt x="62" y="33"/>
                  </a:lnTo>
                  <a:lnTo>
                    <a:pt x="91" y="52"/>
                  </a:lnTo>
                  <a:lnTo>
                    <a:pt x="123" y="71"/>
                  </a:lnTo>
                  <a:lnTo>
                    <a:pt x="158" y="87"/>
                  </a:lnTo>
                  <a:lnTo>
                    <a:pt x="191" y="104"/>
                  </a:lnTo>
                  <a:lnTo>
                    <a:pt x="225" y="123"/>
                  </a:lnTo>
                  <a:lnTo>
                    <a:pt x="264" y="142"/>
                  </a:lnTo>
                  <a:lnTo>
                    <a:pt x="264" y="152"/>
                  </a:lnTo>
                  <a:lnTo>
                    <a:pt x="264" y="162"/>
                  </a:lnTo>
                  <a:lnTo>
                    <a:pt x="225" y="142"/>
                  </a:lnTo>
                  <a:lnTo>
                    <a:pt x="191" y="123"/>
                  </a:lnTo>
                  <a:lnTo>
                    <a:pt x="158" y="104"/>
                  </a:lnTo>
                  <a:lnTo>
                    <a:pt x="123" y="87"/>
                  </a:lnTo>
                  <a:lnTo>
                    <a:pt x="91" y="67"/>
                  </a:lnTo>
                  <a:lnTo>
                    <a:pt x="62" y="52"/>
                  </a:lnTo>
                  <a:lnTo>
                    <a:pt x="29" y="33"/>
                  </a:lnTo>
                  <a:lnTo>
                    <a:pt x="0" y="1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5" name="Freeform 5261"/>
            <p:cNvSpPr>
              <a:spLocks/>
            </p:cNvSpPr>
            <p:nvPr/>
          </p:nvSpPr>
          <p:spPr bwMode="gray">
            <a:xfrm>
              <a:off x="5349" y="2092"/>
              <a:ext cx="149" cy="89"/>
            </a:xfrm>
            <a:custGeom>
              <a:avLst/>
              <a:gdLst>
                <a:gd name="T0" fmla="*/ 0 w 298"/>
                <a:gd name="T1" fmla="*/ 44 h 179"/>
                <a:gd name="T2" fmla="*/ 0 w 298"/>
                <a:gd name="T3" fmla="*/ 42 h 179"/>
                <a:gd name="T4" fmla="*/ 0 w 298"/>
                <a:gd name="T5" fmla="*/ 40 h 179"/>
                <a:gd name="T6" fmla="*/ 9 w 298"/>
                <a:gd name="T7" fmla="*/ 33 h 179"/>
                <a:gd name="T8" fmla="*/ 19 w 298"/>
                <a:gd name="T9" fmla="*/ 29 h 179"/>
                <a:gd name="T10" fmla="*/ 28 w 298"/>
                <a:gd name="T11" fmla="*/ 24 h 179"/>
                <a:gd name="T12" fmla="*/ 38 w 298"/>
                <a:gd name="T13" fmla="*/ 19 h 179"/>
                <a:gd name="T14" fmla="*/ 46 w 298"/>
                <a:gd name="T15" fmla="*/ 14 h 179"/>
                <a:gd name="T16" fmla="*/ 56 w 298"/>
                <a:gd name="T17" fmla="*/ 9 h 179"/>
                <a:gd name="T18" fmla="*/ 65 w 298"/>
                <a:gd name="T19" fmla="*/ 5 h 179"/>
                <a:gd name="T20" fmla="*/ 75 w 298"/>
                <a:gd name="T21" fmla="*/ 0 h 179"/>
                <a:gd name="T22" fmla="*/ 75 w 298"/>
                <a:gd name="T23" fmla="*/ 2 h 179"/>
                <a:gd name="T24" fmla="*/ 75 w 298"/>
                <a:gd name="T25" fmla="*/ 5 h 179"/>
                <a:gd name="T26" fmla="*/ 65 w 298"/>
                <a:gd name="T27" fmla="*/ 8 h 179"/>
                <a:gd name="T28" fmla="*/ 57 w 298"/>
                <a:gd name="T29" fmla="*/ 14 h 179"/>
                <a:gd name="T30" fmla="*/ 46 w 298"/>
                <a:gd name="T31" fmla="*/ 19 h 179"/>
                <a:gd name="T32" fmla="*/ 38 w 298"/>
                <a:gd name="T33" fmla="*/ 24 h 179"/>
                <a:gd name="T34" fmla="*/ 28 w 298"/>
                <a:gd name="T35" fmla="*/ 29 h 179"/>
                <a:gd name="T36" fmla="*/ 19 w 298"/>
                <a:gd name="T37" fmla="*/ 33 h 179"/>
                <a:gd name="T38" fmla="*/ 9 w 298"/>
                <a:gd name="T39" fmla="*/ 38 h 179"/>
                <a:gd name="T40" fmla="*/ 0 w 298"/>
                <a:gd name="T41" fmla="*/ 44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8"/>
                <a:gd name="T64" fmla="*/ 0 h 179"/>
                <a:gd name="T65" fmla="*/ 298 w 298"/>
                <a:gd name="T66" fmla="*/ 179 h 1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8" h="179">
                  <a:moveTo>
                    <a:pt x="0" y="179"/>
                  </a:moveTo>
                  <a:lnTo>
                    <a:pt x="0" y="169"/>
                  </a:lnTo>
                  <a:lnTo>
                    <a:pt x="0" y="160"/>
                  </a:lnTo>
                  <a:lnTo>
                    <a:pt x="38" y="135"/>
                  </a:lnTo>
                  <a:lnTo>
                    <a:pt x="77" y="116"/>
                  </a:lnTo>
                  <a:lnTo>
                    <a:pt x="115" y="96"/>
                  </a:lnTo>
                  <a:lnTo>
                    <a:pt x="154" y="77"/>
                  </a:lnTo>
                  <a:lnTo>
                    <a:pt x="186" y="58"/>
                  </a:lnTo>
                  <a:lnTo>
                    <a:pt x="225" y="39"/>
                  </a:lnTo>
                  <a:lnTo>
                    <a:pt x="259" y="20"/>
                  </a:lnTo>
                  <a:lnTo>
                    <a:pt x="298" y="0"/>
                  </a:lnTo>
                  <a:lnTo>
                    <a:pt x="298" y="10"/>
                  </a:lnTo>
                  <a:lnTo>
                    <a:pt x="298" y="20"/>
                  </a:lnTo>
                  <a:lnTo>
                    <a:pt x="259" y="35"/>
                  </a:lnTo>
                  <a:lnTo>
                    <a:pt x="230" y="58"/>
                  </a:lnTo>
                  <a:lnTo>
                    <a:pt x="186" y="77"/>
                  </a:lnTo>
                  <a:lnTo>
                    <a:pt x="154" y="96"/>
                  </a:lnTo>
                  <a:lnTo>
                    <a:pt x="115" y="116"/>
                  </a:lnTo>
                  <a:lnTo>
                    <a:pt x="77" y="135"/>
                  </a:lnTo>
                  <a:lnTo>
                    <a:pt x="38" y="154"/>
                  </a:lnTo>
                  <a:lnTo>
                    <a:pt x="0" y="17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6" name="Freeform 5262"/>
            <p:cNvSpPr>
              <a:spLocks/>
            </p:cNvSpPr>
            <p:nvPr/>
          </p:nvSpPr>
          <p:spPr bwMode="gray">
            <a:xfrm>
              <a:off x="5349" y="2167"/>
              <a:ext cx="161" cy="97"/>
            </a:xfrm>
            <a:custGeom>
              <a:avLst/>
              <a:gdLst>
                <a:gd name="T0" fmla="*/ 0 w 321"/>
                <a:gd name="T1" fmla="*/ 5 h 196"/>
                <a:gd name="T2" fmla="*/ 0 w 321"/>
                <a:gd name="T3" fmla="*/ 2 h 196"/>
                <a:gd name="T4" fmla="*/ 0 w 321"/>
                <a:gd name="T5" fmla="*/ 0 h 196"/>
                <a:gd name="T6" fmla="*/ 9 w 321"/>
                <a:gd name="T7" fmla="*/ 4 h 196"/>
                <a:gd name="T8" fmla="*/ 20 w 321"/>
                <a:gd name="T9" fmla="*/ 10 h 196"/>
                <a:gd name="T10" fmla="*/ 28 w 321"/>
                <a:gd name="T11" fmla="*/ 15 h 196"/>
                <a:gd name="T12" fmla="*/ 39 w 321"/>
                <a:gd name="T13" fmla="*/ 21 h 196"/>
                <a:gd name="T14" fmla="*/ 48 w 321"/>
                <a:gd name="T15" fmla="*/ 25 h 196"/>
                <a:gd name="T16" fmla="*/ 59 w 321"/>
                <a:gd name="T17" fmla="*/ 32 h 196"/>
                <a:gd name="T18" fmla="*/ 69 w 321"/>
                <a:gd name="T19" fmla="*/ 36 h 196"/>
                <a:gd name="T20" fmla="*/ 80 w 321"/>
                <a:gd name="T21" fmla="*/ 42 h 196"/>
                <a:gd name="T22" fmla="*/ 80 w 321"/>
                <a:gd name="T23" fmla="*/ 45 h 196"/>
                <a:gd name="T24" fmla="*/ 81 w 321"/>
                <a:gd name="T25" fmla="*/ 48 h 196"/>
                <a:gd name="T26" fmla="*/ 69 w 321"/>
                <a:gd name="T27" fmla="*/ 42 h 196"/>
                <a:gd name="T28" fmla="*/ 59 w 321"/>
                <a:gd name="T29" fmla="*/ 37 h 196"/>
                <a:gd name="T30" fmla="*/ 48 w 321"/>
                <a:gd name="T31" fmla="*/ 32 h 196"/>
                <a:gd name="T32" fmla="*/ 38 w 321"/>
                <a:gd name="T33" fmla="*/ 27 h 196"/>
                <a:gd name="T34" fmla="*/ 28 w 321"/>
                <a:gd name="T35" fmla="*/ 20 h 196"/>
                <a:gd name="T36" fmla="*/ 19 w 321"/>
                <a:gd name="T37" fmla="*/ 15 h 196"/>
                <a:gd name="T38" fmla="*/ 9 w 321"/>
                <a:gd name="T39" fmla="*/ 10 h 196"/>
                <a:gd name="T40" fmla="*/ 0 w 321"/>
                <a:gd name="T41" fmla="*/ 5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1"/>
                <a:gd name="T64" fmla="*/ 0 h 196"/>
                <a:gd name="T65" fmla="*/ 321 w 321"/>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1" h="196">
                  <a:moveTo>
                    <a:pt x="0" y="23"/>
                  </a:moveTo>
                  <a:lnTo>
                    <a:pt x="0" y="10"/>
                  </a:lnTo>
                  <a:lnTo>
                    <a:pt x="0" y="0"/>
                  </a:lnTo>
                  <a:lnTo>
                    <a:pt x="34" y="19"/>
                  </a:lnTo>
                  <a:lnTo>
                    <a:pt x="77" y="42"/>
                  </a:lnTo>
                  <a:lnTo>
                    <a:pt x="111" y="62"/>
                  </a:lnTo>
                  <a:lnTo>
                    <a:pt x="154" y="85"/>
                  </a:lnTo>
                  <a:lnTo>
                    <a:pt x="192" y="104"/>
                  </a:lnTo>
                  <a:lnTo>
                    <a:pt x="234" y="129"/>
                  </a:lnTo>
                  <a:lnTo>
                    <a:pt x="273" y="148"/>
                  </a:lnTo>
                  <a:lnTo>
                    <a:pt x="317" y="171"/>
                  </a:lnTo>
                  <a:lnTo>
                    <a:pt x="317" y="181"/>
                  </a:lnTo>
                  <a:lnTo>
                    <a:pt x="321" y="196"/>
                  </a:lnTo>
                  <a:lnTo>
                    <a:pt x="273" y="171"/>
                  </a:lnTo>
                  <a:lnTo>
                    <a:pt x="234" y="152"/>
                  </a:lnTo>
                  <a:lnTo>
                    <a:pt x="192" y="129"/>
                  </a:lnTo>
                  <a:lnTo>
                    <a:pt x="150" y="110"/>
                  </a:lnTo>
                  <a:lnTo>
                    <a:pt x="111" y="81"/>
                  </a:lnTo>
                  <a:lnTo>
                    <a:pt x="73" y="62"/>
                  </a:lnTo>
                  <a:lnTo>
                    <a:pt x="34" y="42"/>
                  </a:lnTo>
                  <a:lnTo>
                    <a:pt x="0" y="23"/>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7" name="Freeform 5263"/>
            <p:cNvSpPr>
              <a:spLocks/>
            </p:cNvSpPr>
            <p:nvPr/>
          </p:nvSpPr>
          <p:spPr bwMode="gray">
            <a:xfrm>
              <a:off x="5328" y="2252"/>
              <a:ext cx="182" cy="107"/>
            </a:xfrm>
            <a:custGeom>
              <a:avLst/>
              <a:gdLst>
                <a:gd name="T0" fmla="*/ 0 w 363"/>
                <a:gd name="T1" fmla="*/ 53 h 215"/>
                <a:gd name="T2" fmla="*/ 0 w 363"/>
                <a:gd name="T3" fmla="*/ 50 h 215"/>
                <a:gd name="T4" fmla="*/ 0 w 363"/>
                <a:gd name="T5" fmla="*/ 48 h 215"/>
                <a:gd name="T6" fmla="*/ 12 w 363"/>
                <a:gd name="T7" fmla="*/ 41 h 215"/>
                <a:gd name="T8" fmla="*/ 24 w 363"/>
                <a:gd name="T9" fmla="*/ 36 h 215"/>
                <a:gd name="T10" fmla="*/ 36 w 363"/>
                <a:gd name="T11" fmla="*/ 28 h 215"/>
                <a:gd name="T12" fmla="*/ 48 w 363"/>
                <a:gd name="T13" fmla="*/ 24 h 215"/>
                <a:gd name="T14" fmla="*/ 59 w 363"/>
                <a:gd name="T15" fmla="*/ 18 h 215"/>
                <a:gd name="T16" fmla="*/ 69 w 363"/>
                <a:gd name="T17" fmla="*/ 12 h 215"/>
                <a:gd name="T18" fmla="*/ 79 w 363"/>
                <a:gd name="T19" fmla="*/ 6 h 215"/>
                <a:gd name="T20" fmla="*/ 90 w 363"/>
                <a:gd name="T21" fmla="*/ 0 h 215"/>
                <a:gd name="T22" fmla="*/ 90 w 363"/>
                <a:gd name="T23" fmla="*/ 2 h 215"/>
                <a:gd name="T24" fmla="*/ 91 w 363"/>
                <a:gd name="T25" fmla="*/ 6 h 215"/>
                <a:gd name="T26" fmla="*/ 80 w 363"/>
                <a:gd name="T27" fmla="*/ 12 h 215"/>
                <a:gd name="T28" fmla="*/ 69 w 363"/>
                <a:gd name="T29" fmla="*/ 18 h 215"/>
                <a:gd name="T30" fmla="*/ 57 w 363"/>
                <a:gd name="T31" fmla="*/ 23 h 215"/>
                <a:gd name="T32" fmla="*/ 47 w 363"/>
                <a:gd name="T33" fmla="*/ 28 h 215"/>
                <a:gd name="T34" fmla="*/ 35 w 363"/>
                <a:gd name="T35" fmla="*/ 35 h 215"/>
                <a:gd name="T36" fmla="*/ 24 w 363"/>
                <a:gd name="T37" fmla="*/ 41 h 215"/>
                <a:gd name="T38" fmla="*/ 12 w 363"/>
                <a:gd name="T39" fmla="*/ 48 h 215"/>
                <a:gd name="T40" fmla="*/ 0 w 363"/>
                <a:gd name="T41" fmla="*/ 53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3"/>
                <a:gd name="T64" fmla="*/ 0 h 215"/>
                <a:gd name="T65" fmla="*/ 363 w 363"/>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3" h="215">
                  <a:moveTo>
                    <a:pt x="0" y="215"/>
                  </a:moveTo>
                  <a:lnTo>
                    <a:pt x="0" y="202"/>
                  </a:lnTo>
                  <a:lnTo>
                    <a:pt x="0" y="192"/>
                  </a:lnTo>
                  <a:lnTo>
                    <a:pt x="48" y="167"/>
                  </a:lnTo>
                  <a:lnTo>
                    <a:pt x="96" y="144"/>
                  </a:lnTo>
                  <a:lnTo>
                    <a:pt x="144" y="115"/>
                  </a:lnTo>
                  <a:lnTo>
                    <a:pt x="192" y="96"/>
                  </a:lnTo>
                  <a:lnTo>
                    <a:pt x="234" y="73"/>
                  </a:lnTo>
                  <a:lnTo>
                    <a:pt x="276" y="48"/>
                  </a:lnTo>
                  <a:lnTo>
                    <a:pt x="315" y="25"/>
                  </a:lnTo>
                  <a:lnTo>
                    <a:pt x="359" y="0"/>
                  </a:lnTo>
                  <a:lnTo>
                    <a:pt x="359" y="10"/>
                  </a:lnTo>
                  <a:lnTo>
                    <a:pt x="363" y="25"/>
                  </a:lnTo>
                  <a:lnTo>
                    <a:pt x="320" y="48"/>
                  </a:lnTo>
                  <a:lnTo>
                    <a:pt x="276" y="73"/>
                  </a:lnTo>
                  <a:lnTo>
                    <a:pt x="228" y="92"/>
                  </a:lnTo>
                  <a:lnTo>
                    <a:pt x="186" y="115"/>
                  </a:lnTo>
                  <a:lnTo>
                    <a:pt x="138" y="140"/>
                  </a:lnTo>
                  <a:lnTo>
                    <a:pt x="96" y="167"/>
                  </a:lnTo>
                  <a:lnTo>
                    <a:pt x="48" y="192"/>
                  </a:lnTo>
                  <a:lnTo>
                    <a:pt x="0" y="21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8" name="Freeform 5264"/>
            <p:cNvSpPr>
              <a:spLocks/>
            </p:cNvSpPr>
            <p:nvPr/>
          </p:nvSpPr>
          <p:spPr bwMode="gray">
            <a:xfrm>
              <a:off x="5328" y="2345"/>
              <a:ext cx="194" cy="117"/>
            </a:xfrm>
            <a:custGeom>
              <a:avLst/>
              <a:gdLst>
                <a:gd name="T0" fmla="*/ 0 w 388"/>
                <a:gd name="T1" fmla="*/ 7 h 234"/>
                <a:gd name="T2" fmla="*/ 0 w 388"/>
                <a:gd name="T3" fmla="*/ 3 h 234"/>
                <a:gd name="T4" fmla="*/ 1 w 388"/>
                <a:gd name="T5" fmla="*/ 0 h 234"/>
                <a:gd name="T6" fmla="*/ 12 w 388"/>
                <a:gd name="T7" fmla="*/ 7 h 234"/>
                <a:gd name="T8" fmla="*/ 23 w 388"/>
                <a:gd name="T9" fmla="*/ 12 h 234"/>
                <a:gd name="T10" fmla="*/ 34 w 388"/>
                <a:gd name="T11" fmla="*/ 19 h 234"/>
                <a:gd name="T12" fmla="*/ 47 w 388"/>
                <a:gd name="T13" fmla="*/ 26 h 234"/>
                <a:gd name="T14" fmla="*/ 57 w 388"/>
                <a:gd name="T15" fmla="*/ 31 h 234"/>
                <a:gd name="T16" fmla="*/ 71 w 388"/>
                <a:gd name="T17" fmla="*/ 39 h 234"/>
                <a:gd name="T18" fmla="*/ 77 w 388"/>
                <a:gd name="T19" fmla="*/ 43 h 234"/>
                <a:gd name="T20" fmla="*/ 83 w 388"/>
                <a:gd name="T21" fmla="*/ 46 h 234"/>
                <a:gd name="T22" fmla="*/ 90 w 388"/>
                <a:gd name="T23" fmla="*/ 50 h 234"/>
                <a:gd name="T24" fmla="*/ 97 w 388"/>
                <a:gd name="T25" fmla="*/ 53 h 234"/>
                <a:gd name="T26" fmla="*/ 97 w 388"/>
                <a:gd name="T27" fmla="*/ 56 h 234"/>
                <a:gd name="T28" fmla="*/ 97 w 388"/>
                <a:gd name="T29" fmla="*/ 59 h 234"/>
                <a:gd name="T30" fmla="*/ 84 w 388"/>
                <a:gd name="T31" fmla="*/ 52 h 234"/>
                <a:gd name="T32" fmla="*/ 72 w 388"/>
                <a:gd name="T33" fmla="*/ 45 h 234"/>
                <a:gd name="T34" fmla="*/ 65 w 388"/>
                <a:gd name="T35" fmla="*/ 41 h 234"/>
                <a:gd name="T36" fmla="*/ 57 w 388"/>
                <a:gd name="T37" fmla="*/ 38 h 234"/>
                <a:gd name="T38" fmla="*/ 51 w 388"/>
                <a:gd name="T39" fmla="*/ 34 h 234"/>
                <a:gd name="T40" fmla="*/ 46 w 388"/>
                <a:gd name="T41" fmla="*/ 31 h 234"/>
                <a:gd name="T42" fmla="*/ 34 w 388"/>
                <a:gd name="T43" fmla="*/ 24 h 234"/>
                <a:gd name="T44" fmla="*/ 23 w 388"/>
                <a:gd name="T45" fmla="*/ 19 h 234"/>
                <a:gd name="T46" fmla="*/ 11 w 388"/>
                <a:gd name="T47" fmla="*/ 12 h 234"/>
                <a:gd name="T48" fmla="*/ 0 w 388"/>
                <a:gd name="T49" fmla="*/ 7 h 2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
                <a:gd name="T76" fmla="*/ 0 h 234"/>
                <a:gd name="T77" fmla="*/ 388 w 388"/>
                <a:gd name="T78" fmla="*/ 234 h 2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 h="234">
                  <a:moveTo>
                    <a:pt x="0" y="25"/>
                  </a:moveTo>
                  <a:lnTo>
                    <a:pt x="0" y="10"/>
                  </a:lnTo>
                  <a:lnTo>
                    <a:pt x="4" y="0"/>
                  </a:lnTo>
                  <a:lnTo>
                    <a:pt x="48" y="25"/>
                  </a:lnTo>
                  <a:lnTo>
                    <a:pt x="90" y="48"/>
                  </a:lnTo>
                  <a:lnTo>
                    <a:pt x="134" y="73"/>
                  </a:lnTo>
                  <a:lnTo>
                    <a:pt x="186" y="102"/>
                  </a:lnTo>
                  <a:lnTo>
                    <a:pt x="228" y="125"/>
                  </a:lnTo>
                  <a:lnTo>
                    <a:pt x="282" y="154"/>
                  </a:lnTo>
                  <a:lnTo>
                    <a:pt x="305" y="169"/>
                  </a:lnTo>
                  <a:lnTo>
                    <a:pt x="330" y="183"/>
                  </a:lnTo>
                  <a:lnTo>
                    <a:pt x="359" y="198"/>
                  </a:lnTo>
                  <a:lnTo>
                    <a:pt x="388" y="211"/>
                  </a:lnTo>
                  <a:lnTo>
                    <a:pt x="388" y="221"/>
                  </a:lnTo>
                  <a:lnTo>
                    <a:pt x="388" y="234"/>
                  </a:lnTo>
                  <a:lnTo>
                    <a:pt x="334" y="208"/>
                  </a:lnTo>
                  <a:lnTo>
                    <a:pt x="286" y="179"/>
                  </a:lnTo>
                  <a:lnTo>
                    <a:pt x="257" y="163"/>
                  </a:lnTo>
                  <a:lnTo>
                    <a:pt x="228" y="150"/>
                  </a:lnTo>
                  <a:lnTo>
                    <a:pt x="205" y="135"/>
                  </a:lnTo>
                  <a:lnTo>
                    <a:pt x="182" y="125"/>
                  </a:lnTo>
                  <a:lnTo>
                    <a:pt x="134" y="96"/>
                  </a:lnTo>
                  <a:lnTo>
                    <a:pt x="90" y="73"/>
                  </a:lnTo>
                  <a:lnTo>
                    <a:pt x="42" y="48"/>
                  </a:lnTo>
                  <a:lnTo>
                    <a:pt x="0" y="2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199" name="Freeform 5265"/>
            <p:cNvSpPr>
              <a:spLocks/>
            </p:cNvSpPr>
            <p:nvPr/>
          </p:nvSpPr>
          <p:spPr bwMode="gray">
            <a:xfrm>
              <a:off x="5301" y="2451"/>
              <a:ext cx="221" cy="131"/>
            </a:xfrm>
            <a:custGeom>
              <a:avLst/>
              <a:gdLst>
                <a:gd name="T0" fmla="*/ 0 w 442"/>
                <a:gd name="T1" fmla="*/ 65 h 263"/>
                <a:gd name="T2" fmla="*/ 0 w 442"/>
                <a:gd name="T3" fmla="*/ 62 h 263"/>
                <a:gd name="T4" fmla="*/ 2 w 442"/>
                <a:gd name="T5" fmla="*/ 58 h 263"/>
                <a:gd name="T6" fmla="*/ 9 w 442"/>
                <a:gd name="T7" fmla="*/ 53 h 263"/>
                <a:gd name="T8" fmla="*/ 15 w 442"/>
                <a:gd name="T9" fmla="*/ 50 h 263"/>
                <a:gd name="T10" fmla="*/ 23 w 442"/>
                <a:gd name="T11" fmla="*/ 46 h 263"/>
                <a:gd name="T12" fmla="*/ 30 w 442"/>
                <a:gd name="T13" fmla="*/ 43 h 263"/>
                <a:gd name="T14" fmla="*/ 36 w 442"/>
                <a:gd name="T15" fmla="*/ 39 h 263"/>
                <a:gd name="T16" fmla="*/ 44 w 442"/>
                <a:gd name="T17" fmla="*/ 36 h 263"/>
                <a:gd name="T18" fmla="*/ 51 w 442"/>
                <a:gd name="T19" fmla="*/ 32 h 263"/>
                <a:gd name="T20" fmla="*/ 57 w 442"/>
                <a:gd name="T21" fmla="*/ 29 h 263"/>
                <a:gd name="T22" fmla="*/ 63 w 442"/>
                <a:gd name="T23" fmla="*/ 24 h 263"/>
                <a:gd name="T24" fmla="*/ 71 w 442"/>
                <a:gd name="T25" fmla="*/ 20 h 263"/>
                <a:gd name="T26" fmla="*/ 78 w 442"/>
                <a:gd name="T27" fmla="*/ 17 h 263"/>
                <a:gd name="T28" fmla="*/ 85 w 442"/>
                <a:gd name="T29" fmla="*/ 13 h 263"/>
                <a:gd name="T30" fmla="*/ 97 w 442"/>
                <a:gd name="T31" fmla="*/ 5 h 263"/>
                <a:gd name="T32" fmla="*/ 111 w 442"/>
                <a:gd name="T33" fmla="*/ 0 h 263"/>
                <a:gd name="T34" fmla="*/ 111 w 442"/>
                <a:gd name="T35" fmla="*/ 2 h 263"/>
                <a:gd name="T36" fmla="*/ 111 w 442"/>
                <a:gd name="T37" fmla="*/ 5 h 263"/>
                <a:gd name="T38" fmla="*/ 97 w 442"/>
                <a:gd name="T39" fmla="*/ 13 h 263"/>
                <a:gd name="T40" fmla="*/ 85 w 442"/>
                <a:gd name="T41" fmla="*/ 20 h 263"/>
                <a:gd name="T42" fmla="*/ 78 w 442"/>
                <a:gd name="T43" fmla="*/ 24 h 263"/>
                <a:gd name="T44" fmla="*/ 71 w 442"/>
                <a:gd name="T45" fmla="*/ 27 h 263"/>
                <a:gd name="T46" fmla="*/ 63 w 442"/>
                <a:gd name="T47" fmla="*/ 31 h 263"/>
                <a:gd name="T48" fmla="*/ 57 w 442"/>
                <a:gd name="T49" fmla="*/ 34 h 263"/>
                <a:gd name="T50" fmla="*/ 51 w 442"/>
                <a:gd name="T51" fmla="*/ 38 h 263"/>
                <a:gd name="T52" fmla="*/ 44 w 442"/>
                <a:gd name="T53" fmla="*/ 41 h 263"/>
                <a:gd name="T54" fmla="*/ 36 w 442"/>
                <a:gd name="T55" fmla="*/ 45 h 263"/>
                <a:gd name="T56" fmla="*/ 30 w 442"/>
                <a:gd name="T57" fmla="*/ 50 h 263"/>
                <a:gd name="T58" fmla="*/ 22 w 442"/>
                <a:gd name="T59" fmla="*/ 53 h 263"/>
                <a:gd name="T60" fmla="*/ 14 w 442"/>
                <a:gd name="T61" fmla="*/ 57 h 263"/>
                <a:gd name="T62" fmla="*/ 7 w 442"/>
                <a:gd name="T63" fmla="*/ 61 h 263"/>
                <a:gd name="T64" fmla="*/ 0 w 442"/>
                <a:gd name="T65" fmla="*/ 65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2"/>
                <a:gd name="T100" fmla="*/ 0 h 263"/>
                <a:gd name="T101" fmla="*/ 442 w 442"/>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2" h="263">
                  <a:moveTo>
                    <a:pt x="0" y="263"/>
                  </a:moveTo>
                  <a:lnTo>
                    <a:pt x="0" y="250"/>
                  </a:lnTo>
                  <a:lnTo>
                    <a:pt x="6" y="235"/>
                  </a:lnTo>
                  <a:lnTo>
                    <a:pt x="34" y="215"/>
                  </a:lnTo>
                  <a:lnTo>
                    <a:pt x="63" y="202"/>
                  </a:lnTo>
                  <a:lnTo>
                    <a:pt x="92" y="187"/>
                  </a:lnTo>
                  <a:lnTo>
                    <a:pt x="121" y="173"/>
                  </a:lnTo>
                  <a:lnTo>
                    <a:pt x="144" y="158"/>
                  </a:lnTo>
                  <a:lnTo>
                    <a:pt x="173" y="144"/>
                  </a:lnTo>
                  <a:lnTo>
                    <a:pt x="202" y="129"/>
                  </a:lnTo>
                  <a:lnTo>
                    <a:pt x="230" y="116"/>
                  </a:lnTo>
                  <a:lnTo>
                    <a:pt x="253" y="96"/>
                  </a:lnTo>
                  <a:lnTo>
                    <a:pt x="282" y="81"/>
                  </a:lnTo>
                  <a:lnTo>
                    <a:pt x="311" y="68"/>
                  </a:lnTo>
                  <a:lnTo>
                    <a:pt x="340" y="52"/>
                  </a:lnTo>
                  <a:lnTo>
                    <a:pt x="388" y="23"/>
                  </a:lnTo>
                  <a:lnTo>
                    <a:pt x="442" y="0"/>
                  </a:lnTo>
                  <a:lnTo>
                    <a:pt x="442" y="10"/>
                  </a:lnTo>
                  <a:lnTo>
                    <a:pt x="442" y="23"/>
                  </a:lnTo>
                  <a:lnTo>
                    <a:pt x="388" y="52"/>
                  </a:lnTo>
                  <a:lnTo>
                    <a:pt x="340" y="81"/>
                  </a:lnTo>
                  <a:lnTo>
                    <a:pt x="311" y="96"/>
                  </a:lnTo>
                  <a:lnTo>
                    <a:pt x="282" y="110"/>
                  </a:lnTo>
                  <a:lnTo>
                    <a:pt x="253" y="125"/>
                  </a:lnTo>
                  <a:lnTo>
                    <a:pt x="230" y="139"/>
                  </a:lnTo>
                  <a:lnTo>
                    <a:pt x="202" y="154"/>
                  </a:lnTo>
                  <a:lnTo>
                    <a:pt x="173" y="167"/>
                  </a:lnTo>
                  <a:lnTo>
                    <a:pt x="144" y="183"/>
                  </a:lnTo>
                  <a:lnTo>
                    <a:pt x="121" y="202"/>
                  </a:lnTo>
                  <a:lnTo>
                    <a:pt x="86" y="215"/>
                  </a:lnTo>
                  <a:lnTo>
                    <a:pt x="58" y="231"/>
                  </a:lnTo>
                  <a:lnTo>
                    <a:pt x="29" y="244"/>
                  </a:lnTo>
                  <a:lnTo>
                    <a:pt x="0" y="263"/>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0" name="Freeform 5266"/>
            <p:cNvSpPr>
              <a:spLocks/>
            </p:cNvSpPr>
            <p:nvPr/>
          </p:nvSpPr>
          <p:spPr bwMode="gray">
            <a:xfrm>
              <a:off x="5301" y="2563"/>
              <a:ext cx="238" cy="149"/>
            </a:xfrm>
            <a:custGeom>
              <a:avLst/>
              <a:gdLst>
                <a:gd name="T0" fmla="*/ 0 w 474"/>
                <a:gd name="T1" fmla="*/ 7 h 298"/>
                <a:gd name="T2" fmla="*/ 0 w 474"/>
                <a:gd name="T3" fmla="*/ 3 h 298"/>
                <a:gd name="T4" fmla="*/ 2 w 474"/>
                <a:gd name="T5" fmla="*/ 0 h 298"/>
                <a:gd name="T6" fmla="*/ 8 w 474"/>
                <a:gd name="T7" fmla="*/ 3 h 298"/>
                <a:gd name="T8" fmla="*/ 15 w 474"/>
                <a:gd name="T9" fmla="*/ 7 h 298"/>
                <a:gd name="T10" fmla="*/ 22 w 474"/>
                <a:gd name="T11" fmla="*/ 11 h 298"/>
                <a:gd name="T12" fmla="*/ 29 w 474"/>
                <a:gd name="T13" fmla="*/ 15 h 298"/>
                <a:gd name="T14" fmla="*/ 35 w 474"/>
                <a:gd name="T15" fmla="*/ 19 h 298"/>
                <a:gd name="T16" fmla="*/ 43 w 474"/>
                <a:gd name="T17" fmla="*/ 22 h 298"/>
                <a:gd name="T18" fmla="*/ 50 w 474"/>
                <a:gd name="T19" fmla="*/ 26 h 298"/>
                <a:gd name="T20" fmla="*/ 57 w 474"/>
                <a:gd name="T21" fmla="*/ 31 h 298"/>
                <a:gd name="T22" fmla="*/ 64 w 474"/>
                <a:gd name="T23" fmla="*/ 35 h 298"/>
                <a:gd name="T24" fmla="*/ 71 w 474"/>
                <a:gd name="T25" fmla="*/ 39 h 298"/>
                <a:gd name="T26" fmla="*/ 78 w 474"/>
                <a:gd name="T27" fmla="*/ 43 h 298"/>
                <a:gd name="T28" fmla="*/ 87 w 474"/>
                <a:gd name="T29" fmla="*/ 48 h 298"/>
                <a:gd name="T30" fmla="*/ 94 w 474"/>
                <a:gd name="T31" fmla="*/ 51 h 298"/>
                <a:gd name="T32" fmla="*/ 102 w 474"/>
                <a:gd name="T33" fmla="*/ 56 h 298"/>
                <a:gd name="T34" fmla="*/ 111 w 474"/>
                <a:gd name="T35" fmla="*/ 60 h 298"/>
                <a:gd name="T36" fmla="*/ 120 w 474"/>
                <a:gd name="T37" fmla="*/ 65 h 298"/>
                <a:gd name="T38" fmla="*/ 120 w 474"/>
                <a:gd name="T39" fmla="*/ 70 h 298"/>
                <a:gd name="T40" fmla="*/ 120 w 474"/>
                <a:gd name="T41" fmla="*/ 75 h 298"/>
                <a:gd name="T42" fmla="*/ 111 w 474"/>
                <a:gd name="T43" fmla="*/ 69 h 298"/>
                <a:gd name="T44" fmla="*/ 102 w 474"/>
                <a:gd name="T45" fmla="*/ 65 h 298"/>
                <a:gd name="T46" fmla="*/ 94 w 474"/>
                <a:gd name="T47" fmla="*/ 60 h 298"/>
                <a:gd name="T48" fmla="*/ 87 w 474"/>
                <a:gd name="T49" fmla="*/ 56 h 298"/>
                <a:gd name="T50" fmla="*/ 78 w 474"/>
                <a:gd name="T51" fmla="*/ 51 h 298"/>
                <a:gd name="T52" fmla="*/ 71 w 474"/>
                <a:gd name="T53" fmla="*/ 48 h 298"/>
                <a:gd name="T54" fmla="*/ 64 w 474"/>
                <a:gd name="T55" fmla="*/ 43 h 298"/>
                <a:gd name="T56" fmla="*/ 57 w 474"/>
                <a:gd name="T57" fmla="*/ 39 h 298"/>
                <a:gd name="T58" fmla="*/ 50 w 474"/>
                <a:gd name="T59" fmla="*/ 35 h 298"/>
                <a:gd name="T60" fmla="*/ 43 w 474"/>
                <a:gd name="T61" fmla="*/ 31 h 298"/>
                <a:gd name="T62" fmla="*/ 35 w 474"/>
                <a:gd name="T63" fmla="*/ 26 h 298"/>
                <a:gd name="T64" fmla="*/ 28 w 474"/>
                <a:gd name="T65" fmla="*/ 22 h 298"/>
                <a:gd name="T66" fmla="*/ 21 w 474"/>
                <a:gd name="T67" fmla="*/ 18 h 298"/>
                <a:gd name="T68" fmla="*/ 14 w 474"/>
                <a:gd name="T69" fmla="*/ 14 h 298"/>
                <a:gd name="T70" fmla="*/ 7 w 474"/>
                <a:gd name="T71" fmla="*/ 11 h 298"/>
                <a:gd name="T72" fmla="*/ 0 w 474"/>
                <a:gd name="T73" fmla="*/ 7 h 2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4"/>
                <a:gd name="T112" fmla="*/ 0 h 298"/>
                <a:gd name="T113" fmla="*/ 474 w 474"/>
                <a:gd name="T114" fmla="*/ 298 h 29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4" h="298">
                  <a:moveTo>
                    <a:pt x="0" y="29"/>
                  </a:moveTo>
                  <a:lnTo>
                    <a:pt x="0" y="15"/>
                  </a:lnTo>
                  <a:lnTo>
                    <a:pt x="6" y="0"/>
                  </a:lnTo>
                  <a:lnTo>
                    <a:pt x="29" y="15"/>
                  </a:lnTo>
                  <a:lnTo>
                    <a:pt x="58" y="29"/>
                  </a:lnTo>
                  <a:lnTo>
                    <a:pt x="86" y="44"/>
                  </a:lnTo>
                  <a:lnTo>
                    <a:pt x="115" y="61"/>
                  </a:lnTo>
                  <a:lnTo>
                    <a:pt x="140" y="77"/>
                  </a:lnTo>
                  <a:lnTo>
                    <a:pt x="169" y="90"/>
                  </a:lnTo>
                  <a:lnTo>
                    <a:pt x="198" y="106"/>
                  </a:lnTo>
                  <a:lnTo>
                    <a:pt x="226" y="125"/>
                  </a:lnTo>
                  <a:lnTo>
                    <a:pt x="253" y="138"/>
                  </a:lnTo>
                  <a:lnTo>
                    <a:pt x="282" y="157"/>
                  </a:lnTo>
                  <a:lnTo>
                    <a:pt x="311" y="173"/>
                  </a:lnTo>
                  <a:lnTo>
                    <a:pt x="346" y="192"/>
                  </a:lnTo>
                  <a:lnTo>
                    <a:pt x="374" y="205"/>
                  </a:lnTo>
                  <a:lnTo>
                    <a:pt x="407" y="225"/>
                  </a:lnTo>
                  <a:lnTo>
                    <a:pt x="442" y="240"/>
                  </a:lnTo>
                  <a:lnTo>
                    <a:pt x="474" y="259"/>
                  </a:lnTo>
                  <a:lnTo>
                    <a:pt x="474" y="278"/>
                  </a:lnTo>
                  <a:lnTo>
                    <a:pt x="474" y="298"/>
                  </a:lnTo>
                  <a:lnTo>
                    <a:pt x="442" y="273"/>
                  </a:lnTo>
                  <a:lnTo>
                    <a:pt x="407" y="259"/>
                  </a:lnTo>
                  <a:lnTo>
                    <a:pt x="374" y="240"/>
                  </a:lnTo>
                  <a:lnTo>
                    <a:pt x="346" y="225"/>
                  </a:lnTo>
                  <a:lnTo>
                    <a:pt x="311" y="205"/>
                  </a:lnTo>
                  <a:lnTo>
                    <a:pt x="282" y="192"/>
                  </a:lnTo>
                  <a:lnTo>
                    <a:pt x="253" y="173"/>
                  </a:lnTo>
                  <a:lnTo>
                    <a:pt x="226" y="157"/>
                  </a:lnTo>
                  <a:lnTo>
                    <a:pt x="198" y="138"/>
                  </a:lnTo>
                  <a:lnTo>
                    <a:pt x="169" y="125"/>
                  </a:lnTo>
                  <a:lnTo>
                    <a:pt x="140" y="106"/>
                  </a:lnTo>
                  <a:lnTo>
                    <a:pt x="111" y="90"/>
                  </a:lnTo>
                  <a:lnTo>
                    <a:pt x="82" y="71"/>
                  </a:lnTo>
                  <a:lnTo>
                    <a:pt x="54" y="58"/>
                  </a:lnTo>
                  <a:lnTo>
                    <a:pt x="25" y="44"/>
                  </a:lnTo>
                  <a:lnTo>
                    <a:pt x="0" y="2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1" name="Freeform 5267"/>
            <p:cNvSpPr>
              <a:spLocks/>
            </p:cNvSpPr>
            <p:nvPr/>
          </p:nvSpPr>
          <p:spPr bwMode="gray">
            <a:xfrm>
              <a:off x="5268" y="2693"/>
              <a:ext cx="271" cy="167"/>
            </a:xfrm>
            <a:custGeom>
              <a:avLst/>
              <a:gdLst>
                <a:gd name="T0" fmla="*/ 0 w 541"/>
                <a:gd name="T1" fmla="*/ 84 h 334"/>
                <a:gd name="T2" fmla="*/ 0 w 541"/>
                <a:gd name="T3" fmla="*/ 79 h 334"/>
                <a:gd name="T4" fmla="*/ 2 w 541"/>
                <a:gd name="T5" fmla="*/ 76 h 334"/>
                <a:gd name="T6" fmla="*/ 10 w 541"/>
                <a:gd name="T7" fmla="*/ 70 h 334"/>
                <a:gd name="T8" fmla="*/ 19 w 541"/>
                <a:gd name="T9" fmla="*/ 65 h 334"/>
                <a:gd name="T10" fmla="*/ 28 w 541"/>
                <a:gd name="T11" fmla="*/ 59 h 334"/>
                <a:gd name="T12" fmla="*/ 38 w 541"/>
                <a:gd name="T13" fmla="*/ 56 h 334"/>
                <a:gd name="T14" fmla="*/ 46 w 541"/>
                <a:gd name="T15" fmla="*/ 50 h 334"/>
                <a:gd name="T16" fmla="*/ 55 w 541"/>
                <a:gd name="T17" fmla="*/ 45 h 334"/>
                <a:gd name="T18" fmla="*/ 63 w 541"/>
                <a:gd name="T19" fmla="*/ 41 h 334"/>
                <a:gd name="T20" fmla="*/ 72 w 541"/>
                <a:gd name="T21" fmla="*/ 37 h 334"/>
                <a:gd name="T22" fmla="*/ 80 w 541"/>
                <a:gd name="T23" fmla="*/ 33 h 334"/>
                <a:gd name="T24" fmla="*/ 88 w 541"/>
                <a:gd name="T25" fmla="*/ 27 h 334"/>
                <a:gd name="T26" fmla="*/ 96 w 541"/>
                <a:gd name="T27" fmla="*/ 22 h 334"/>
                <a:gd name="T28" fmla="*/ 104 w 541"/>
                <a:gd name="T29" fmla="*/ 19 h 334"/>
                <a:gd name="T30" fmla="*/ 112 w 541"/>
                <a:gd name="T31" fmla="*/ 14 h 334"/>
                <a:gd name="T32" fmla="*/ 120 w 541"/>
                <a:gd name="T33" fmla="*/ 10 h 334"/>
                <a:gd name="T34" fmla="*/ 128 w 541"/>
                <a:gd name="T35" fmla="*/ 5 h 334"/>
                <a:gd name="T36" fmla="*/ 136 w 541"/>
                <a:gd name="T37" fmla="*/ 0 h 334"/>
                <a:gd name="T38" fmla="*/ 136 w 541"/>
                <a:gd name="T39" fmla="*/ 5 h 334"/>
                <a:gd name="T40" fmla="*/ 136 w 541"/>
                <a:gd name="T41" fmla="*/ 10 h 334"/>
                <a:gd name="T42" fmla="*/ 128 w 541"/>
                <a:gd name="T43" fmla="*/ 13 h 334"/>
                <a:gd name="T44" fmla="*/ 120 w 541"/>
                <a:gd name="T45" fmla="*/ 18 h 334"/>
                <a:gd name="T46" fmla="*/ 112 w 541"/>
                <a:gd name="T47" fmla="*/ 22 h 334"/>
                <a:gd name="T48" fmla="*/ 104 w 541"/>
                <a:gd name="T49" fmla="*/ 27 h 334"/>
                <a:gd name="T50" fmla="*/ 96 w 541"/>
                <a:gd name="T51" fmla="*/ 30 h 334"/>
                <a:gd name="T52" fmla="*/ 88 w 541"/>
                <a:gd name="T53" fmla="*/ 36 h 334"/>
                <a:gd name="T54" fmla="*/ 80 w 541"/>
                <a:gd name="T55" fmla="*/ 41 h 334"/>
                <a:gd name="T56" fmla="*/ 72 w 541"/>
                <a:gd name="T57" fmla="*/ 45 h 334"/>
                <a:gd name="T58" fmla="*/ 63 w 541"/>
                <a:gd name="T59" fmla="*/ 49 h 334"/>
                <a:gd name="T60" fmla="*/ 55 w 541"/>
                <a:gd name="T61" fmla="*/ 54 h 334"/>
                <a:gd name="T62" fmla="*/ 45 w 541"/>
                <a:gd name="T63" fmla="*/ 58 h 334"/>
                <a:gd name="T64" fmla="*/ 38 w 541"/>
                <a:gd name="T65" fmla="*/ 65 h 334"/>
                <a:gd name="T66" fmla="*/ 28 w 541"/>
                <a:gd name="T67" fmla="*/ 70 h 334"/>
                <a:gd name="T68" fmla="*/ 19 w 541"/>
                <a:gd name="T69" fmla="*/ 74 h 334"/>
                <a:gd name="T70" fmla="*/ 9 w 541"/>
                <a:gd name="T71" fmla="*/ 79 h 334"/>
                <a:gd name="T72" fmla="*/ 0 w 541"/>
                <a:gd name="T73" fmla="*/ 84 h 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41"/>
                <a:gd name="T112" fmla="*/ 0 h 334"/>
                <a:gd name="T113" fmla="*/ 541 w 541"/>
                <a:gd name="T114" fmla="*/ 334 h 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41" h="334">
                  <a:moveTo>
                    <a:pt x="0" y="334"/>
                  </a:moveTo>
                  <a:lnTo>
                    <a:pt x="0" y="315"/>
                  </a:lnTo>
                  <a:lnTo>
                    <a:pt x="5" y="302"/>
                  </a:lnTo>
                  <a:lnTo>
                    <a:pt x="38" y="277"/>
                  </a:lnTo>
                  <a:lnTo>
                    <a:pt x="76" y="257"/>
                  </a:lnTo>
                  <a:lnTo>
                    <a:pt x="111" y="238"/>
                  </a:lnTo>
                  <a:lnTo>
                    <a:pt x="149" y="225"/>
                  </a:lnTo>
                  <a:lnTo>
                    <a:pt x="182" y="200"/>
                  </a:lnTo>
                  <a:lnTo>
                    <a:pt x="217" y="181"/>
                  </a:lnTo>
                  <a:lnTo>
                    <a:pt x="249" y="161"/>
                  </a:lnTo>
                  <a:lnTo>
                    <a:pt x="288" y="148"/>
                  </a:lnTo>
                  <a:lnTo>
                    <a:pt x="317" y="129"/>
                  </a:lnTo>
                  <a:lnTo>
                    <a:pt x="349" y="110"/>
                  </a:lnTo>
                  <a:lnTo>
                    <a:pt x="384" y="90"/>
                  </a:lnTo>
                  <a:lnTo>
                    <a:pt x="416" y="75"/>
                  </a:lnTo>
                  <a:lnTo>
                    <a:pt x="445" y="58"/>
                  </a:lnTo>
                  <a:lnTo>
                    <a:pt x="480" y="39"/>
                  </a:lnTo>
                  <a:lnTo>
                    <a:pt x="509" y="19"/>
                  </a:lnTo>
                  <a:lnTo>
                    <a:pt x="541" y="0"/>
                  </a:lnTo>
                  <a:lnTo>
                    <a:pt x="541" y="19"/>
                  </a:lnTo>
                  <a:lnTo>
                    <a:pt x="541" y="39"/>
                  </a:lnTo>
                  <a:lnTo>
                    <a:pt x="509" y="52"/>
                  </a:lnTo>
                  <a:lnTo>
                    <a:pt x="480" y="71"/>
                  </a:lnTo>
                  <a:lnTo>
                    <a:pt x="445" y="90"/>
                  </a:lnTo>
                  <a:lnTo>
                    <a:pt x="416" y="110"/>
                  </a:lnTo>
                  <a:lnTo>
                    <a:pt x="384" y="123"/>
                  </a:lnTo>
                  <a:lnTo>
                    <a:pt x="349" y="142"/>
                  </a:lnTo>
                  <a:lnTo>
                    <a:pt x="317" y="161"/>
                  </a:lnTo>
                  <a:lnTo>
                    <a:pt x="288" y="181"/>
                  </a:lnTo>
                  <a:lnTo>
                    <a:pt x="249" y="196"/>
                  </a:lnTo>
                  <a:lnTo>
                    <a:pt x="217" y="219"/>
                  </a:lnTo>
                  <a:lnTo>
                    <a:pt x="178" y="234"/>
                  </a:lnTo>
                  <a:lnTo>
                    <a:pt x="149" y="257"/>
                  </a:lnTo>
                  <a:lnTo>
                    <a:pt x="111" y="277"/>
                  </a:lnTo>
                  <a:lnTo>
                    <a:pt x="73" y="296"/>
                  </a:lnTo>
                  <a:lnTo>
                    <a:pt x="34" y="315"/>
                  </a:lnTo>
                  <a:lnTo>
                    <a:pt x="0" y="334"/>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2" name="Freeform 5268"/>
            <p:cNvSpPr>
              <a:spLocks/>
            </p:cNvSpPr>
            <p:nvPr/>
          </p:nvSpPr>
          <p:spPr bwMode="gray">
            <a:xfrm>
              <a:off x="5417" y="1554"/>
              <a:ext cx="45" cy="34"/>
            </a:xfrm>
            <a:custGeom>
              <a:avLst/>
              <a:gdLst>
                <a:gd name="T0" fmla="*/ 22 w 91"/>
                <a:gd name="T1" fmla="*/ 0 h 67"/>
                <a:gd name="T2" fmla="*/ 20 w 91"/>
                <a:gd name="T3" fmla="*/ 0 h 67"/>
                <a:gd name="T4" fmla="*/ 15 w 91"/>
                <a:gd name="T5" fmla="*/ 4 h 67"/>
                <a:gd name="T6" fmla="*/ 10 w 91"/>
                <a:gd name="T7" fmla="*/ 8 h 67"/>
                <a:gd name="T8" fmla="*/ 5 w 91"/>
                <a:gd name="T9" fmla="*/ 11 h 67"/>
                <a:gd name="T10" fmla="*/ 1 w 91"/>
                <a:gd name="T11" fmla="*/ 15 h 67"/>
                <a:gd name="T12" fmla="*/ 0 w 91"/>
                <a:gd name="T13" fmla="*/ 16 h 67"/>
                <a:gd name="T14" fmla="*/ 0 w 91"/>
                <a:gd name="T15" fmla="*/ 17 h 67"/>
                <a:gd name="T16" fmla="*/ 5 w 91"/>
                <a:gd name="T17" fmla="*/ 12 h 67"/>
                <a:gd name="T18" fmla="*/ 12 w 91"/>
                <a:gd name="T19" fmla="*/ 9 h 67"/>
                <a:gd name="T20" fmla="*/ 17 w 91"/>
                <a:gd name="T21" fmla="*/ 4 h 67"/>
                <a:gd name="T22" fmla="*/ 22 w 91"/>
                <a:gd name="T23" fmla="*/ 0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67"/>
                <a:gd name="T38" fmla="*/ 91 w 91"/>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67">
                  <a:moveTo>
                    <a:pt x="91" y="0"/>
                  </a:moveTo>
                  <a:lnTo>
                    <a:pt x="81" y="0"/>
                  </a:lnTo>
                  <a:lnTo>
                    <a:pt x="62" y="14"/>
                  </a:lnTo>
                  <a:lnTo>
                    <a:pt x="43" y="29"/>
                  </a:lnTo>
                  <a:lnTo>
                    <a:pt x="23" y="42"/>
                  </a:lnTo>
                  <a:lnTo>
                    <a:pt x="6" y="58"/>
                  </a:lnTo>
                  <a:lnTo>
                    <a:pt x="0" y="62"/>
                  </a:lnTo>
                  <a:lnTo>
                    <a:pt x="0" y="67"/>
                  </a:lnTo>
                  <a:lnTo>
                    <a:pt x="23" y="48"/>
                  </a:lnTo>
                  <a:lnTo>
                    <a:pt x="48" y="33"/>
                  </a:lnTo>
                  <a:lnTo>
                    <a:pt x="68" y="14"/>
                  </a:lnTo>
                  <a:lnTo>
                    <a:pt x="91" y="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3" name="Freeform 5269"/>
            <p:cNvSpPr>
              <a:spLocks/>
            </p:cNvSpPr>
            <p:nvPr/>
          </p:nvSpPr>
          <p:spPr bwMode="gray">
            <a:xfrm>
              <a:off x="5417" y="1583"/>
              <a:ext cx="50" cy="43"/>
            </a:xfrm>
            <a:custGeom>
              <a:avLst/>
              <a:gdLst>
                <a:gd name="T0" fmla="*/ 25 w 100"/>
                <a:gd name="T1" fmla="*/ 22 h 86"/>
                <a:gd name="T2" fmla="*/ 25 w 100"/>
                <a:gd name="T3" fmla="*/ 20 h 86"/>
                <a:gd name="T4" fmla="*/ 25 w 100"/>
                <a:gd name="T5" fmla="*/ 20 h 86"/>
                <a:gd name="T6" fmla="*/ 18 w 100"/>
                <a:gd name="T7" fmla="*/ 14 h 86"/>
                <a:gd name="T8" fmla="*/ 12 w 100"/>
                <a:gd name="T9" fmla="*/ 10 h 86"/>
                <a:gd name="T10" fmla="*/ 6 w 100"/>
                <a:gd name="T11" fmla="*/ 5 h 86"/>
                <a:gd name="T12" fmla="*/ 2 w 100"/>
                <a:gd name="T13" fmla="*/ 0 h 86"/>
                <a:gd name="T14" fmla="*/ 0 w 100"/>
                <a:gd name="T15" fmla="*/ 1 h 86"/>
                <a:gd name="T16" fmla="*/ 0 w 100"/>
                <a:gd name="T17" fmla="*/ 3 h 86"/>
                <a:gd name="T18" fmla="*/ 6 w 100"/>
                <a:gd name="T19" fmla="*/ 7 h 86"/>
                <a:gd name="T20" fmla="*/ 12 w 100"/>
                <a:gd name="T21" fmla="*/ 12 h 86"/>
                <a:gd name="T22" fmla="*/ 18 w 100"/>
                <a:gd name="T23" fmla="*/ 17 h 86"/>
                <a:gd name="T24" fmla="*/ 25 w 100"/>
                <a:gd name="T25" fmla="*/ 22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86"/>
                <a:gd name="T41" fmla="*/ 100 w 100"/>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86">
                  <a:moveTo>
                    <a:pt x="100" y="86"/>
                  </a:moveTo>
                  <a:lnTo>
                    <a:pt x="100" y="80"/>
                  </a:lnTo>
                  <a:lnTo>
                    <a:pt x="100" y="77"/>
                  </a:lnTo>
                  <a:lnTo>
                    <a:pt x="71" y="57"/>
                  </a:lnTo>
                  <a:lnTo>
                    <a:pt x="48" y="38"/>
                  </a:lnTo>
                  <a:lnTo>
                    <a:pt x="23" y="19"/>
                  </a:lnTo>
                  <a:lnTo>
                    <a:pt x="6" y="0"/>
                  </a:lnTo>
                  <a:lnTo>
                    <a:pt x="0" y="4"/>
                  </a:lnTo>
                  <a:lnTo>
                    <a:pt x="0" y="9"/>
                  </a:lnTo>
                  <a:lnTo>
                    <a:pt x="23" y="29"/>
                  </a:lnTo>
                  <a:lnTo>
                    <a:pt x="48" y="48"/>
                  </a:lnTo>
                  <a:lnTo>
                    <a:pt x="71" y="67"/>
                  </a:lnTo>
                  <a:lnTo>
                    <a:pt x="100" y="8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4" name="Freeform 5270"/>
            <p:cNvSpPr>
              <a:spLocks/>
            </p:cNvSpPr>
            <p:nvPr/>
          </p:nvSpPr>
          <p:spPr bwMode="gray">
            <a:xfrm>
              <a:off x="5410" y="1618"/>
              <a:ext cx="57" cy="47"/>
            </a:xfrm>
            <a:custGeom>
              <a:avLst/>
              <a:gdLst>
                <a:gd name="T0" fmla="*/ 29 w 113"/>
                <a:gd name="T1" fmla="*/ 3 h 92"/>
                <a:gd name="T2" fmla="*/ 29 w 113"/>
                <a:gd name="T3" fmla="*/ 2 h 92"/>
                <a:gd name="T4" fmla="*/ 29 w 113"/>
                <a:gd name="T5" fmla="*/ 0 h 92"/>
                <a:gd name="T6" fmla="*/ 21 w 113"/>
                <a:gd name="T7" fmla="*/ 5 h 92"/>
                <a:gd name="T8" fmla="*/ 16 w 113"/>
                <a:gd name="T9" fmla="*/ 10 h 92"/>
                <a:gd name="T10" fmla="*/ 8 w 113"/>
                <a:gd name="T11" fmla="*/ 15 h 92"/>
                <a:gd name="T12" fmla="*/ 0 w 113"/>
                <a:gd name="T13" fmla="*/ 21 h 92"/>
                <a:gd name="T14" fmla="*/ 0 w 113"/>
                <a:gd name="T15" fmla="*/ 22 h 92"/>
                <a:gd name="T16" fmla="*/ 0 w 113"/>
                <a:gd name="T17" fmla="*/ 24 h 92"/>
                <a:gd name="T18" fmla="*/ 8 w 113"/>
                <a:gd name="T19" fmla="*/ 17 h 92"/>
                <a:gd name="T20" fmla="*/ 16 w 113"/>
                <a:gd name="T21" fmla="*/ 13 h 92"/>
                <a:gd name="T22" fmla="*/ 21 w 113"/>
                <a:gd name="T23" fmla="*/ 8 h 92"/>
                <a:gd name="T24" fmla="*/ 29 w 113"/>
                <a:gd name="T25" fmla="*/ 3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3"/>
                <a:gd name="T40" fmla="*/ 0 h 92"/>
                <a:gd name="T41" fmla="*/ 113 w 113"/>
                <a:gd name="T42" fmla="*/ 92 h 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3" h="92">
                  <a:moveTo>
                    <a:pt x="113" y="9"/>
                  </a:moveTo>
                  <a:lnTo>
                    <a:pt x="113" y="6"/>
                  </a:lnTo>
                  <a:lnTo>
                    <a:pt x="113" y="0"/>
                  </a:lnTo>
                  <a:lnTo>
                    <a:pt x="84" y="19"/>
                  </a:lnTo>
                  <a:lnTo>
                    <a:pt x="61" y="38"/>
                  </a:lnTo>
                  <a:lnTo>
                    <a:pt x="29" y="57"/>
                  </a:lnTo>
                  <a:lnTo>
                    <a:pt x="0" y="82"/>
                  </a:lnTo>
                  <a:lnTo>
                    <a:pt x="0" y="86"/>
                  </a:lnTo>
                  <a:lnTo>
                    <a:pt x="0" y="92"/>
                  </a:lnTo>
                  <a:lnTo>
                    <a:pt x="29" y="67"/>
                  </a:lnTo>
                  <a:lnTo>
                    <a:pt x="61" y="48"/>
                  </a:lnTo>
                  <a:lnTo>
                    <a:pt x="84" y="29"/>
                  </a:lnTo>
                  <a:lnTo>
                    <a:pt x="113" y="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5" name="Freeform 5271"/>
            <p:cNvSpPr>
              <a:spLocks/>
            </p:cNvSpPr>
            <p:nvPr/>
          </p:nvSpPr>
          <p:spPr bwMode="gray">
            <a:xfrm>
              <a:off x="5410" y="1660"/>
              <a:ext cx="61" cy="47"/>
            </a:xfrm>
            <a:custGeom>
              <a:avLst/>
              <a:gdLst>
                <a:gd name="T0" fmla="*/ 30 w 123"/>
                <a:gd name="T1" fmla="*/ 24 h 94"/>
                <a:gd name="T2" fmla="*/ 30 w 123"/>
                <a:gd name="T3" fmla="*/ 22 h 94"/>
                <a:gd name="T4" fmla="*/ 30 w 123"/>
                <a:gd name="T5" fmla="*/ 21 h 94"/>
                <a:gd name="T6" fmla="*/ 21 w 123"/>
                <a:gd name="T7" fmla="*/ 15 h 94"/>
                <a:gd name="T8" fmla="*/ 14 w 123"/>
                <a:gd name="T9" fmla="*/ 11 h 94"/>
                <a:gd name="T10" fmla="*/ 7 w 123"/>
                <a:gd name="T11" fmla="*/ 5 h 94"/>
                <a:gd name="T12" fmla="*/ 0 w 123"/>
                <a:gd name="T13" fmla="*/ 0 h 94"/>
                <a:gd name="T14" fmla="*/ 0 w 123"/>
                <a:gd name="T15" fmla="*/ 1 h 94"/>
                <a:gd name="T16" fmla="*/ 0 w 123"/>
                <a:gd name="T17" fmla="*/ 3 h 94"/>
                <a:gd name="T18" fmla="*/ 7 w 123"/>
                <a:gd name="T19" fmla="*/ 6 h 94"/>
                <a:gd name="T20" fmla="*/ 14 w 123"/>
                <a:gd name="T21" fmla="*/ 13 h 94"/>
                <a:gd name="T22" fmla="*/ 21 w 123"/>
                <a:gd name="T23" fmla="*/ 18 h 94"/>
                <a:gd name="T24" fmla="*/ 30 w 123"/>
                <a:gd name="T25" fmla="*/ 24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3"/>
                <a:gd name="T40" fmla="*/ 0 h 94"/>
                <a:gd name="T41" fmla="*/ 123 w 123"/>
                <a:gd name="T42" fmla="*/ 94 h 9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3" h="94">
                  <a:moveTo>
                    <a:pt x="123" y="94"/>
                  </a:moveTo>
                  <a:lnTo>
                    <a:pt x="123" y="85"/>
                  </a:lnTo>
                  <a:lnTo>
                    <a:pt x="123" y="81"/>
                  </a:lnTo>
                  <a:lnTo>
                    <a:pt x="84" y="62"/>
                  </a:lnTo>
                  <a:lnTo>
                    <a:pt x="56" y="43"/>
                  </a:lnTo>
                  <a:lnTo>
                    <a:pt x="29" y="20"/>
                  </a:lnTo>
                  <a:lnTo>
                    <a:pt x="0" y="0"/>
                  </a:lnTo>
                  <a:lnTo>
                    <a:pt x="0" y="4"/>
                  </a:lnTo>
                  <a:lnTo>
                    <a:pt x="0" y="10"/>
                  </a:lnTo>
                  <a:lnTo>
                    <a:pt x="29" y="27"/>
                  </a:lnTo>
                  <a:lnTo>
                    <a:pt x="56" y="52"/>
                  </a:lnTo>
                  <a:lnTo>
                    <a:pt x="84" y="71"/>
                  </a:lnTo>
                  <a:lnTo>
                    <a:pt x="123" y="94"/>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6" name="Freeform 5272"/>
            <p:cNvSpPr>
              <a:spLocks/>
            </p:cNvSpPr>
            <p:nvPr/>
          </p:nvSpPr>
          <p:spPr bwMode="gray">
            <a:xfrm>
              <a:off x="5400" y="1700"/>
              <a:ext cx="71" cy="50"/>
            </a:xfrm>
            <a:custGeom>
              <a:avLst/>
              <a:gdLst>
                <a:gd name="T0" fmla="*/ 36 w 142"/>
                <a:gd name="T1" fmla="*/ 3 h 100"/>
                <a:gd name="T2" fmla="*/ 36 w 142"/>
                <a:gd name="T3" fmla="*/ 1 h 100"/>
                <a:gd name="T4" fmla="*/ 36 w 142"/>
                <a:gd name="T5" fmla="*/ 0 h 100"/>
                <a:gd name="T6" fmla="*/ 25 w 142"/>
                <a:gd name="T7" fmla="*/ 5 h 100"/>
                <a:gd name="T8" fmla="*/ 18 w 142"/>
                <a:gd name="T9" fmla="*/ 11 h 100"/>
                <a:gd name="T10" fmla="*/ 9 w 142"/>
                <a:gd name="T11" fmla="*/ 15 h 100"/>
                <a:gd name="T12" fmla="*/ 0 w 142"/>
                <a:gd name="T13" fmla="*/ 23 h 100"/>
                <a:gd name="T14" fmla="*/ 0 w 142"/>
                <a:gd name="T15" fmla="*/ 25 h 100"/>
                <a:gd name="T16" fmla="*/ 8 w 142"/>
                <a:gd name="T17" fmla="*/ 20 h 100"/>
                <a:gd name="T18" fmla="*/ 18 w 142"/>
                <a:gd name="T19" fmla="*/ 13 h 100"/>
                <a:gd name="T20" fmla="*/ 25 w 142"/>
                <a:gd name="T21" fmla="*/ 7 h 100"/>
                <a:gd name="T22" fmla="*/ 36 w 142"/>
                <a:gd name="T23" fmla="*/ 3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2"/>
                <a:gd name="T37" fmla="*/ 0 h 100"/>
                <a:gd name="T38" fmla="*/ 142 w 142"/>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2" h="100">
                  <a:moveTo>
                    <a:pt x="142" y="10"/>
                  </a:moveTo>
                  <a:lnTo>
                    <a:pt x="142" y="4"/>
                  </a:lnTo>
                  <a:lnTo>
                    <a:pt x="142" y="0"/>
                  </a:lnTo>
                  <a:lnTo>
                    <a:pt x="103" y="19"/>
                  </a:lnTo>
                  <a:lnTo>
                    <a:pt x="75" y="42"/>
                  </a:lnTo>
                  <a:lnTo>
                    <a:pt x="38" y="61"/>
                  </a:lnTo>
                  <a:lnTo>
                    <a:pt x="0" y="90"/>
                  </a:lnTo>
                  <a:lnTo>
                    <a:pt x="0" y="100"/>
                  </a:lnTo>
                  <a:lnTo>
                    <a:pt x="32" y="77"/>
                  </a:lnTo>
                  <a:lnTo>
                    <a:pt x="75" y="52"/>
                  </a:lnTo>
                  <a:lnTo>
                    <a:pt x="103" y="29"/>
                  </a:lnTo>
                  <a:lnTo>
                    <a:pt x="142" y="10"/>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7" name="Freeform 5273"/>
            <p:cNvSpPr>
              <a:spLocks/>
            </p:cNvSpPr>
            <p:nvPr/>
          </p:nvSpPr>
          <p:spPr bwMode="gray">
            <a:xfrm>
              <a:off x="5400" y="1745"/>
              <a:ext cx="76" cy="53"/>
            </a:xfrm>
            <a:custGeom>
              <a:avLst/>
              <a:gdLst>
                <a:gd name="T0" fmla="*/ 38 w 151"/>
                <a:gd name="T1" fmla="*/ 27 h 106"/>
                <a:gd name="T2" fmla="*/ 38 w 151"/>
                <a:gd name="T3" fmla="*/ 26 h 106"/>
                <a:gd name="T4" fmla="*/ 38 w 151"/>
                <a:gd name="T5" fmla="*/ 24 h 106"/>
                <a:gd name="T6" fmla="*/ 33 w 151"/>
                <a:gd name="T7" fmla="*/ 21 h 106"/>
                <a:gd name="T8" fmla="*/ 29 w 151"/>
                <a:gd name="T9" fmla="*/ 19 h 106"/>
                <a:gd name="T10" fmla="*/ 23 w 151"/>
                <a:gd name="T11" fmla="*/ 14 h 106"/>
                <a:gd name="T12" fmla="*/ 18 w 151"/>
                <a:gd name="T13" fmla="*/ 12 h 106"/>
                <a:gd name="T14" fmla="*/ 8 w 151"/>
                <a:gd name="T15" fmla="*/ 5 h 106"/>
                <a:gd name="T16" fmla="*/ 0 w 151"/>
                <a:gd name="T17" fmla="*/ 0 h 106"/>
                <a:gd name="T18" fmla="*/ 0 w 151"/>
                <a:gd name="T19" fmla="*/ 3 h 106"/>
                <a:gd name="T20" fmla="*/ 8 w 151"/>
                <a:gd name="T21" fmla="*/ 9 h 106"/>
                <a:gd name="T22" fmla="*/ 18 w 151"/>
                <a:gd name="T23" fmla="*/ 14 h 106"/>
                <a:gd name="T24" fmla="*/ 23 w 151"/>
                <a:gd name="T25" fmla="*/ 17 h 106"/>
                <a:gd name="T26" fmla="*/ 29 w 151"/>
                <a:gd name="T27" fmla="*/ 21 h 106"/>
                <a:gd name="T28" fmla="*/ 33 w 151"/>
                <a:gd name="T29" fmla="*/ 23 h 106"/>
                <a:gd name="T30" fmla="*/ 38 w 151"/>
                <a:gd name="T31" fmla="*/ 27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1"/>
                <a:gd name="T49" fmla="*/ 0 h 106"/>
                <a:gd name="T50" fmla="*/ 151 w 151"/>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1" h="106">
                  <a:moveTo>
                    <a:pt x="151" y="106"/>
                  </a:moveTo>
                  <a:lnTo>
                    <a:pt x="151" y="102"/>
                  </a:lnTo>
                  <a:lnTo>
                    <a:pt x="151" y="96"/>
                  </a:lnTo>
                  <a:lnTo>
                    <a:pt x="132" y="83"/>
                  </a:lnTo>
                  <a:lnTo>
                    <a:pt x="113" y="73"/>
                  </a:lnTo>
                  <a:lnTo>
                    <a:pt x="90" y="58"/>
                  </a:lnTo>
                  <a:lnTo>
                    <a:pt x="71" y="48"/>
                  </a:lnTo>
                  <a:lnTo>
                    <a:pt x="32" y="19"/>
                  </a:lnTo>
                  <a:lnTo>
                    <a:pt x="0" y="0"/>
                  </a:lnTo>
                  <a:lnTo>
                    <a:pt x="0" y="10"/>
                  </a:lnTo>
                  <a:lnTo>
                    <a:pt x="32" y="35"/>
                  </a:lnTo>
                  <a:lnTo>
                    <a:pt x="71" y="58"/>
                  </a:lnTo>
                  <a:lnTo>
                    <a:pt x="90" y="67"/>
                  </a:lnTo>
                  <a:lnTo>
                    <a:pt x="113" y="83"/>
                  </a:lnTo>
                  <a:lnTo>
                    <a:pt x="132" y="92"/>
                  </a:lnTo>
                  <a:lnTo>
                    <a:pt x="151" y="106"/>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8" name="Freeform 5274"/>
            <p:cNvSpPr>
              <a:spLocks/>
            </p:cNvSpPr>
            <p:nvPr/>
          </p:nvSpPr>
          <p:spPr bwMode="gray">
            <a:xfrm>
              <a:off x="5388" y="1791"/>
              <a:ext cx="88" cy="57"/>
            </a:xfrm>
            <a:custGeom>
              <a:avLst/>
              <a:gdLst>
                <a:gd name="T0" fmla="*/ 44 w 176"/>
                <a:gd name="T1" fmla="*/ 4 h 114"/>
                <a:gd name="T2" fmla="*/ 44 w 176"/>
                <a:gd name="T3" fmla="*/ 1 h 114"/>
                <a:gd name="T4" fmla="*/ 44 w 176"/>
                <a:gd name="T5" fmla="*/ 0 h 114"/>
                <a:gd name="T6" fmla="*/ 40 w 176"/>
                <a:gd name="T7" fmla="*/ 3 h 114"/>
                <a:gd name="T8" fmla="*/ 35 w 176"/>
                <a:gd name="T9" fmla="*/ 6 h 114"/>
                <a:gd name="T10" fmla="*/ 28 w 176"/>
                <a:gd name="T11" fmla="*/ 10 h 114"/>
                <a:gd name="T12" fmla="*/ 24 w 176"/>
                <a:gd name="T13" fmla="*/ 13 h 114"/>
                <a:gd name="T14" fmla="*/ 19 w 176"/>
                <a:gd name="T15" fmla="*/ 15 h 114"/>
                <a:gd name="T16" fmla="*/ 12 w 176"/>
                <a:gd name="T17" fmla="*/ 19 h 114"/>
                <a:gd name="T18" fmla="*/ 6 w 176"/>
                <a:gd name="T19" fmla="*/ 23 h 114"/>
                <a:gd name="T20" fmla="*/ 0 w 176"/>
                <a:gd name="T21" fmla="*/ 26 h 114"/>
                <a:gd name="T22" fmla="*/ 0 w 176"/>
                <a:gd name="T23" fmla="*/ 28 h 114"/>
                <a:gd name="T24" fmla="*/ 0 w 176"/>
                <a:gd name="T25" fmla="*/ 29 h 114"/>
                <a:gd name="T26" fmla="*/ 6 w 176"/>
                <a:gd name="T27" fmla="*/ 25 h 114"/>
                <a:gd name="T28" fmla="*/ 12 w 176"/>
                <a:gd name="T29" fmla="*/ 23 h 114"/>
                <a:gd name="T30" fmla="*/ 17 w 176"/>
                <a:gd name="T31" fmla="*/ 19 h 114"/>
                <a:gd name="T32" fmla="*/ 24 w 176"/>
                <a:gd name="T33" fmla="*/ 15 h 114"/>
                <a:gd name="T34" fmla="*/ 28 w 176"/>
                <a:gd name="T35" fmla="*/ 12 h 114"/>
                <a:gd name="T36" fmla="*/ 35 w 176"/>
                <a:gd name="T37" fmla="*/ 10 h 114"/>
                <a:gd name="T38" fmla="*/ 40 w 176"/>
                <a:gd name="T39" fmla="*/ 6 h 114"/>
                <a:gd name="T40" fmla="*/ 44 w 176"/>
                <a:gd name="T41" fmla="*/ 4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6"/>
                <a:gd name="T64" fmla="*/ 0 h 114"/>
                <a:gd name="T65" fmla="*/ 176 w 176"/>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6" h="114">
                  <a:moveTo>
                    <a:pt x="176" y="14"/>
                  </a:moveTo>
                  <a:lnTo>
                    <a:pt x="176" y="4"/>
                  </a:lnTo>
                  <a:lnTo>
                    <a:pt x="176" y="0"/>
                  </a:lnTo>
                  <a:lnTo>
                    <a:pt x="157" y="10"/>
                  </a:lnTo>
                  <a:lnTo>
                    <a:pt x="138" y="23"/>
                  </a:lnTo>
                  <a:lnTo>
                    <a:pt x="115" y="37"/>
                  </a:lnTo>
                  <a:lnTo>
                    <a:pt x="96" y="52"/>
                  </a:lnTo>
                  <a:lnTo>
                    <a:pt x="73" y="62"/>
                  </a:lnTo>
                  <a:lnTo>
                    <a:pt x="48" y="75"/>
                  </a:lnTo>
                  <a:lnTo>
                    <a:pt x="25" y="91"/>
                  </a:lnTo>
                  <a:lnTo>
                    <a:pt x="0" y="104"/>
                  </a:lnTo>
                  <a:lnTo>
                    <a:pt x="0" y="110"/>
                  </a:lnTo>
                  <a:lnTo>
                    <a:pt x="0" y="114"/>
                  </a:lnTo>
                  <a:lnTo>
                    <a:pt x="25" y="100"/>
                  </a:lnTo>
                  <a:lnTo>
                    <a:pt x="48" y="91"/>
                  </a:lnTo>
                  <a:lnTo>
                    <a:pt x="67" y="75"/>
                  </a:lnTo>
                  <a:lnTo>
                    <a:pt x="96" y="62"/>
                  </a:lnTo>
                  <a:lnTo>
                    <a:pt x="115" y="47"/>
                  </a:lnTo>
                  <a:lnTo>
                    <a:pt x="138" y="37"/>
                  </a:lnTo>
                  <a:lnTo>
                    <a:pt x="157" y="23"/>
                  </a:lnTo>
                  <a:lnTo>
                    <a:pt x="176" y="14"/>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09" name="Freeform 5275"/>
            <p:cNvSpPr>
              <a:spLocks/>
            </p:cNvSpPr>
            <p:nvPr/>
          </p:nvSpPr>
          <p:spPr bwMode="gray">
            <a:xfrm>
              <a:off x="5388" y="1843"/>
              <a:ext cx="96" cy="62"/>
            </a:xfrm>
            <a:custGeom>
              <a:avLst/>
              <a:gdLst>
                <a:gd name="T0" fmla="*/ 48 w 192"/>
                <a:gd name="T1" fmla="*/ 31 h 125"/>
                <a:gd name="T2" fmla="*/ 48 w 192"/>
                <a:gd name="T3" fmla="*/ 28 h 125"/>
                <a:gd name="T4" fmla="*/ 48 w 192"/>
                <a:gd name="T5" fmla="*/ 27 h 125"/>
                <a:gd name="T6" fmla="*/ 42 w 192"/>
                <a:gd name="T7" fmla="*/ 24 h 125"/>
                <a:gd name="T8" fmla="*/ 36 w 192"/>
                <a:gd name="T9" fmla="*/ 20 h 125"/>
                <a:gd name="T10" fmla="*/ 28 w 192"/>
                <a:gd name="T11" fmla="*/ 16 h 125"/>
                <a:gd name="T12" fmla="*/ 23 w 192"/>
                <a:gd name="T13" fmla="*/ 13 h 125"/>
                <a:gd name="T14" fmla="*/ 17 w 192"/>
                <a:gd name="T15" fmla="*/ 9 h 125"/>
                <a:gd name="T16" fmla="*/ 11 w 192"/>
                <a:gd name="T17" fmla="*/ 7 h 125"/>
                <a:gd name="T18" fmla="*/ 5 w 192"/>
                <a:gd name="T19" fmla="*/ 3 h 125"/>
                <a:gd name="T20" fmla="*/ 0 w 192"/>
                <a:gd name="T21" fmla="*/ 0 h 125"/>
                <a:gd name="T22" fmla="*/ 0 w 192"/>
                <a:gd name="T23" fmla="*/ 1 h 125"/>
                <a:gd name="T24" fmla="*/ 0 w 192"/>
                <a:gd name="T25" fmla="*/ 2 h 125"/>
                <a:gd name="T26" fmla="*/ 5 w 192"/>
                <a:gd name="T27" fmla="*/ 6 h 125"/>
                <a:gd name="T28" fmla="*/ 11 w 192"/>
                <a:gd name="T29" fmla="*/ 9 h 125"/>
                <a:gd name="T30" fmla="*/ 17 w 192"/>
                <a:gd name="T31" fmla="*/ 13 h 125"/>
                <a:gd name="T32" fmla="*/ 23 w 192"/>
                <a:gd name="T33" fmla="*/ 16 h 125"/>
                <a:gd name="T34" fmla="*/ 28 w 192"/>
                <a:gd name="T35" fmla="*/ 20 h 125"/>
                <a:gd name="T36" fmla="*/ 36 w 192"/>
                <a:gd name="T37" fmla="*/ 24 h 125"/>
                <a:gd name="T38" fmla="*/ 42 w 192"/>
                <a:gd name="T39" fmla="*/ 27 h 125"/>
                <a:gd name="T40" fmla="*/ 48 w 192"/>
                <a:gd name="T41" fmla="*/ 31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125"/>
                <a:gd name="T65" fmla="*/ 192 w 192"/>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125">
                  <a:moveTo>
                    <a:pt x="192" y="125"/>
                  </a:moveTo>
                  <a:lnTo>
                    <a:pt x="192" y="115"/>
                  </a:lnTo>
                  <a:lnTo>
                    <a:pt x="192" y="111"/>
                  </a:lnTo>
                  <a:lnTo>
                    <a:pt x="167" y="96"/>
                  </a:lnTo>
                  <a:lnTo>
                    <a:pt x="144" y="83"/>
                  </a:lnTo>
                  <a:lnTo>
                    <a:pt x="115" y="67"/>
                  </a:lnTo>
                  <a:lnTo>
                    <a:pt x="90" y="54"/>
                  </a:lnTo>
                  <a:lnTo>
                    <a:pt x="67" y="39"/>
                  </a:lnTo>
                  <a:lnTo>
                    <a:pt x="44" y="29"/>
                  </a:lnTo>
                  <a:lnTo>
                    <a:pt x="19" y="15"/>
                  </a:lnTo>
                  <a:lnTo>
                    <a:pt x="0" y="0"/>
                  </a:lnTo>
                  <a:lnTo>
                    <a:pt x="0" y="6"/>
                  </a:lnTo>
                  <a:lnTo>
                    <a:pt x="0" y="10"/>
                  </a:lnTo>
                  <a:lnTo>
                    <a:pt x="19" y="25"/>
                  </a:lnTo>
                  <a:lnTo>
                    <a:pt x="44" y="39"/>
                  </a:lnTo>
                  <a:lnTo>
                    <a:pt x="67" y="54"/>
                  </a:lnTo>
                  <a:lnTo>
                    <a:pt x="90" y="67"/>
                  </a:lnTo>
                  <a:lnTo>
                    <a:pt x="115" y="83"/>
                  </a:lnTo>
                  <a:lnTo>
                    <a:pt x="144" y="96"/>
                  </a:lnTo>
                  <a:lnTo>
                    <a:pt x="167" y="111"/>
                  </a:lnTo>
                  <a:lnTo>
                    <a:pt x="192" y="12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0" name="Freeform 5276"/>
            <p:cNvSpPr>
              <a:spLocks/>
            </p:cNvSpPr>
            <p:nvPr/>
          </p:nvSpPr>
          <p:spPr bwMode="gray">
            <a:xfrm>
              <a:off x="5373" y="1896"/>
              <a:ext cx="111" cy="69"/>
            </a:xfrm>
            <a:custGeom>
              <a:avLst/>
              <a:gdLst>
                <a:gd name="T0" fmla="*/ 56 w 221"/>
                <a:gd name="T1" fmla="*/ 3 h 138"/>
                <a:gd name="T2" fmla="*/ 56 w 221"/>
                <a:gd name="T3" fmla="*/ 1 h 138"/>
                <a:gd name="T4" fmla="*/ 56 w 221"/>
                <a:gd name="T5" fmla="*/ 0 h 138"/>
                <a:gd name="T6" fmla="*/ 49 w 221"/>
                <a:gd name="T7" fmla="*/ 3 h 138"/>
                <a:gd name="T8" fmla="*/ 44 w 221"/>
                <a:gd name="T9" fmla="*/ 7 h 138"/>
                <a:gd name="T10" fmla="*/ 36 w 221"/>
                <a:gd name="T11" fmla="*/ 11 h 138"/>
                <a:gd name="T12" fmla="*/ 30 w 221"/>
                <a:gd name="T13" fmla="*/ 15 h 138"/>
                <a:gd name="T14" fmla="*/ 23 w 221"/>
                <a:gd name="T15" fmla="*/ 19 h 138"/>
                <a:gd name="T16" fmla="*/ 16 w 221"/>
                <a:gd name="T17" fmla="*/ 22 h 138"/>
                <a:gd name="T18" fmla="*/ 8 w 221"/>
                <a:gd name="T19" fmla="*/ 26 h 138"/>
                <a:gd name="T20" fmla="*/ 0 w 221"/>
                <a:gd name="T21" fmla="*/ 31 h 138"/>
                <a:gd name="T22" fmla="*/ 0 w 221"/>
                <a:gd name="T23" fmla="*/ 32 h 138"/>
                <a:gd name="T24" fmla="*/ 0 w 221"/>
                <a:gd name="T25" fmla="*/ 35 h 138"/>
                <a:gd name="T26" fmla="*/ 8 w 221"/>
                <a:gd name="T27" fmla="*/ 29 h 138"/>
                <a:gd name="T28" fmla="*/ 16 w 221"/>
                <a:gd name="T29" fmla="*/ 26 h 138"/>
                <a:gd name="T30" fmla="*/ 22 w 221"/>
                <a:gd name="T31" fmla="*/ 22 h 138"/>
                <a:gd name="T32" fmla="*/ 29 w 221"/>
                <a:gd name="T33" fmla="*/ 19 h 138"/>
                <a:gd name="T34" fmla="*/ 36 w 221"/>
                <a:gd name="T35" fmla="*/ 15 h 138"/>
                <a:gd name="T36" fmla="*/ 44 w 221"/>
                <a:gd name="T37" fmla="*/ 12 h 138"/>
                <a:gd name="T38" fmla="*/ 49 w 221"/>
                <a:gd name="T39" fmla="*/ 7 h 138"/>
                <a:gd name="T40" fmla="*/ 56 w 221"/>
                <a:gd name="T41" fmla="*/ 3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1"/>
                <a:gd name="T64" fmla="*/ 0 h 138"/>
                <a:gd name="T65" fmla="*/ 221 w 221"/>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1" h="138">
                  <a:moveTo>
                    <a:pt x="221" y="15"/>
                  </a:moveTo>
                  <a:lnTo>
                    <a:pt x="221" y="5"/>
                  </a:lnTo>
                  <a:lnTo>
                    <a:pt x="221" y="0"/>
                  </a:lnTo>
                  <a:lnTo>
                    <a:pt x="196" y="15"/>
                  </a:lnTo>
                  <a:lnTo>
                    <a:pt x="173" y="28"/>
                  </a:lnTo>
                  <a:lnTo>
                    <a:pt x="144" y="44"/>
                  </a:lnTo>
                  <a:lnTo>
                    <a:pt x="119" y="63"/>
                  </a:lnTo>
                  <a:lnTo>
                    <a:pt x="92" y="76"/>
                  </a:lnTo>
                  <a:lnTo>
                    <a:pt x="63" y="90"/>
                  </a:lnTo>
                  <a:lnTo>
                    <a:pt x="29" y="105"/>
                  </a:lnTo>
                  <a:lnTo>
                    <a:pt x="0" y="124"/>
                  </a:lnTo>
                  <a:lnTo>
                    <a:pt x="0" y="128"/>
                  </a:lnTo>
                  <a:lnTo>
                    <a:pt x="0" y="138"/>
                  </a:lnTo>
                  <a:lnTo>
                    <a:pt x="29" y="119"/>
                  </a:lnTo>
                  <a:lnTo>
                    <a:pt x="63" y="105"/>
                  </a:lnTo>
                  <a:lnTo>
                    <a:pt x="86" y="90"/>
                  </a:lnTo>
                  <a:lnTo>
                    <a:pt x="115" y="76"/>
                  </a:lnTo>
                  <a:lnTo>
                    <a:pt x="144" y="63"/>
                  </a:lnTo>
                  <a:lnTo>
                    <a:pt x="173" y="48"/>
                  </a:lnTo>
                  <a:lnTo>
                    <a:pt x="196" y="28"/>
                  </a:lnTo>
                  <a:lnTo>
                    <a:pt x="221" y="1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1" name="Freeform 5277"/>
            <p:cNvSpPr>
              <a:spLocks/>
            </p:cNvSpPr>
            <p:nvPr/>
          </p:nvSpPr>
          <p:spPr bwMode="gray">
            <a:xfrm>
              <a:off x="5373" y="1958"/>
              <a:ext cx="120" cy="74"/>
            </a:xfrm>
            <a:custGeom>
              <a:avLst/>
              <a:gdLst>
                <a:gd name="T0" fmla="*/ 60 w 240"/>
                <a:gd name="T1" fmla="*/ 37 h 148"/>
                <a:gd name="T2" fmla="*/ 60 w 240"/>
                <a:gd name="T3" fmla="*/ 35 h 148"/>
                <a:gd name="T4" fmla="*/ 60 w 240"/>
                <a:gd name="T5" fmla="*/ 33 h 148"/>
                <a:gd name="T6" fmla="*/ 52 w 240"/>
                <a:gd name="T7" fmla="*/ 27 h 148"/>
                <a:gd name="T8" fmla="*/ 45 w 240"/>
                <a:gd name="T9" fmla="*/ 24 h 148"/>
                <a:gd name="T10" fmla="*/ 36 w 240"/>
                <a:gd name="T11" fmla="*/ 19 h 148"/>
                <a:gd name="T12" fmla="*/ 29 w 240"/>
                <a:gd name="T13" fmla="*/ 15 h 148"/>
                <a:gd name="T14" fmla="*/ 22 w 240"/>
                <a:gd name="T15" fmla="*/ 10 h 148"/>
                <a:gd name="T16" fmla="*/ 15 w 240"/>
                <a:gd name="T17" fmla="*/ 7 h 148"/>
                <a:gd name="T18" fmla="*/ 8 w 240"/>
                <a:gd name="T19" fmla="*/ 3 h 148"/>
                <a:gd name="T20" fmla="*/ 0 w 240"/>
                <a:gd name="T21" fmla="*/ 0 h 148"/>
                <a:gd name="T22" fmla="*/ 0 w 240"/>
                <a:gd name="T23" fmla="*/ 1 h 148"/>
                <a:gd name="T24" fmla="*/ 0 w 240"/>
                <a:gd name="T25" fmla="*/ 3 h 148"/>
                <a:gd name="T26" fmla="*/ 8 w 240"/>
                <a:gd name="T27" fmla="*/ 7 h 148"/>
                <a:gd name="T28" fmla="*/ 15 w 240"/>
                <a:gd name="T29" fmla="*/ 12 h 148"/>
                <a:gd name="T30" fmla="*/ 22 w 240"/>
                <a:gd name="T31" fmla="*/ 15 h 148"/>
                <a:gd name="T32" fmla="*/ 29 w 240"/>
                <a:gd name="T33" fmla="*/ 19 h 148"/>
                <a:gd name="T34" fmla="*/ 36 w 240"/>
                <a:gd name="T35" fmla="*/ 24 h 148"/>
                <a:gd name="T36" fmla="*/ 45 w 240"/>
                <a:gd name="T37" fmla="*/ 29 h 148"/>
                <a:gd name="T38" fmla="*/ 52 w 240"/>
                <a:gd name="T39" fmla="*/ 33 h 148"/>
                <a:gd name="T40" fmla="*/ 60 w 240"/>
                <a:gd name="T41" fmla="*/ 37 h 1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0"/>
                <a:gd name="T64" fmla="*/ 0 h 148"/>
                <a:gd name="T65" fmla="*/ 240 w 240"/>
                <a:gd name="T66" fmla="*/ 148 h 1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0" h="148">
                  <a:moveTo>
                    <a:pt x="240" y="148"/>
                  </a:moveTo>
                  <a:lnTo>
                    <a:pt x="240" y="139"/>
                  </a:lnTo>
                  <a:lnTo>
                    <a:pt x="240" y="129"/>
                  </a:lnTo>
                  <a:lnTo>
                    <a:pt x="205" y="110"/>
                  </a:lnTo>
                  <a:lnTo>
                    <a:pt x="177" y="96"/>
                  </a:lnTo>
                  <a:lnTo>
                    <a:pt x="144" y="77"/>
                  </a:lnTo>
                  <a:lnTo>
                    <a:pt x="115" y="62"/>
                  </a:lnTo>
                  <a:lnTo>
                    <a:pt x="86" y="43"/>
                  </a:lnTo>
                  <a:lnTo>
                    <a:pt x="58" y="29"/>
                  </a:lnTo>
                  <a:lnTo>
                    <a:pt x="29" y="14"/>
                  </a:lnTo>
                  <a:lnTo>
                    <a:pt x="0" y="0"/>
                  </a:lnTo>
                  <a:lnTo>
                    <a:pt x="0" y="4"/>
                  </a:lnTo>
                  <a:lnTo>
                    <a:pt x="0" y="14"/>
                  </a:lnTo>
                  <a:lnTo>
                    <a:pt x="29" y="29"/>
                  </a:lnTo>
                  <a:lnTo>
                    <a:pt x="58" y="48"/>
                  </a:lnTo>
                  <a:lnTo>
                    <a:pt x="86" y="62"/>
                  </a:lnTo>
                  <a:lnTo>
                    <a:pt x="115" y="77"/>
                  </a:lnTo>
                  <a:lnTo>
                    <a:pt x="144" y="96"/>
                  </a:lnTo>
                  <a:lnTo>
                    <a:pt x="177" y="116"/>
                  </a:lnTo>
                  <a:lnTo>
                    <a:pt x="205" y="129"/>
                  </a:lnTo>
                  <a:lnTo>
                    <a:pt x="240" y="148"/>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2" name="Freeform 5278"/>
            <p:cNvSpPr>
              <a:spLocks/>
            </p:cNvSpPr>
            <p:nvPr/>
          </p:nvSpPr>
          <p:spPr bwMode="gray">
            <a:xfrm>
              <a:off x="5359" y="2021"/>
              <a:ext cx="134" cy="80"/>
            </a:xfrm>
            <a:custGeom>
              <a:avLst/>
              <a:gdLst>
                <a:gd name="T0" fmla="*/ 67 w 269"/>
                <a:gd name="T1" fmla="*/ 4 h 162"/>
                <a:gd name="T2" fmla="*/ 67 w 269"/>
                <a:gd name="T3" fmla="*/ 1 h 162"/>
                <a:gd name="T4" fmla="*/ 67 w 269"/>
                <a:gd name="T5" fmla="*/ 0 h 162"/>
                <a:gd name="T6" fmla="*/ 58 w 269"/>
                <a:gd name="T7" fmla="*/ 3 h 162"/>
                <a:gd name="T8" fmla="*/ 51 w 269"/>
                <a:gd name="T9" fmla="*/ 8 h 162"/>
                <a:gd name="T10" fmla="*/ 43 w 269"/>
                <a:gd name="T11" fmla="*/ 13 h 162"/>
                <a:gd name="T12" fmla="*/ 34 w 269"/>
                <a:gd name="T13" fmla="*/ 17 h 162"/>
                <a:gd name="T14" fmla="*/ 26 w 269"/>
                <a:gd name="T15" fmla="*/ 21 h 162"/>
                <a:gd name="T16" fmla="*/ 18 w 269"/>
                <a:gd name="T17" fmla="*/ 25 h 162"/>
                <a:gd name="T18" fmla="*/ 8 w 269"/>
                <a:gd name="T19" fmla="*/ 30 h 162"/>
                <a:gd name="T20" fmla="*/ 0 w 269"/>
                <a:gd name="T21" fmla="*/ 35 h 162"/>
                <a:gd name="T22" fmla="*/ 0 w 269"/>
                <a:gd name="T23" fmla="*/ 37 h 162"/>
                <a:gd name="T24" fmla="*/ 0 w 269"/>
                <a:gd name="T25" fmla="*/ 40 h 162"/>
                <a:gd name="T26" fmla="*/ 8 w 269"/>
                <a:gd name="T27" fmla="*/ 35 h 162"/>
                <a:gd name="T28" fmla="*/ 18 w 269"/>
                <a:gd name="T29" fmla="*/ 30 h 162"/>
                <a:gd name="T30" fmla="*/ 25 w 269"/>
                <a:gd name="T31" fmla="*/ 25 h 162"/>
                <a:gd name="T32" fmla="*/ 34 w 269"/>
                <a:gd name="T33" fmla="*/ 21 h 162"/>
                <a:gd name="T34" fmla="*/ 43 w 269"/>
                <a:gd name="T35" fmla="*/ 16 h 162"/>
                <a:gd name="T36" fmla="*/ 51 w 269"/>
                <a:gd name="T37" fmla="*/ 13 h 162"/>
                <a:gd name="T38" fmla="*/ 58 w 269"/>
                <a:gd name="T39" fmla="*/ 8 h 162"/>
                <a:gd name="T40" fmla="*/ 67 w 269"/>
                <a:gd name="T41" fmla="*/ 4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162"/>
                <a:gd name="T65" fmla="*/ 269 w 269"/>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162">
                  <a:moveTo>
                    <a:pt x="269" y="19"/>
                  </a:moveTo>
                  <a:lnTo>
                    <a:pt x="269" y="4"/>
                  </a:lnTo>
                  <a:lnTo>
                    <a:pt x="269" y="0"/>
                  </a:lnTo>
                  <a:lnTo>
                    <a:pt x="234" y="14"/>
                  </a:lnTo>
                  <a:lnTo>
                    <a:pt x="206" y="33"/>
                  </a:lnTo>
                  <a:lnTo>
                    <a:pt x="173" y="52"/>
                  </a:lnTo>
                  <a:lnTo>
                    <a:pt x="138" y="71"/>
                  </a:lnTo>
                  <a:lnTo>
                    <a:pt x="106" y="87"/>
                  </a:lnTo>
                  <a:lnTo>
                    <a:pt x="73" y="104"/>
                  </a:lnTo>
                  <a:lnTo>
                    <a:pt x="35" y="123"/>
                  </a:lnTo>
                  <a:lnTo>
                    <a:pt x="0" y="142"/>
                  </a:lnTo>
                  <a:lnTo>
                    <a:pt x="0" y="152"/>
                  </a:lnTo>
                  <a:lnTo>
                    <a:pt x="0" y="162"/>
                  </a:lnTo>
                  <a:lnTo>
                    <a:pt x="35" y="142"/>
                  </a:lnTo>
                  <a:lnTo>
                    <a:pt x="73" y="123"/>
                  </a:lnTo>
                  <a:lnTo>
                    <a:pt x="102" y="104"/>
                  </a:lnTo>
                  <a:lnTo>
                    <a:pt x="138" y="87"/>
                  </a:lnTo>
                  <a:lnTo>
                    <a:pt x="173" y="67"/>
                  </a:lnTo>
                  <a:lnTo>
                    <a:pt x="206" y="52"/>
                  </a:lnTo>
                  <a:lnTo>
                    <a:pt x="234" y="33"/>
                  </a:lnTo>
                  <a:lnTo>
                    <a:pt x="269" y="1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3" name="Freeform 5279"/>
            <p:cNvSpPr>
              <a:spLocks/>
            </p:cNvSpPr>
            <p:nvPr/>
          </p:nvSpPr>
          <p:spPr bwMode="gray">
            <a:xfrm>
              <a:off x="5359" y="2092"/>
              <a:ext cx="144" cy="89"/>
            </a:xfrm>
            <a:custGeom>
              <a:avLst/>
              <a:gdLst>
                <a:gd name="T0" fmla="*/ 72 w 288"/>
                <a:gd name="T1" fmla="*/ 44 h 179"/>
                <a:gd name="T2" fmla="*/ 72 w 288"/>
                <a:gd name="T3" fmla="*/ 42 h 179"/>
                <a:gd name="T4" fmla="*/ 72 w 288"/>
                <a:gd name="T5" fmla="*/ 40 h 179"/>
                <a:gd name="T6" fmla="*/ 62 w 288"/>
                <a:gd name="T7" fmla="*/ 33 h 179"/>
                <a:gd name="T8" fmla="*/ 52 w 288"/>
                <a:gd name="T9" fmla="*/ 30 h 179"/>
                <a:gd name="T10" fmla="*/ 43 w 288"/>
                <a:gd name="T11" fmla="*/ 24 h 179"/>
                <a:gd name="T12" fmla="*/ 34 w 288"/>
                <a:gd name="T13" fmla="*/ 19 h 179"/>
                <a:gd name="T14" fmla="*/ 25 w 288"/>
                <a:gd name="T15" fmla="*/ 14 h 179"/>
                <a:gd name="T16" fmla="*/ 17 w 288"/>
                <a:gd name="T17" fmla="*/ 9 h 179"/>
                <a:gd name="T18" fmla="*/ 7 w 288"/>
                <a:gd name="T19" fmla="*/ 5 h 179"/>
                <a:gd name="T20" fmla="*/ 0 w 288"/>
                <a:gd name="T21" fmla="*/ 0 h 179"/>
                <a:gd name="T22" fmla="*/ 0 w 288"/>
                <a:gd name="T23" fmla="*/ 2 h 179"/>
                <a:gd name="T24" fmla="*/ 0 w 288"/>
                <a:gd name="T25" fmla="*/ 5 h 179"/>
                <a:gd name="T26" fmla="*/ 7 w 288"/>
                <a:gd name="T27" fmla="*/ 8 h 179"/>
                <a:gd name="T28" fmla="*/ 15 w 288"/>
                <a:gd name="T29" fmla="*/ 14 h 179"/>
                <a:gd name="T30" fmla="*/ 24 w 288"/>
                <a:gd name="T31" fmla="*/ 19 h 179"/>
                <a:gd name="T32" fmla="*/ 34 w 288"/>
                <a:gd name="T33" fmla="*/ 24 h 179"/>
                <a:gd name="T34" fmla="*/ 43 w 288"/>
                <a:gd name="T35" fmla="*/ 29 h 179"/>
                <a:gd name="T36" fmla="*/ 52 w 288"/>
                <a:gd name="T37" fmla="*/ 33 h 179"/>
                <a:gd name="T38" fmla="*/ 62 w 288"/>
                <a:gd name="T39" fmla="*/ 38 h 179"/>
                <a:gd name="T40" fmla="*/ 72 w 288"/>
                <a:gd name="T41" fmla="*/ 44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8"/>
                <a:gd name="T64" fmla="*/ 0 h 179"/>
                <a:gd name="T65" fmla="*/ 288 w 288"/>
                <a:gd name="T66" fmla="*/ 179 h 1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8" h="179">
                  <a:moveTo>
                    <a:pt x="288" y="179"/>
                  </a:moveTo>
                  <a:lnTo>
                    <a:pt x="288" y="169"/>
                  </a:lnTo>
                  <a:lnTo>
                    <a:pt x="288" y="160"/>
                  </a:lnTo>
                  <a:lnTo>
                    <a:pt x="250" y="135"/>
                  </a:lnTo>
                  <a:lnTo>
                    <a:pt x="211" y="121"/>
                  </a:lnTo>
                  <a:lnTo>
                    <a:pt x="173" y="96"/>
                  </a:lnTo>
                  <a:lnTo>
                    <a:pt x="135" y="77"/>
                  </a:lnTo>
                  <a:lnTo>
                    <a:pt x="102" y="58"/>
                  </a:lnTo>
                  <a:lnTo>
                    <a:pt x="67" y="39"/>
                  </a:lnTo>
                  <a:lnTo>
                    <a:pt x="29" y="20"/>
                  </a:lnTo>
                  <a:lnTo>
                    <a:pt x="0" y="0"/>
                  </a:lnTo>
                  <a:lnTo>
                    <a:pt x="0" y="10"/>
                  </a:lnTo>
                  <a:lnTo>
                    <a:pt x="0" y="20"/>
                  </a:lnTo>
                  <a:lnTo>
                    <a:pt x="29" y="35"/>
                  </a:lnTo>
                  <a:lnTo>
                    <a:pt x="63" y="58"/>
                  </a:lnTo>
                  <a:lnTo>
                    <a:pt x="96" y="77"/>
                  </a:lnTo>
                  <a:lnTo>
                    <a:pt x="135" y="96"/>
                  </a:lnTo>
                  <a:lnTo>
                    <a:pt x="173" y="116"/>
                  </a:lnTo>
                  <a:lnTo>
                    <a:pt x="211" y="135"/>
                  </a:lnTo>
                  <a:lnTo>
                    <a:pt x="250" y="154"/>
                  </a:lnTo>
                  <a:lnTo>
                    <a:pt x="288" y="17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4" name="Freeform 5280"/>
            <p:cNvSpPr>
              <a:spLocks/>
            </p:cNvSpPr>
            <p:nvPr/>
          </p:nvSpPr>
          <p:spPr bwMode="gray">
            <a:xfrm>
              <a:off x="5338" y="2167"/>
              <a:ext cx="165" cy="97"/>
            </a:xfrm>
            <a:custGeom>
              <a:avLst/>
              <a:gdLst>
                <a:gd name="T0" fmla="*/ 83 w 330"/>
                <a:gd name="T1" fmla="*/ 5 h 196"/>
                <a:gd name="T2" fmla="*/ 83 w 330"/>
                <a:gd name="T3" fmla="*/ 2 h 196"/>
                <a:gd name="T4" fmla="*/ 83 w 330"/>
                <a:gd name="T5" fmla="*/ 0 h 196"/>
                <a:gd name="T6" fmla="*/ 73 w 330"/>
                <a:gd name="T7" fmla="*/ 4 h 196"/>
                <a:gd name="T8" fmla="*/ 63 w 330"/>
                <a:gd name="T9" fmla="*/ 10 h 196"/>
                <a:gd name="T10" fmla="*/ 53 w 330"/>
                <a:gd name="T11" fmla="*/ 15 h 196"/>
                <a:gd name="T12" fmla="*/ 44 w 330"/>
                <a:gd name="T13" fmla="*/ 21 h 196"/>
                <a:gd name="T14" fmla="*/ 34 w 330"/>
                <a:gd name="T15" fmla="*/ 25 h 196"/>
                <a:gd name="T16" fmla="*/ 22 w 330"/>
                <a:gd name="T17" fmla="*/ 32 h 196"/>
                <a:gd name="T18" fmla="*/ 12 w 330"/>
                <a:gd name="T19" fmla="*/ 36 h 196"/>
                <a:gd name="T20" fmla="*/ 1 w 330"/>
                <a:gd name="T21" fmla="*/ 42 h 196"/>
                <a:gd name="T22" fmla="*/ 0 w 330"/>
                <a:gd name="T23" fmla="*/ 45 h 196"/>
                <a:gd name="T24" fmla="*/ 0 w 330"/>
                <a:gd name="T25" fmla="*/ 48 h 196"/>
                <a:gd name="T26" fmla="*/ 10 w 330"/>
                <a:gd name="T27" fmla="*/ 42 h 196"/>
                <a:gd name="T28" fmla="*/ 22 w 330"/>
                <a:gd name="T29" fmla="*/ 37 h 196"/>
                <a:gd name="T30" fmla="*/ 33 w 330"/>
                <a:gd name="T31" fmla="*/ 32 h 196"/>
                <a:gd name="T32" fmla="*/ 43 w 330"/>
                <a:gd name="T33" fmla="*/ 27 h 196"/>
                <a:gd name="T34" fmla="*/ 52 w 330"/>
                <a:gd name="T35" fmla="*/ 20 h 196"/>
                <a:gd name="T36" fmla="*/ 63 w 330"/>
                <a:gd name="T37" fmla="*/ 15 h 196"/>
                <a:gd name="T38" fmla="*/ 73 w 330"/>
                <a:gd name="T39" fmla="*/ 10 h 196"/>
                <a:gd name="T40" fmla="*/ 83 w 330"/>
                <a:gd name="T41" fmla="*/ 5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0"/>
                <a:gd name="T64" fmla="*/ 0 h 196"/>
                <a:gd name="T65" fmla="*/ 330 w 330"/>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0" h="196">
                  <a:moveTo>
                    <a:pt x="330" y="23"/>
                  </a:moveTo>
                  <a:lnTo>
                    <a:pt x="330" y="10"/>
                  </a:lnTo>
                  <a:lnTo>
                    <a:pt x="330" y="0"/>
                  </a:lnTo>
                  <a:lnTo>
                    <a:pt x="292" y="19"/>
                  </a:lnTo>
                  <a:lnTo>
                    <a:pt x="253" y="42"/>
                  </a:lnTo>
                  <a:lnTo>
                    <a:pt x="215" y="62"/>
                  </a:lnTo>
                  <a:lnTo>
                    <a:pt x="177" y="85"/>
                  </a:lnTo>
                  <a:lnTo>
                    <a:pt x="134" y="104"/>
                  </a:lnTo>
                  <a:lnTo>
                    <a:pt x="90" y="129"/>
                  </a:lnTo>
                  <a:lnTo>
                    <a:pt x="48" y="148"/>
                  </a:lnTo>
                  <a:lnTo>
                    <a:pt x="4" y="171"/>
                  </a:lnTo>
                  <a:lnTo>
                    <a:pt x="0" y="181"/>
                  </a:lnTo>
                  <a:lnTo>
                    <a:pt x="0" y="196"/>
                  </a:lnTo>
                  <a:lnTo>
                    <a:pt x="42" y="171"/>
                  </a:lnTo>
                  <a:lnTo>
                    <a:pt x="90" y="152"/>
                  </a:lnTo>
                  <a:lnTo>
                    <a:pt x="129" y="129"/>
                  </a:lnTo>
                  <a:lnTo>
                    <a:pt x="173" y="110"/>
                  </a:lnTo>
                  <a:lnTo>
                    <a:pt x="209" y="81"/>
                  </a:lnTo>
                  <a:lnTo>
                    <a:pt x="253" y="62"/>
                  </a:lnTo>
                  <a:lnTo>
                    <a:pt x="292" y="42"/>
                  </a:lnTo>
                  <a:lnTo>
                    <a:pt x="330" y="23"/>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5" name="Freeform 5281"/>
            <p:cNvSpPr>
              <a:spLocks/>
            </p:cNvSpPr>
            <p:nvPr/>
          </p:nvSpPr>
          <p:spPr bwMode="gray">
            <a:xfrm>
              <a:off x="5338" y="2252"/>
              <a:ext cx="177" cy="107"/>
            </a:xfrm>
            <a:custGeom>
              <a:avLst/>
              <a:gdLst>
                <a:gd name="T0" fmla="*/ 89 w 353"/>
                <a:gd name="T1" fmla="*/ 53 h 215"/>
                <a:gd name="T2" fmla="*/ 89 w 353"/>
                <a:gd name="T3" fmla="*/ 50 h 215"/>
                <a:gd name="T4" fmla="*/ 89 w 353"/>
                <a:gd name="T5" fmla="*/ 48 h 215"/>
                <a:gd name="T6" fmla="*/ 77 w 353"/>
                <a:gd name="T7" fmla="*/ 41 h 215"/>
                <a:gd name="T8" fmla="*/ 65 w 353"/>
                <a:gd name="T9" fmla="*/ 36 h 215"/>
                <a:gd name="T10" fmla="*/ 54 w 353"/>
                <a:gd name="T11" fmla="*/ 28 h 215"/>
                <a:gd name="T12" fmla="*/ 44 w 353"/>
                <a:gd name="T13" fmla="*/ 24 h 215"/>
                <a:gd name="T14" fmla="*/ 33 w 353"/>
                <a:gd name="T15" fmla="*/ 18 h 215"/>
                <a:gd name="T16" fmla="*/ 22 w 353"/>
                <a:gd name="T17" fmla="*/ 12 h 215"/>
                <a:gd name="T18" fmla="*/ 11 w 353"/>
                <a:gd name="T19" fmla="*/ 6 h 215"/>
                <a:gd name="T20" fmla="*/ 1 w 353"/>
                <a:gd name="T21" fmla="*/ 0 h 215"/>
                <a:gd name="T22" fmla="*/ 0 w 353"/>
                <a:gd name="T23" fmla="*/ 2 h 215"/>
                <a:gd name="T24" fmla="*/ 0 w 353"/>
                <a:gd name="T25" fmla="*/ 6 h 215"/>
                <a:gd name="T26" fmla="*/ 11 w 353"/>
                <a:gd name="T27" fmla="*/ 12 h 215"/>
                <a:gd name="T28" fmla="*/ 22 w 353"/>
                <a:gd name="T29" fmla="*/ 18 h 215"/>
                <a:gd name="T30" fmla="*/ 32 w 353"/>
                <a:gd name="T31" fmla="*/ 23 h 215"/>
                <a:gd name="T32" fmla="*/ 42 w 353"/>
                <a:gd name="T33" fmla="*/ 28 h 215"/>
                <a:gd name="T34" fmla="*/ 54 w 353"/>
                <a:gd name="T35" fmla="*/ 35 h 215"/>
                <a:gd name="T36" fmla="*/ 66 w 353"/>
                <a:gd name="T37" fmla="*/ 41 h 215"/>
                <a:gd name="T38" fmla="*/ 77 w 353"/>
                <a:gd name="T39" fmla="*/ 48 h 215"/>
                <a:gd name="T40" fmla="*/ 89 w 353"/>
                <a:gd name="T41" fmla="*/ 53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3"/>
                <a:gd name="T64" fmla="*/ 0 h 215"/>
                <a:gd name="T65" fmla="*/ 353 w 353"/>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3" h="215">
                  <a:moveTo>
                    <a:pt x="353" y="215"/>
                  </a:moveTo>
                  <a:lnTo>
                    <a:pt x="353" y="202"/>
                  </a:lnTo>
                  <a:lnTo>
                    <a:pt x="353" y="192"/>
                  </a:lnTo>
                  <a:lnTo>
                    <a:pt x="305" y="167"/>
                  </a:lnTo>
                  <a:lnTo>
                    <a:pt x="257" y="144"/>
                  </a:lnTo>
                  <a:lnTo>
                    <a:pt x="215" y="115"/>
                  </a:lnTo>
                  <a:lnTo>
                    <a:pt x="173" y="96"/>
                  </a:lnTo>
                  <a:lnTo>
                    <a:pt x="129" y="73"/>
                  </a:lnTo>
                  <a:lnTo>
                    <a:pt x="86" y="48"/>
                  </a:lnTo>
                  <a:lnTo>
                    <a:pt x="42" y="25"/>
                  </a:lnTo>
                  <a:lnTo>
                    <a:pt x="4" y="0"/>
                  </a:lnTo>
                  <a:lnTo>
                    <a:pt x="0" y="10"/>
                  </a:lnTo>
                  <a:lnTo>
                    <a:pt x="0" y="25"/>
                  </a:lnTo>
                  <a:lnTo>
                    <a:pt x="42" y="48"/>
                  </a:lnTo>
                  <a:lnTo>
                    <a:pt x="86" y="73"/>
                  </a:lnTo>
                  <a:lnTo>
                    <a:pt x="125" y="92"/>
                  </a:lnTo>
                  <a:lnTo>
                    <a:pt x="167" y="115"/>
                  </a:lnTo>
                  <a:lnTo>
                    <a:pt x="215" y="140"/>
                  </a:lnTo>
                  <a:lnTo>
                    <a:pt x="263" y="167"/>
                  </a:lnTo>
                  <a:lnTo>
                    <a:pt x="305" y="192"/>
                  </a:lnTo>
                  <a:lnTo>
                    <a:pt x="353" y="21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6" name="Freeform 5282"/>
            <p:cNvSpPr>
              <a:spLocks/>
            </p:cNvSpPr>
            <p:nvPr/>
          </p:nvSpPr>
          <p:spPr bwMode="gray">
            <a:xfrm>
              <a:off x="5316" y="2345"/>
              <a:ext cx="199" cy="117"/>
            </a:xfrm>
            <a:custGeom>
              <a:avLst/>
              <a:gdLst>
                <a:gd name="T0" fmla="*/ 100 w 397"/>
                <a:gd name="T1" fmla="*/ 7 h 234"/>
                <a:gd name="T2" fmla="*/ 100 w 397"/>
                <a:gd name="T3" fmla="*/ 3 h 234"/>
                <a:gd name="T4" fmla="*/ 100 w 397"/>
                <a:gd name="T5" fmla="*/ 0 h 234"/>
                <a:gd name="T6" fmla="*/ 88 w 397"/>
                <a:gd name="T7" fmla="*/ 7 h 234"/>
                <a:gd name="T8" fmla="*/ 77 w 397"/>
                <a:gd name="T9" fmla="*/ 12 h 234"/>
                <a:gd name="T10" fmla="*/ 65 w 397"/>
                <a:gd name="T11" fmla="*/ 19 h 234"/>
                <a:gd name="T12" fmla="*/ 53 w 397"/>
                <a:gd name="T13" fmla="*/ 26 h 234"/>
                <a:gd name="T14" fmla="*/ 46 w 397"/>
                <a:gd name="T15" fmla="*/ 28 h 234"/>
                <a:gd name="T16" fmla="*/ 40 w 397"/>
                <a:gd name="T17" fmla="*/ 31 h 234"/>
                <a:gd name="T18" fmla="*/ 33 w 397"/>
                <a:gd name="T19" fmla="*/ 35 h 234"/>
                <a:gd name="T20" fmla="*/ 27 w 397"/>
                <a:gd name="T21" fmla="*/ 39 h 234"/>
                <a:gd name="T22" fmla="*/ 20 w 397"/>
                <a:gd name="T23" fmla="*/ 43 h 234"/>
                <a:gd name="T24" fmla="*/ 14 w 397"/>
                <a:gd name="T25" fmla="*/ 46 h 234"/>
                <a:gd name="T26" fmla="*/ 7 w 397"/>
                <a:gd name="T27" fmla="*/ 50 h 234"/>
                <a:gd name="T28" fmla="*/ 0 w 397"/>
                <a:gd name="T29" fmla="*/ 53 h 234"/>
                <a:gd name="T30" fmla="*/ 0 w 397"/>
                <a:gd name="T31" fmla="*/ 56 h 234"/>
                <a:gd name="T32" fmla="*/ 0 w 397"/>
                <a:gd name="T33" fmla="*/ 59 h 234"/>
                <a:gd name="T34" fmla="*/ 7 w 397"/>
                <a:gd name="T35" fmla="*/ 56 h 234"/>
                <a:gd name="T36" fmla="*/ 14 w 397"/>
                <a:gd name="T37" fmla="*/ 52 h 234"/>
                <a:gd name="T38" fmla="*/ 20 w 397"/>
                <a:gd name="T39" fmla="*/ 48 h 234"/>
                <a:gd name="T40" fmla="*/ 27 w 397"/>
                <a:gd name="T41" fmla="*/ 45 h 234"/>
                <a:gd name="T42" fmla="*/ 33 w 397"/>
                <a:gd name="T43" fmla="*/ 41 h 234"/>
                <a:gd name="T44" fmla="*/ 39 w 397"/>
                <a:gd name="T45" fmla="*/ 38 h 234"/>
                <a:gd name="T46" fmla="*/ 45 w 397"/>
                <a:gd name="T47" fmla="*/ 34 h 234"/>
                <a:gd name="T48" fmla="*/ 52 w 397"/>
                <a:gd name="T49" fmla="*/ 31 h 234"/>
                <a:gd name="T50" fmla="*/ 64 w 397"/>
                <a:gd name="T51" fmla="*/ 24 h 234"/>
                <a:gd name="T52" fmla="*/ 77 w 397"/>
                <a:gd name="T53" fmla="*/ 19 h 234"/>
                <a:gd name="T54" fmla="*/ 88 w 397"/>
                <a:gd name="T55" fmla="*/ 12 h 234"/>
                <a:gd name="T56" fmla="*/ 100 w 397"/>
                <a:gd name="T57" fmla="*/ 7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97"/>
                <a:gd name="T88" fmla="*/ 0 h 234"/>
                <a:gd name="T89" fmla="*/ 397 w 397"/>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97" h="234">
                  <a:moveTo>
                    <a:pt x="397" y="25"/>
                  </a:moveTo>
                  <a:lnTo>
                    <a:pt x="397" y="10"/>
                  </a:lnTo>
                  <a:lnTo>
                    <a:pt x="397" y="0"/>
                  </a:lnTo>
                  <a:lnTo>
                    <a:pt x="349" y="25"/>
                  </a:lnTo>
                  <a:lnTo>
                    <a:pt x="307" y="48"/>
                  </a:lnTo>
                  <a:lnTo>
                    <a:pt x="259" y="73"/>
                  </a:lnTo>
                  <a:lnTo>
                    <a:pt x="211" y="102"/>
                  </a:lnTo>
                  <a:lnTo>
                    <a:pt x="182" y="112"/>
                  </a:lnTo>
                  <a:lnTo>
                    <a:pt x="159" y="125"/>
                  </a:lnTo>
                  <a:lnTo>
                    <a:pt x="130" y="140"/>
                  </a:lnTo>
                  <a:lnTo>
                    <a:pt x="105" y="154"/>
                  </a:lnTo>
                  <a:lnTo>
                    <a:pt x="77" y="169"/>
                  </a:lnTo>
                  <a:lnTo>
                    <a:pt x="53" y="183"/>
                  </a:lnTo>
                  <a:lnTo>
                    <a:pt x="25" y="198"/>
                  </a:lnTo>
                  <a:lnTo>
                    <a:pt x="0" y="211"/>
                  </a:lnTo>
                  <a:lnTo>
                    <a:pt x="0" y="221"/>
                  </a:lnTo>
                  <a:lnTo>
                    <a:pt x="0" y="234"/>
                  </a:lnTo>
                  <a:lnTo>
                    <a:pt x="25" y="221"/>
                  </a:lnTo>
                  <a:lnTo>
                    <a:pt x="53" y="208"/>
                  </a:lnTo>
                  <a:lnTo>
                    <a:pt x="77" y="192"/>
                  </a:lnTo>
                  <a:lnTo>
                    <a:pt x="105" y="179"/>
                  </a:lnTo>
                  <a:lnTo>
                    <a:pt x="130" y="163"/>
                  </a:lnTo>
                  <a:lnTo>
                    <a:pt x="153" y="150"/>
                  </a:lnTo>
                  <a:lnTo>
                    <a:pt x="178" y="135"/>
                  </a:lnTo>
                  <a:lnTo>
                    <a:pt x="207" y="125"/>
                  </a:lnTo>
                  <a:lnTo>
                    <a:pt x="253" y="96"/>
                  </a:lnTo>
                  <a:lnTo>
                    <a:pt x="307" y="73"/>
                  </a:lnTo>
                  <a:lnTo>
                    <a:pt x="349" y="48"/>
                  </a:lnTo>
                  <a:lnTo>
                    <a:pt x="397" y="25"/>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7" name="Freeform 5283"/>
            <p:cNvSpPr>
              <a:spLocks/>
            </p:cNvSpPr>
            <p:nvPr/>
          </p:nvSpPr>
          <p:spPr bwMode="gray">
            <a:xfrm>
              <a:off x="5316" y="2451"/>
              <a:ext cx="213" cy="131"/>
            </a:xfrm>
            <a:custGeom>
              <a:avLst/>
              <a:gdLst>
                <a:gd name="T0" fmla="*/ 107 w 426"/>
                <a:gd name="T1" fmla="*/ 65 h 263"/>
                <a:gd name="T2" fmla="*/ 107 w 426"/>
                <a:gd name="T3" fmla="*/ 62 h 263"/>
                <a:gd name="T4" fmla="*/ 107 w 426"/>
                <a:gd name="T5" fmla="*/ 58 h 263"/>
                <a:gd name="T6" fmla="*/ 100 w 426"/>
                <a:gd name="T7" fmla="*/ 53 h 263"/>
                <a:gd name="T8" fmla="*/ 92 w 426"/>
                <a:gd name="T9" fmla="*/ 50 h 263"/>
                <a:gd name="T10" fmla="*/ 85 w 426"/>
                <a:gd name="T11" fmla="*/ 46 h 263"/>
                <a:gd name="T12" fmla="*/ 78 w 426"/>
                <a:gd name="T13" fmla="*/ 43 h 263"/>
                <a:gd name="T14" fmla="*/ 71 w 426"/>
                <a:gd name="T15" fmla="*/ 39 h 263"/>
                <a:gd name="T16" fmla="*/ 63 w 426"/>
                <a:gd name="T17" fmla="*/ 36 h 263"/>
                <a:gd name="T18" fmla="*/ 56 w 426"/>
                <a:gd name="T19" fmla="*/ 32 h 263"/>
                <a:gd name="T20" fmla="*/ 51 w 426"/>
                <a:gd name="T21" fmla="*/ 29 h 263"/>
                <a:gd name="T22" fmla="*/ 38 w 426"/>
                <a:gd name="T23" fmla="*/ 20 h 263"/>
                <a:gd name="T24" fmla="*/ 26 w 426"/>
                <a:gd name="T25" fmla="*/ 13 h 263"/>
                <a:gd name="T26" fmla="*/ 12 w 426"/>
                <a:gd name="T27" fmla="*/ 5 h 263"/>
                <a:gd name="T28" fmla="*/ 0 w 426"/>
                <a:gd name="T29" fmla="*/ 0 h 263"/>
                <a:gd name="T30" fmla="*/ 0 w 426"/>
                <a:gd name="T31" fmla="*/ 2 h 263"/>
                <a:gd name="T32" fmla="*/ 0 w 426"/>
                <a:gd name="T33" fmla="*/ 5 h 263"/>
                <a:gd name="T34" fmla="*/ 12 w 426"/>
                <a:gd name="T35" fmla="*/ 13 h 263"/>
                <a:gd name="T36" fmla="*/ 24 w 426"/>
                <a:gd name="T37" fmla="*/ 20 h 263"/>
                <a:gd name="T38" fmla="*/ 30 w 426"/>
                <a:gd name="T39" fmla="*/ 24 h 263"/>
                <a:gd name="T40" fmla="*/ 38 w 426"/>
                <a:gd name="T41" fmla="*/ 27 h 263"/>
                <a:gd name="T42" fmla="*/ 44 w 426"/>
                <a:gd name="T43" fmla="*/ 31 h 263"/>
                <a:gd name="T44" fmla="*/ 51 w 426"/>
                <a:gd name="T45" fmla="*/ 34 h 263"/>
                <a:gd name="T46" fmla="*/ 56 w 426"/>
                <a:gd name="T47" fmla="*/ 38 h 263"/>
                <a:gd name="T48" fmla="*/ 63 w 426"/>
                <a:gd name="T49" fmla="*/ 41 h 263"/>
                <a:gd name="T50" fmla="*/ 71 w 426"/>
                <a:gd name="T51" fmla="*/ 45 h 263"/>
                <a:gd name="T52" fmla="*/ 78 w 426"/>
                <a:gd name="T53" fmla="*/ 50 h 263"/>
                <a:gd name="T54" fmla="*/ 85 w 426"/>
                <a:gd name="T55" fmla="*/ 53 h 263"/>
                <a:gd name="T56" fmla="*/ 92 w 426"/>
                <a:gd name="T57" fmla="*/ 57 h 263"/>
                <a:gd name="T58" fmla="*/ 100 w 426"/>
                <a:gd name="T59" fmla="*/ 61 h 263"/>
                <a:gd name="T60" fmla="*/ 107 w 426"/>
                <a:gd name="T61" fmla="*/ 65 h 2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26"/>
                <a:gd name="T94" fmla="*/ 0 h 263"/>
                <a:gd name="T95" fmla="*/ 426 w 426"/>
                <a:gd name="T96" fmla="*/ 263 h 2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26" h="263">
                  <a:moveTo>
                    <a:pt x="426" y="263"/>
                  </a:moveTo>
                  <a:lnTo>
                    <a:pt x="426" y="250"/>
                  </a:lnTo>
                  <a:lnTo>
                    <a:pt x="426" y="235"/>
                  </a:lnTo>
                  <a:lnTo>
                    <a:pt x="397" y="215"/>
                  </a:lnTo>
                  <a:lnTo>
                    <a:pt x="368" y="202"/>
                  </a:lnTo>
                  <a:lnTo>
                    <a:pt x="340" y="187"/>
                  </a:lnTo>
                  <a:lnTo>
                    <a:pt x="311" y="173"/>
                  </a:lnTo>
                  <a:lnTo>
                    <a:pt x="282" y="158"/>
                  </a:lnTo>
                  <a:lnTo>
                    <a:pt x="253" y="144"/>
                  </a:lnTo>
                  <a:lnTo>
                    <a:pt x="224" y="129"/>
                  </a:lnTo>
                  <a:lnTo>
                    <a:pt x="201" y="116"/>
                  </a:lnTo>
                  <a:lnTo>
                    <a:pt x="149" y="81"/>
                  </a:lnTo>
                  <a:lnTo>
                    <a:pt x="101" y="52"/>
                  </a:lnTo>
                  <a:lnTo>
                    <a:pt x="48" y="23"/>
                  </a:lnTo>
                  <a:lnTo>
                    <a:pt x="0" y="0"/>
                  </a:lnTo>
                  <a:lnTo>
                    <a:pt x="0" y="10"/>
                  </a:lnTo>
                  <a:lnTo>
                    <a:pt x="0" y="23"/>
                  </a:lnTo>
                  <a:lnTo>
                    <a:pt x="48" y="52"/>
                  </a:lnTo>
                  <a:lnTo>
                    <a:pt x="96" y="81"/>
                  </a:lnTo>
                  <a:lnTo>
                    <a:pt x="121" y="96"/>
                  </a:lnTo>
                  <a:lnTo>
                    <a:pt x="149" y="110"/>
                  </a:lnTo>
                  <a:lnTo>
                    <a:pt x="173" y="125"/>
                  </a:lnTo>
                  <a:lnTo>
                    <a:pt x="201" y="139"/>
                  </a:lnTo>
                  <a:lnTo>
                    <a:pt x="224" y="154"/>
                  </a:lnTo>
                  <a:lnTo>
                    <a:pt x="253" y="167"/>
                  </a:lnTo>
                  <a:lnTo>
                    <a:pt x="282" y="183"/>
                  </a:lnTo>
                  <a:lnTo>
                    <a:pt x="311" y="202"/>
                  </a:lnTo>
                  <a:lnTo>
                    <a:pt x="340" y="215"/>
                  </a:lnTo>
                  <a:lnTo>
                    <a:pt x="368" y="231"/>
                  </a:lnTo>
                  <a:lnTo>
                    <a:pt x="397" y="244"/>
                  </a:lnTo>
                  <a:lnTo>
                    <a:pt x="426" y="263"/>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8" name="Freeform 5284"/>
            <p:cNvSpPr>
              <a:spLocks/>
            </p:cNvSpPr>
            <p:nvPr/>
          </p:nvSpPr>
          <p:spPr bwMode="gray">
            <a:xfrm>
              <a:off x="5287" y="2563"/>
              <a:ext cx="242" cy="149"/>
            </a:xfrm>
            <a:custGeom>
              <a:avLst/>
              <a:gdLst>
                <a:gd name="T0" fmla="*/ 121 w 484"/>
                <a:gd name="T1" fmla="*/ 7 h 298"/>
                <a:gd name="T2" fmla="*/ 121 w 484"/>
                <a:gd name="T3" fmla="*/ 3 h 298"/>
                <a:gd name="T4" fmla="*/ 121 w 484"/>
                <a:gd name="T5" fmla="*/ 0 h 298"/>
                <a:gd name="T6" fmla="*/ 114 w 484"/>
                <a:gd name="T7" fmla="*/ 3 h 298"/>
                <a:gd name="T8" fmla="*/ 107 w 484"/>
                <a:gd name="T9" fmla="*/ 7 h 298"/>
                <a:gd name="T10" fmla="*/ 100 w 484"/>
                <a:gd name="T11" fmla="*/ 11 h 298"/>
                <a:gd name="T12" fmla="*/ 94 w 484"/>
                <a:gd name="T13" fmla="*/ 15 h 298"/>
                <a:gd name="T14" fmla="*/ 85 w 484"/>
                <a:gd name="T15" fmla="*/ 19 h 298"/>
                <a:gd name="T16" fmla="*/ 78 w 484"/>
                <a:gd name="T17" fmla="*/ 22 h 298"/>
                <a:gd name="T18" fmla="*/ 71 w 484"/>
                <a:gd name="T19" fmla="*/ 26 h 298"/>
                <a:gd name="T20" fmla="*/ 63 w 484"/>
                <a:gd name="T21" fmla="*/ 31 h 298"/>
                <a:gd name="T22" fmla="*/ 56 w 484"/>
                <a:gd name="T23" fmla="*/ 35 h 298"/>
                <a:gd name="T24" fmla="*/ 48 w 484"/>
                <a:gd name="T25" fmla="*/ 39 h 298"/>
                <a:gd name="T26" fmla="*/ 40 w 484"/>
                <a:gd name="T27" fmla="*/ 43 h 298"/>
                <a:gd name="T28" fmla="*/ 33 w 484"/>
                <a:gd name="T29" fmla="*/ 48 h 298"/>
                <a:gd name="T30" fmla="*/ 24 w 484"/>
                <a:gd name="T31" fmla="*/ 51 h 298"/>
                <a:gd name="T32" fmla="*/ 15 w 484"/>
                <a:gd name="T33" fmla="*/ 56 h 298"/>
                <a:gd name="T34" fmla="*/ 8 w 484"/>
                <a:gd name="T35" fmla="*/ 60 h 298"/>
                <a:gd name="T36" fmla="*/ 0 w 484"/>
                <a:gd name="T37" fmla="*/ 65 h 298"/>
                <a:gd name="T38" fmla="*/ 0 w 484"/>
                <a:gd name="T39" fmla="*/ 70 h 298"/>
                <a:gd name="T40" fmla="*/ 0 w 484"/>
                <a:gd name="T41" fmla="*/ 75 h 298"/>
                <a:gd name="T42" fmla="*/ 8 w 484"/>
                <a:gd name="T43" fmla="*/ 70 h 298"/>
                <a:gd name="T44" fmla="*/ 15 w 484"/>
                <a:gd name="T45" fmla="*/ 65 h 298"/>
                <a:gd name="T46" fmla="*/ 24 w 484"/>
                <a:gd name="T47" fmla="*/ 60 h 298"/>
                <a:gd name="T48" fmla="*/ 33 w 484"/>
                <a:gd name="T49" fmla="*/ 56 h 298"/>
                <a:gd name="T50" fmla="*/ 40 w 484"/>
                <a:gd name="T51" fmla="*/ 51 h 298"/>
                <a:gd name="T52" fmla="*/ 48 w 484"/>
                <a:gd name="T53" fmla="*/ 48 h 298"/>
                <a:gd name="T54" fmla="*/ 56 w 484"/>
                <a:gd name="T55" fmla="*/ 43 h 298"/>
                <a:gd name="T56" fmla="*/ 63 w 484"/>
                <a:gd name="T57" fmla="*/ 39 h 298"/>
                <a:gd name="T58" fmla="*/ 71 w 484"/>
                <a:gd name="T59" fmla="*/ 35 h 298"/>
                <a:gd name="T60" fmla="*/ 78 w 484"/>
                <a:gd name="T61" fmla="*/ 31 h 298"/>
                <a:gd name="T62" fmla="*/ 85 w 484"/>
                <a:gd name="T63" fmla="*/ 26 h 298"/>
                <a:gd name="T64" fmla="*/ 94 w 484"/>
                <a:gd name="T65" fmla="*/ 22 h 298"/>
                <a:gd name="T66" fmla="*/ 100 w 484"/>
                <a:gd name="T67" fmla="*/ 18 h 298"/>
                <a:gd name="T68" fmla="*/ 107 w 484"/>
                <a:gd name="T69" fmla="*/ 14 h 298"/>
                <a:gd name="T70" fmla="*/ 114 w 484"/>
                <a:gd name="T71" fmla="*/ 11 h 298"/>
                <a:gd name="T72" fmla="*/ 121 w 484"/>
                <a:gd name="T73" fmla="*/ 7 h 2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4"/>
                <a:gd name="T112" fmla="*/ 0 h 298"/>
                <a:gd name="T113" fmla="*/ 484 w 484"/>
                <a:gd name="T114" fmla="*/ 298 h 29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4" h="298">
                  <a:moveTo>
                    <a:pt x="484" y="29"/>
                  </a:moveTo>
                  <a:lnTo>
                    <a:pt x="484" y="15"/>
                  </a:lnTo>
                  <a:lnTo>
                    <a:pt x="484" y="0"/>
                  </a:lnTo>
                  <a:lnTo>
                    <a:pt x="455" y="15"/>
                  </a:lnTo>
                  <a:lnTo>
                    <a:pt x="426" y="29"/>
                  </a:lnTo>
                  <a:lnTo>
                    <a:pt x="398" y="44"/>
                  </a:lnTo>
                  <a:lnTo>
                    <a:pt x="375" y="61"/>
                  </a:lnTo>
                  <a:lnTo>
                    <a:pt x="340" y="77"/>
                  </a:lnTo>
                  <a:lnTo>
                    <a:pt x="311" y="90"/>
                  </a:lnTo>
                  <a:lnTo>
                    <a:pt x="282" y="106"/>
                  </a:lnTo>
                  <a:lnTo>
                    <a:pt x="255" y="125"/>
                  </a:lnTo>
                  <a:lnTo>
                    <a:pt x="221" y="138"/>
                  </a:lnTo>
                  <a:lnTo>
                    <a:pt x="192" y="157"/>
                  </a:lnTo>
                  <a:lnTo>
                    <a:pt x="159" y="173"/>
                  </a:lnTo>
                  <a:lnTo>
                    <a:pt x="131" y="192"/>
                  </a:lnTo>
                  <a:lnTo>
                    <a:pt x="96" y="205"/>
                  </a:lnTo>
                  <a:lnTo>
                    <a:pt x="63" y="225"/>
                  </a:lnTo>
                  <a:lnTo>
                    <a:pt x="29" y="240"/>
                  </a:lnTo>
                  <a:lnTo>
                    <a:pt x="0" y="259"/>
                  </a:lnTo>
                  <a:lnTo>
                    <a:pt x="0" y="278"/>
                  </a:lnTo>
                  <a:lnTo>
                    <a:pt x="0" y="298"/>
                  </a:lnTo>
                  <a:lnTo>
                    <a:pt x="29" y="278"/>
                  </a:lnTo>
                  <a:lnTo>
                    <a:pt x="63" y="259"/>
                  </a:lnTo>
                  <a:lnTo>
                    <a:pt x="96" y="240"/>
                  </a:lnTo>
                  <a:lnTo>
                    <a:pt x="131" y="225"/>
                  </a:lnTo>
                  <a:lnTo>
                    <a:pt x="159" y="205"/>
                  </a:lnTo>
                  <a:lnTo>
                    <a:pt x="192" y="192"/>
                  </a:lnTo>
                  <a:lnTo>
                    <a:pt x="221" y="173"/>
                  </a:lnTo>
                  <a:lnTo>
                    <a:pt x="255" y="157"/>
                  </a:lnTo>
                  <a:lnTo>
                    <a:pt x="282" y="138"/>
                  </a:lnTo>
                  <a:lnTo>
                    <a:pt x="311" y="125"/>
                  </a:lnTo>
                  <a:lnTo>
                    <a:pt x="340" y="106"/>
                  </a:lnTo>
                  <a:lnTo>
                    <a:pt x="375" y="90"/>
                  </a:lnTo>
                  <a:lnTo>
                    <a:pt x="398" y="71"/>
                  </a:lnTo>
                  <a:lnTo>
                    <a:pt x="426" y="58"/>
                  </a:lnTo>
                  <a:lnTo>
                    <a:pt x="455" y="44"/>
                  </a:lnTo>
                  <a:lnTo>
                    <a:pt x="484" y="29"/>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19" name="Freeform 5285"/>
            <p:cNvSpPr>
              <a:spLocks/>
            </p:cNvSpPr>
            <p:nvPr/>
          </p:nvSpPr>
          <p:spPr bwMode="gray">
            <a:xfrm>
              <a:off x="5287" y="2693"/>
              <a:ext cx="261" cy="167"/>
            </a:xfrm>
            <a:custGeom>
              <a:avLst/>
              <a:gdLst>
                <a:gd name="T0" fmla="*/ 131 w 522"/>
                <a:gd name="T1" fmla="*/ 84 h 334"/>
                <a:gd name="T2" fmla="*/ 131 w 522"/>
                <a:gd name="T3" fmla="*/ 79 h 334"/>
                <a:gd name="T4" fmla="*/ 131 w 522"/>
                <a:gd name="T5" fmla="*/ 76 h 334"/>
                <a:gd name="T6" fmla="*/ 121 w 522"/>
                <a:gd name="T7" fmla="*/ 70 h 334"/>
                <a:gd name="T8" fmla="*/ 112 w 522"/>
                <a:gd name="T9" fmla="*/ 65 h 334"/>
                <a:gd name="T10" fmla="*/ 103 w 522"/>
                <a:gd name="T11" fmla="*/ 59 h 334"/>
                <a:gd name="T12" fmla="*/ 96 w 522"/>
                <a:gd name="T13" fmla="*/ 56 h 334"/>
                <a:gd name="T14" fmla="*/ 86 w 522"/>
                <a:gd name="T15" fmla="*/ 50 h 334"/>
                <a:gd name="T16" fmla="*/ 77 w 522"/>
                <a:gd name="T17" fmla="*/ 45 h 334"/>
                <a:gd name="T18" fmla="*/ 69 w 522"/>
                <a:gd name="T19" fmla="*/ 41 h 334"/>
                <a:gd name="T20" fmla="*/ 62 w 522"/>
                <a:gd name="T21" fmla="*/ 37 h 334"/>
                <a:gd name="T22" fmla="*/ 54 w 522"/>
                <a:gd name="T23" fmla="*/ 33 h 334"/>
                <a:gd name="T24" fmla="*/ 45 w 522"/>
                <a:gd name="T25" fmla="*/ 27 h 334"/>
                <a:gd name="T26" fmla="*/ 37 w 522"/>
                <a:gd name="T27" fmla="*/ 22 h 334"/>
                <a:gd name="T28" fmla="*/ 30 w 522"/>
                <a:gd name="T29" fmla="*/ 19 h 334"/>
                <a:gd name="T30" fmla="*/ 21 w 522"/>
                <a:gd name="T31" fmla="*/ 14 h 334"/>
                <a:gd name="T32" fmla="*/ 14 w 522"/>
                <a:gd name="T33" fmla="*/ 10 h 334"/>
                <a:gd name="T34" fmla="*/ 7 w 522"/>
                <a:gd name="T35" fmla="*/ 5 h 334"/>
                <a:gd name="T36" fmla="*/ 0 w 522"/>
                <a:gd name="T37" fmla="*/ 0 h 334"/>
                <a:gd name="T38" fmla="*/ 0 w 522"/>
                <a:gd name="T39" fmla="*/ 5 h 334"/>
                <a:gd name="T40" fmla="*/ 0 w 522"/>
                <a:gd name="T41" fmla="*/ 10 h 334"/>
                <a:gd name="T42" fmla="*/ 7 w 522"/>
                <a:gd name="T43" fmla="*/ 13 h 334"/>
                <a:gd name="T44" fmla="*/ 14 w 522"/>
                <a:gd name="T45" fmla="*/ 18 h 334"/>
                <a:gd name="T46" fmla="*/ 21 w 522"/>
                <a:gd name="T47" fmla="*/ 22 h 334"/>
                <a:gd name="T48" fmla="*/ 30 w 522"/>
                <a:gd name="T49" fmla="*/ 27 h 334"/>
                <a:gd name="T50" fmla="*/ 37 w 522"/>
                <a:gd name="T51" fmla="*/ 30 h 334"/>
                <a:gd name="T52" fmla="*/ 45 w 522"/>
                <a:gd name="T53" fmla="*/ 36 h 334"/>
                <a:gd name="T54" fmla="*/ 52 w 522"/>
                <a:gd name="T55" fmla="*/ 41 h 334"/>
                <a:gd name="T56" fmla="*/ 62 w 522"/>
                <a:gd name="T57" fmla="*/ 45 h 334"/>
                <a:gd name="T58" fmla="*/ 69 w 522"/>
                <a:gd name="T59" fmla="*/ 49 h 334"/>
                <a:gd name="T60" fmla="*/ 77 w 522"/>
                <a:gd name="T61" fmla="*/ 54 h 334"/>
                <a:gd name="T62" fmla="*/ 86 w 522"/>
                <a:gd name="T63" fmla="*/ 58 h 334"/>
                <a:gd name="T64" fmla="*/ 96 w 522"/>
                <a:gd name="T65" fmla="*/ 65 h 334"/>
                <a:gd name="T66" fmla="*/ 103 w 522"/>
                <a:gd name="T67" fmla="*/ 70 h 334"/>
                <a:gd name="T68" fmla="*/ 112 w 522"/>
                <a:gd name="T69" fmla="*/ 74 h 334"/>
                <a:gd name="T70" fmla="*/ 121 w 522"/>
                <a:gd name="T71" fmla="*/ 79 h 334"/>
                <a:gd name="T72" fmla="*/ 131 w 522"/>
                <a:gd name="T73" fmla="*/ 84 h 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2"/>
                <a:gd name="T112" fmla="*/ 0 h 334"/>
                <a:gd name="T113" fmla="*/ 522 w 522"/>
                <a:gd name="T114" fmla="*/ 334 h 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2" h="334">
                  <a:moveTo>
                    <a:pt x="522" y="334"/>
                  </a:moveTo>
                  <a:lnTo>
                    <a:pt x="522" y="315"/>
                  </a:lnTo>
                  <a:lnTo>
                    <a:pt x="522" y="302"/>
                  </a:lnTo>
                  <a:lnTo>
                    <a:pt x="484" y="277"/>
                  </a:lnTo>
                  <a:lnTo>
                    <a:pt x="451" y="257"/>
                  </a:lnTo>
                  <a:lnTo>
                    <a:pt x="413" y="238"/>
                  </a:lnTo>
                  <a:lnTo>
                    <a:pt x="384" y="225"/>
                  </a:lnTo>
                  <a:lnTo>
                    <a:pt x="346" y="200"/>
                  </a:lnTo>
                  <a:lnTo>
                    <a:pt x="311" y="181"/>
                  </a:lnTo>
                  <a:lnTo>
                    <a:pt x="279" y="161"/>
                  </a:lnTo>
                  <a:lnTo>
                    <a:pt x="250" y="148"/>
                  </a:lnTo>
                  <a:lnTo>
                    <a:pt x="217" y="129"/>
                  </a:lnTo>
                  <a:lnTo>
                    <a:pt x="183" y="110"/>
                  </a:lnTo>
                  <a:lnTo>
                    <a:pt x="150" y="90"/>
                  </a:lnTo>
                  <a:lnTo>
                    <a:pt x="121" y="75"/>
                  </a:lnTo>
                  <a:lnTo>
                    <a:pt x="87" y="58"/>
                  </a:lnTo>
                  <a:lnTo>
                    <a:pt x="58" y="39"/>
                  </a:lnTo>
                  <a:lnTo>
                    <a:pt x="29" y="19"/>
                  </a:lnTo>
                  <a:lnTo>
                    <a:pt x="0" y="0"/>
                  </a:lnTo>
                  <a:lnTo>
                    <a:pt x="0" y="19"/>
                  </a:lnTo>
                  <a:lnTo>
                    <a:pt x="0" y="39"/>
                  </a:lnTo>
                  <a:lnTo>
                    <a:pt x="29" y="52"/>
                  </a:lnTo>
                  <a:lnTo>
                    <a:pt x="58" y="71"/>
                  </a:lnTo>
                  <a:lnTo>
                    <a:pt x="87" y="90"/>
                  </a:lnTo>
                  <a:lnTo>
                    <a:pt x="121" y="110"/>
                  </a:lnTo>
                  <a:lnTo>
                    <a:pt x="150" y="123"/>
                  </a:lnTo>
                  <a:lnTo>
                    <a:pt x="183" y="142"/>
                  </a:lnTo>
                  <a:lnTo>
                    <a:pt x="211" y="161"/>
                  </a:lnTo>
                  <a:lnTo>
                    <a:pt x="250" y="181"/>
                  </a:lnTo>
                  <a:lnTo>
                    <a:pt x="279" y="196"/>
                  </a:lnTo>
                  <a:lnTo>
                    <a:pt x="311" y="219"/>
                  </a:lnTo>
                  <a:lnTo>
                    <a:pt x="346" y="234"/>
                  </a:lnTo>
                  <a:lnTo>
                    <a:pt x="384" y="257"/>
                  </a:lnTo>
                  <a:lnTo>
                    <a:pt x="413" y="277"/>
                  </a:lnTo>
                  <a:lnTo>
                    <a:pt x="451" y="296"/>
                  </a:lnTo>
                  <a:lnTo>
                    <a:pt x="484" y="315"/>
                  </a:lnTo>
                  <a:lnTo>
                    <a:pt x="522" y="334"/>
                  </a:lnTo>
                  <a:close/>
                </a:path>
              </a:pathLst>
            </a:custGeom>
            <a:solidFill>
              <a:srgbClr val="667380"/>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0" name="Freeform 5286"/>
            <p:cNvSpPr>
              <a:spLocks/>
            </p:cNvSpPr>
            <p:nvPr/>
          </p:nvSpPr>
          <p:spPr bwMode="gray">
            <a:xfrm>
              <a:off x="5261" y="1540"/>
              <a:ext cx="175" cy="1320"/>
            </a:xfrm>
            <a:custGeom>
              <a:avLst/>
              <a:gdLst>
                <a:gd name="T0" fmla="*/ 80 w 350"/>
                <a:gd name="T1" fmla="*/ 0 h 2640"/>
                <a:gd name="T2" fmla="*/ 88 w 350"/>
                <a:gd name="T3" fmla="*/ 0 h 2640"/>
                <a:gd name="T4" fmla="*/ 9 w 350"/>
                <a:gd name="T5" fmla="*/ 660 h 2640"/>
                <a:gd name="T6" fmla="*/ 0 w 350"/>
                <a:gd name="T7" fmla="*/ 660 h 2640"/>
                <a:gd name="T8" fmla="*/ 80 w 350"/>
                <a:gd name="T9" fmla="*/ 0 h 2640"/>
                <a:gd name="T10" fmla="*/ 0 60000 65536"/>
                <a:gd name="T11" fmla="*/ 0 60000 65536"/>
                <a:gd name="T12" fmla="*/ 0 60000 65536"/>
                <a:gd name="T13" fmla="*/ 0 60000 65536"/>
                <a:gd name="T14" fmla="*/ 0 60000 65536"/>
                <a:gd name="T15" fmla="*/ 0 w 350"/>
                <a:gd name="T16" fmla="*/ 0 h 2640"/>
                <a:gd name="T17" fmla="*/ 350 w 350"/>
                <a:gd name="T18" fmla="*/ 2640 h 2640"/>
              </a:gdLst>
              <a:ahLst/>
              <a:cxnLst>
                <a:cxn ang="T10">
                  <a:pos x="T0" y="T1"/>
                </a:cxn>
                <a:cxn ang="T11">
                  <a:pos x="T2" y="T3"/>
                </a:cxn>
                <a:cxn ang="T12">
                  <a:pos x="T4" y="T5"/>
                </a:cxn>
                <a:cxn ang="T13">
                  <a:pos x="T6" y="T7"/>
                </a:cxn>
                <a:cxn ang="T14">
                  <a:pos x="T8" y="T9"/>
                </a:cxn>
              </a:cxnLst>
              <a:rect l="T15" t="T16" r="T17" b="T18"/>
              <a:pathLst>
                <a:path w="350" h="2640">
                  <a:moveTo>
                    <a:pt x="317" y="0"/>
                  </a:moveTo>
                  <a:lnTo>
                    <a:pt x="350" y="0"/>
                  </a:lnTo>
                  <a:lnTo>
                    <a:pt x="33" y="2640"/>
                  </a:lnTo>
                  <a:lnTo>
                    <a:pt x="0" y="2640"/>
                  </a:lnTo>
                  <a:lnTo>
                    <a:pt x="317"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1" name="Freeform 5287"/>
            <p:cNvSpPr>
              <a:spLocks/>
            </p:cNvSpPr>
            <p:nvPr/>
          </p:nvSpPr>
          <p:spPr bwMode="gray">
            <a:xfrm>
              <a:off x="5268" y="1540"/>
              <a:ext cx="165" cy="1320"/>
            </a:xfrm>
            <a:custGeom>
              <a:avLst/>
              <a:gdLst>
                <a:gd name="T0" fmla="*/ 83 w 330"/>
                <a:gd name="T1" fmla="*/ 0 h 2640"/>
                <a:gd name="T2" fmla="*/ 79 w 330"/>
                <a:gd name="T3" fmla="*/ 0 h 2640"/>
                <a:gd name="T4" fmla="*/ 0 w 330"/>
                <a:gd name="T5" fmla="*/ 660 h 2640"/>
                <a:gd name="T6" fmla="*/ 3 w 330"/>
                <a:gd name="T7" fmla="*/ 660 h 2640"/>
                <a:gd name="T8" fmla="*/ 83 w 330"/>
                <a:gd name="T9" fmla="*/ 0 h 2640"/>
                <a:gd name="T10" fmla="*/ 0 60000 65536"/>
                <a:gd name="T11" fmla="*/ 0 60000 65536"/>
                <a:gd name="T12" fmla="*/ 0 60000 65536"/>
                <a:gd name="T13" fmla="*/ 0 60000 65536"/>
                <a:gd name="T14" fmla="*/ 0 60000 65536"/>
                <a:gd name="T15" fmla="*/ 0 w 330"/>
                <a:gd name="T16" fmla="*/ 0 h 2640"/>
                <a:gd name="T17" fmla="*/ 330 w 330"/>
                <a:gd name="T18" fmla="*/ 2640 h 2640"/>
              </a:gdLst>
              <a:ahLst/>
              <a:cxnLst>
                <a:cxn ang="T10">
                  <a:pos x="T0" y="T1"/>
                </a:cxn>
                <a:cxn ang="T11">
                  <a:pos x="T2" y="T3"/>
                </a:cxn>
                <a:cxn ang="T12">
                  <a:pos x="T4" y="T5"/>
                </a:cxn>
                <a:cxn ang="T13">
                  <a:pos x="T6" y="T7"/>
                </a:cxn>
                <a:cxn ang="T14">
                  <a:pos x="T8" y="T9"/>
                </a:cxn>
              </a:cxnLst>
              <a:rect l="T15" t="T16" r="T17" b="T18"/>
              <a:pathLst>
                <a:path w="330" h="2640">
                  <a:moveTo>
                    <a:pt x="330" y="0"/>
                  </a:moveTo>
                  <a:lnTo>
                    <a:pt x="313" y="0"/>
                  </a:lnTo>
                  <a:lnTo>
                    <a:pt x="0" y="2640"/>
                  </a:lnTo>
                  <a:lnTo>
                    <a:pt x="15" y="2640"/>
                  </a:lnTo>
                  <a:lnTo>
                    <a:pt x="33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2" name="Freeform 5288"/>
            <p:cNvSpPr>
              <a:spLocks/>
            </p:cNvSpPr>
            <p:nvPr/>
          </p:nvSpPr>
          <p:spPr bwMode="gray">
            <a:xfrm>
              <a:off x="5447" y="1540"/>
              <a:ext cx="109" cy="1320"/>
            </a:xfrm>
            <a:custGeom>
              <a:avLst/>
              <a:gdLst>
                <a:gd name="T0" fmla="*/ 9 w 217"/>
                <a:gd name="T1" fmla="*/ 0 h 2640"/>
                <a:gd name="T2" fmla="*/ 0 w 217"/>
                <a:gd name="T3" fmla="*/ 0 h 2640"/>
                <a:gd name="T4" fmla="*/ 47 w 217"/>
                <a:gd name="T5" fmla="*/ 660 h 2640"/>
                <a:gd name="T6" fmla="*/ 55 w 217"/>
                <a:gd name="T7" fmla="*/ 660 h 2640"/>
                <a:gd name="T8" fmla="*/ 9 w 217"/>
                <a:gd name="T9" fmla="*/ 0 h 2640"/>
                <a:gd name="T10" fmla="*/ 0 60000 65536"/>
                <a:gd name="T11" fmla="*/ 0 60000 65536"/>
                <a:gd name="T12" fmla="*/ 0 60000 65536"/>
                <a:gd name="T13" fmla="*/ 0 60000 65536"/>
                <a:gd name="T14" fmla="*/ 0 60000 65536"/>
                <a:gd name="T15" fmla="*/ 0 w 217"/>
                <a:gd name="T16" fmla="*/ 0 h 2640"/>
                <a:gd name="T17" fmla="*/ 217 w 217"/>
                <a:gd name="T18" fmla="*/ 2640 h 2640"/>
              </a:gdLst>
              <a:ahLst/>
              <a:cxnLst>
                <a:cxn ang="T10">
                  <a:pos x="T0" y="T1"/>
                </a:cxn>
                <a:cxn ang="T11">
                  <a:pos x="T2" y="T3"/>
                </a:cxn>
                <a:cxn ang="T12">
                  <a:pos x="T4" y="T5"/>
                </a:cxn>
                <a:cxn ang="T13">
                  <a:pos x="T6" y="T7"/>
                </a:cxn>
                <a:cxn ang="T14">
                  <a:pos x="T8" y="T9"/>
                </a:cxn>
              </a:cxnLst>
              <a:rect l="T15" t="T16" r="T17" b="T18"/>
              <a:pathLst>
                <a:path w="217" h="2640">
                  <a:moveTo>
                    <a:pt x="34" y="0"/>
                  </a:moveTo>
                  <a:lnTo>
                    <a:pt x="0" y="0"/>
                  </a:lnTo>
                  <a:lnTo>
                    <a:pt x="188" y="2640"/>
                  </a:lnTo>
                  <a:lnTo>
                    <a:pt x="217" y="2640"/>
                  </a:lnTo>
                  <a:lnTo>
                    <a:pt x="34"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3" name="Freeform 5289"/>
            <p:cNvSpPr>
              <a:spLocks/>
            </p:cNvSpPr>
            <p:nvPr/>
          </p:nvSpPr>
          <p:spPr bwMode="gray">
            <a:xfrm>
              <a:off x="5452" y="1540"/>
              <a:ext cx="99" cy="1320"/>
            </a:xfrm>
            <a:custGeom>
              <a:avLst/>
              <a:gdLst>
                <a:gd name="T0" fmla="*/ 0 w 198"/>
                <a:gd name="T1" fmla="*/ 0 h 2640"/>
                <a:gd name="T2" fmla="*/ 4 w 198"/>
                <a:gd name="T3" fmla="*/ 0 h 2640"/>
                <a:gd name="T4" fmla="*/ 50 w 198"/>
                <a:gd name="T5" fmla="*/ 660 h 2640"/>
                <a:gd name="T6" fmla="*/ 46 w 198"/>
                <a:gd name="T7" fmla="*/ 660 h 2640"/>
                <a:gd name="T8" fmla="*/ 0 w 198"/>
                <a:gd name="T9" fmla="*/ 0 h 2640"/>
                <a:gd name="T10" fmla="*/ 0 60000 65536"/>
                <a:gd name="T11" fmla="*/ 0 60000 65536"/>
                <a:gd name="T12" fmla="*/ 0 60000 65536"/>
                <a:gd name="T13" fmla="*/ 0 60000 65536"/>
                <a:gd name="T14" fmla="*/ 0 60000 65536"/>
                <a:gd name="T15" fmla="*/ 0 w 198"/>
                <a:gd name="T16" fmla="*/ 0 h 2640"/>
                <a:gd name="T17" fmla="*/ 198 w 198"/>
                <a:gd name="T18" fmla="*/ 2640 h 2640"/>
              </a:gdLst>
              <a:ahLst/>
              <a:cxnLst>
                <a:cxn ang="T10">
                  <a:pos x="T0" y="T1"/>
                </a:cxn>
                <a:cxn ang="T11">
                  <a:pos x="T2" y="T3"/>
                </a:cxn>
                <a:cxn ang="T12">
                  <a:pos x="T4" y="T5"/>
                </a:cxn>
                <a:cxn ang="T13">
                  <a:pos x="T6" y="T7"/>
                </a:cxn>
                <a:cxn ang="T14">
                  <a:pos x="T8" y="T9"/>
                </a:cxn>
              </a:cxnLst>
              <a:rect l="T15" t="T16" r="T17" b="T18"/>
              <a:pathLst>
                <a:path w="198" h="2640">
                  <a:moveTo>
                    <a:pt x="0" y="0"/>
                  </a:moveTo>
                  <a:lnTo>
                    <a:pt x="16" y="0"/>
                  </a:lnTo>
                  <a:lnTo>
                    <a:pt x="198" y="2640"/>
                  </a:lnTo>
                  <a:lnTo>
                    <a:pt x="183" y="2640"/>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4" name="Rectangle 5290"/>
            <p:cNvSpPr>
              <a:spLocks noChangeArrowheads="1"/>
            </p:cNvSpPr>
            <p:nvPr/>
          </p:nvSpPr>
          <p:spPr bwMode="gray">
            <a:xfrm>
              <a:off x="5901" y="2049"/>
              <a:ext cx="4" cy="5"/>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225" name="Freeform 5291"/>
            <p:cNvSpPr>
              <a:spLocks/>
            </p:cNvSpPr>
            <p:nvPr/>
          </p:nvSpPr>
          <p:spPr bwMode="gray">
            <a:xfrm>
              <a:off x="5758" y="2008"/>
              <a:ext cx="85" cy="48"/>
            </a:xfrm>
            <a:custGeom>
              <a:avLst/>
              <a:gdLst>
                <a:gd name="T0" fmla="*/ 38 w 169"/>
                <a:gd name="T1" fmla="*/ 0 h 96"/>
                <a:gd name="T2" fmla="*/ 39 w 169"/>
                <a:gd name="T3" fmla="*/ 0 h 96"/>
                <a:gd name="T4" fmla="*/ 43 w 169"/>
                <a:gd name="T5" fmla="*/ 2 h 96"/>
                <a:gd name="T6" fmla="*/ 36 w 169"/>
                <a:gd name="T7" fmla="*/ 4 h 96"/>
                <a:gd name="T8" fmla="*/ 33 w 169"/>
                <a:gd name="T9" fmla="*/ 6 h 96"/>
                <a:gd name="T10" fmla="*/ 28 w 169"/>
                <a:gd name="T11" fmla="*/ 9 h 96"/>
                <a:gd name="T12" fmla="*/ 23 w 169"/>
                <a:gd name="T13" fmla="*/ 12 h 96"/>
                <a:gd name="T14" fmla="*/ 19 w 169"/>
                <a:gd name="T15" fmla="*/ 14 h 96"/>
                <a:gd name="T16" fmla="*/ 15 w 169"/>
                <a:gd name="T17" fmla="*/ 19 h 96"/>
                <a:gd name="T18" fmla="*/ 9 w 169"/>
                <a:gd name="T19" fmla="*/ 21 h 96"/>
                <a:gd name="T20" fmla="*/ 5 w 169"/>
                <a:gd name="T21" fmla="*/ 24 h 96"/>
                <a:gd name="T22" fmla="*/ 2 w 169"/>
                <a:gd name="T23" fmla="*/ 23 h 96"/>
                <a:gd name="T24" fmla="*/ 0 w 169"/>
                <a:gd name="T25" fmla="*/ 23 h 96"/>
                <a:gd name="T26" fmla="*/ 5 w 169"/>
                <a:gd name="T27" fmla="*/ 20 h 96"/>
                <a:gd name="T28" fmla="*/ 10 w 169"/>
                <a:gd name="T29" fmla="*/ 17 h 96"/>
                <a:gd name="T30" fmla="*/ 15 w 169"/>
                <a:gd name="T31" fmla="*/ 13 h 96"/>
                <a:gd name="T32" fmla="*/ 20 w 169"/>
                <a:gd name="T33" fmla="*/ 11 h 96"/>
                <a:gd name="T34" fmla="*/ 23 w 169"/>
                <a:gd name="T35" fmla="*/ 7 h 96"/>
                <a:gd name="T36" fmla="*/ 28 w 169"/>
                <a:gd name="T37" fmla="*/ 5 h 96"/>
                <a:gd name="T38" fmla="*/ 33 w 169"/>
                <a:gd name="T39" fmla="*/ 3 h 96"/>
                <a:gd name="T40" fmla="*/ 38 w 169"/>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9"/>
                <a:gd name="T64" fmla="*/ 0 h 96"/>
                <a:gd name="T65" fmla="*/ 169 w 169"/>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9" h="96">
                  <a:moveTo>
                    <a:pt x="150" y="0"/>
                  </a:moveTo>
                  <a:lnTo>
                    <a:pt x="154" y="0"/>
                  </a:lnTo>
                  <a:lnTo>
                    <a:pt x="169" y="6"/>
                  </a:lnTo>
                  <a:lnTo>
                    <a:pt x="144" y="16"/>
                  </a:lnTo>
                  <a:lnTo>
                    <a:pt x="131" y="25"/>
                  </a:lnTo>
                  <a:lnTo>
                    <a:pt x="111" y="35"/>
                  </a:lnTo>
                  <a:lnTo>
                    <a:pt x="92" y="48"/>
                  </a:lnTo>
                  <a:lnTo>
                    <a:pt x="73" y="58"/>
                  </a:lnTo>
                  <a:lnTo>
                    <a:pt x="58" y="73"/>
                  </a:lnTo>
                  <a:lnTo>
                    <a:pt x="35" y="83"/>
                  </a:lnTo>
                  <a:lnTo>
                    <a:pt x="19" y="96"/>
                  </a:lnTo>
                  <a:lnTo>
                    <a:pt x="6" y="92"/>
                  </a:lnTo>
                  <a:lnTo>
                    <a:pt x="0" y="92"/>
                  </a:lnTo>
                  <a:lnTo>
                    <a:pt x="19" y="77"/>
                  </a:lnTo>
                  <a:lnTo>
                    <a:pt x="38" y="68"/>
                  </a:lnTo>
                  <a:lnTo>
                    <a:pt x="58" y="54"/>
                  </a:lnTo>
                  <a:lnTo>
                    <a:pt x="77" y="44"/>
                  </a:lnTo>
                  <a:lnTo>
                    <a:pt x="92" y="29"/>
                  </a:lnTo>
                  <a:lnTo>
                    <a:pt x="111" y="20"/>
                  </a:lnTo>
                  <a:lnTo>
                    <a:pt x="131" y="10"/>
                  </a:lnTo>
                  <a:lnTo>
                    <a:pt x="15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6" name="Freeform 5292"/>
            <p:cNvSpPr>
              <a:spLocks/>
            </p:cNvSpPr>
            <p:nvPr/>
          </p:nvSpPr>
          <p:spPr bwMode="gray">
            <a:xfrm>
              <a:off x="5678" y="1979"/>
              <a:ext cx="90" cy="75"/>
            </a:xfrm>
            <a:custGeom>
              <a:avLst/>
              <a:gdLst>
                <a:gd name="T0" fmla="*/ 0 w 180"/>
                <a:gd name="T1" fmla="*/ 0 h 149"/>
                <a:gd name="T2" fmla="*/ 3 w 180"/>
                <a:gd name="T3" fmla="*/ 0 h 149"/>
                <a:gd name="T4" fmla="*/ 5 w 180"/>
                <a:gd name="T5" fmla="*/ 0 h 149"/>
                <a:gd name="T6" fmla="*/ 10 w 180"/>
                <a:gd name="T7" fmla="*/ 5 h 149"/>
                <a:gd name="T8" fmla="*/ 15 w 180"/>
                <a:gd name="T9" fmla="*/ 11 h 149"/>
                <a:gd name="T10" fmla="*/ 20 w 180"/>
                <a:gd name="T11" fmla="*/ 15 h 149"/>
                <a:gd name="T12" fmla="*/ 25 w 180"/>
                <a:gd name="T13" fmla="*/ 20 h 149"/>
                <a:gd name="T14" fmla="*/ 29 w 180"/>
                <a:gd name="T15" fmla="*/ 24 h 149"/>
                <a:gd name="T16" fmla="*/ 35 w 180"/>
                <a:gd name="T17" fmla="*/ 29 h 149"/>
                <a:gd name="T18" fmla="*/ 40 w 180"/>
                <a:gd name="T19" fmla="*/ 33 h 149"/>
                <a:gd name="T20" fmla="*/ 45 w 180"/>
                <a:gd name="T21" fmla="*/ 38 h 149"/>
                <a:gd name="T22" fmla="*/ 42 w 180"/>
                <a:gd name="T23" fmla="*/ 38 h 149"/>
                <a:gd name="T24" fmla="*/ 41 w 180"/>
                <a:gd name="T25" fmla="*/ 38 h 149"/>
                <a:gd name="T26" fmla="*/ 35 w 180"/>
                <a:gd name="T27" fmla="*/ 33 h 149"/>
                <a:gd name="T28" fmla="*/ 31 w 180"/>
                <a:gd name="T29" fmla="*/ 29 h 149"/>
                <a:gd name="T30" fmla="*/ 25 w 180"/>
                <a:gd name="T31" fmla="*/ 24 h 149"/>
                <a:gd name="T32" fmla="*/ 20 w 180"/>
                <a:gd name="T33" fmla="*/ 20 h 149"/>
                <a:gd name="T34" fmla="*/ 15 w 180"/>
                <a:gd name="T35" fmla="*/ 15 h 149"/>
                <a:gd name="T36" fmla="*/ 11 w 180"/>
                <a:gd name="T37" fmla="*/ 10 h 149"/>
                <a:gd name="T38" fmla="*/ 5 w 180"/>
                <a:gd name="T39" fmla="*/ 5 h 149"/>
                <a:gd name="T40" fmla="*/ 0 w 180"/>
                <a:gd name="T41" fmla="*/ 0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149"/>
                <a:gd name="T65" fmla="*/ 180 w 180"/>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149">
                  <a:moveTo>
                    <a:pt x="0" y="0"/>
                  </a:moveTo>
                  <a:lnTo>
                    <a:pt x="9" y="0"/>
                  </a:lnTo>
                  <a:lnTo>
                    <a:pt x="19" y="0"/>
                  </a:lnTo>
                  <a:lnTo>
                    <a:pt x="38" y="19"/>
                  </a:lnTo>
                  <a:lnTo>
                    <a:pt x="61" y="44"/>
                  </a:lnTo>
                  <a:lnTo>
                    <a:pt x="80" y="57"/>
                  </a:lnTo>
                  <a:lnTo>
                    <a:pt x="100" y="77"/>
                  </a:lnTo>
                  <a:lnTo>
                    <a:pt x="119" y="96"/>
                  </a:lnTo>
                  <a:lnTo>
                    <a:pt x="138" y="115"/>
                  </a:lnTo>
                  <a:lnTo>
                    <a:pt x="157" y="130"/>
                  </a:lnTo>
                  <a:lnTo>
                    <a:pt x="180" y="149"/>
                  </a:lnTo>
                  <a:lnTo>
                    <a:pt x="167" y="149"/>
                  </a:lnTo>
                  <a:lnTo>
                    <a:pt x="161" y="149"/>
                  </a:lnTo>
                  <a:lnTo>
                    <a:pt x="138" y="130"/>
                  </a:lnTo>
                  <a:lnTo>
                    <a:pt x="124" y="115"/>
                  </a:lnTo>
                  <a:lnTo>
                    <a:pt x="100" y="96"/>
                  </a:lnTo>
                  <a:lnTo>
                    <a:pt x="80" y="77"/>
                  </a:lnTo>
                  <a:lnTo>
                    <a:pt x="61" y="57"/>
                  </a:lnTo>
                  <a:lnTo>
                    <a:pt x="42" y="38"/>
                  </a:lnTo>
                  <a:lnTo>
                    <a:pt x="19" y="19"/>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7" name="Freeform 5293"/>
            <p:cNvSpPr>
              <a:spLocks/>
            </p:cNvSpPr>
            <p:nvPr/>
          </p:nvSpPr>
          <p:spPr bwMode="gray">
            <a:xfrm>
              <a:off x="5591" y="1979"/>
              <a:ext cx="98" cy="72"/>
            </a:xfrm>
            <a:custGeom>
              <a:avLst/>
              <a:gdLst>
                <a:gd name="T0" fmla="*/ 45 w 196"/>
                <a:gd name="T1" fmla="*/ 0 h 144"/>
                <a:gd name="T2" fmla="*/ 47 w 196"/>
                <a:gd name="T3" fmla="*/ 0 h 144"/>
                <a:gd name="T4" fmla="*/ 49 w 196"/>
                <a:gd name="T5" fmla="*/ 0 h 144"/>
                <a:gd name="T6" fmla="*/ 44 w 196"/>
                <a:gd name="T7" fmla="*/ 3 h 144"/>
                <a:gd name="T8" fmla="*/ 39 w 196"/>
                <a:gd name="T9" fmla="*/ 9 h 144"/>
                <a:gd name="T10" fmla="*/ 32 w 196"/>
                <a:gd name="T11" fmla="*/ 13 h 144"/>
                <a:gd name="T12" fmla="*/ 27 w 196"/>
                <a:gd name="T13" fmla="*/ 18 h 144"/>
                <a:gd name="T14" fmla="*/ 22 w 196"/>
                <a:gd name="T15" fmla="*/ 21 h 144"/>
                <a:gd name="T16" fmla="*/ 17 w 196"/>
                <a:gd name="T17" fmla="*/ 26 h 144"/>
                <a:gd name="T18" fmla="*/ 11 w 196"/>
                <a:gd name="T19" fmla="*/ 31 h 144"/>
                <a:gd name="T20" fmla="*/ 5 w 196"/>
                <a:gd name="T21" fmla="*/ 36 h 144"/>
                <a:gd name="T22" fmla="*/ 3 w 196"/>
                <a:gd name="T23" fmla="*/ 36 h 144"/>
                <a:gd name="T24" fmla="*/ 0 w 196"/>
                <a:gd name="T25" fmla="*/ 36 h 144"/>
                <a:gd name="T26" fmla="*/ 5 w 196"/>
                <a:gd name="T27" fmla="*/ 31 h 144"/>
                <a:gd name="T28" fmla="*/ 11 w 196"/>
                <a:gd name="T29" fmla="*/ 26 h 144"/>
                <a:gd name="T30" fmla="*/ 17 w 196"/>
                <a:gd name="T31" fmla="*/ 21 h 144"/>
                <a:gd name="T32" fmla="*/ 23 w 196"/>
                <a:gd name="T33" fmla="*/ 18 h 144"/>
                <a:gd name="T34" fmla="*/ 27 w 196"/>
                <a:gd name="T35" fmla="*/ 13 h 144"/>
                <a:gd name="T36" fmla="*/ 34 w 196"/>
                <a:gd name="T37" fmla="*/ 9 h 144"/>
                <a:gd name="T38" fmla="*/ 39 w 196"/>
                <a:gd name="T39" fmla="*/ 3 h 144"/>
                <a:gd name="T40" fmla="*/ 45 w 196"/>
                <a:gd name="T41" fmla="*/ 0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44"/>
                <a:gd name="T65" fmla="*/ 196 w 196"/>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44">
                  <a:moveTo>
                    <a:pt x="177" y="0"/>
                  </a:moveTo>
                  <a:lnTo>
                    <a:pt x="186" y="0"/>
                  </a:lnTo>
                  <a:lnTo>
                    <a:pt x="196" y="0"/>
                  </a:lnTo>
                  <a:lnTo>
                    <a:pt x="173" y="15"/>
                  </a:lnTo>
                  <a:lnTo>
                    <a:pt x="153" y="34"/>
                  </a:lnTo>
                  <a:lnTo>
                    <a:pt x="128" y="53"/>
                  </a:lnTo>
                  <a:lnTo>
                    <a:pt x="109" y="73"/>
                  </a:lnTo>
                  <a:lnTo>
                    <a:pt x="86" y="86"/>
                  </a:lnTo>
                  <a:lnTo>
                    <a:pt x="67" y="105"/>
                  </a:lnTo>
                  <a:lnTo>
                    <a:pt x="42" y="125"/>
                  </a:lnTo>
                  <a:lnTo>
                    <a:pt x="19" y="144"/>
                  </a:lnTo>
                  <a:lnTo>
                    <a:pt x="9" y="144"/>
                  </a:lnTo>
                  <a:lnTo>
                    <a:pt x="0" y="144"/>
                  </a:lnTo>
                  <a:lnTo>
                    <a:pt x="19" y="125"/>
                  </a:lnTo>
                  <a:lnTo>
                    <a:pt x="42" y="105"/>
                  </a:lnTo>
                  <a:lnTo>
                    <a:pt x="67" y="86"/>
                  </a:lnTo>
                  <a:lnTo>
                    <a:pt x="90" y="73"/>
                  </a:lnTo>
                  <a:lnTo>
                    <a:pt x="109" y="53"/>
                  </a:lnTo>
                  <a:lnTo>
                    <a:pt x="134" y="34"/>
                  </a:lnTo>
                  <a:lnTo>
                    <a:pt x="153" y="15"/>
                  </a:lnTo>
                  <a:lnTo>
                    <a:pt x="177"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8" name="Freeform 5294"/>
            <p:cNvSpPr>
              <a:spLocks/>
            </p:cNvSpPr>
            <p:nvPr/>
          </p:nvSpPr>
          <p:spPr bwMode="gray">
            <a:xfrm>
              <a:off x="5500" y="1941"/>
              <a:ext cx="101" cy="110"/>
            </a:xfrm>
            <a:custGeom>
              <a:avLst/>
              <a:gdLst>
                <a:gd name="T0" fmla="*/ 0 w 202"/>
                <a:gd name="T1" fmla="*/ 4 h 221"/>
                <a:gd name="T2" fmla="*/ 0 w 202"/>
                <a:gd name="T3" fmla="*/ 0 h 221"/>
                <a:gd name="T4" fmla="*/ 2 w 202"/>
                <a:gd name="T5" fmla="*/ 0 h 221"/>
                <a:gd name="T6" fmla="*/ 7 w 202"/>
                <a:gd name="T7" fmla="*/ 7 h 221"/>
                <a:gd name="T8" fmla="*/ 14 w 202"/>
                <a:gd name="T9" fmla="*/ 15 h 221"/>
                <a:gd name="T10" fmla="*/ 21 w 202"/>
                <a:gd name="T11" fmla="*/ 23 h 221"/>
                <a:gd name="T12" fmla="*/ 26 w 202"/>
                <a:gd name="T13" fmla="*/ 30 h 221"/>
                <a:gd name="T14" fmla="*/ 33 w 202"/>
                <a:gd name="T15" fmla="*/ 36 h 221"/>
                <a:gd name="T16" fmla="*/ 39 w 202"/>
                <a:gd name="T17" fmla="*/ 43 h 221"/>
                <a:gd name="T18" fmla="*/ 45 w 202"/>
                <a:gd name="T19" fmla="*/ 49 h 221"/>
                <a:gd name="T20" fmla="*/ 51 w 202"/>
                <a:gd name="T21" fmla="*/ 55 h 221"/>
                <a:gd name="T22" fmla="*/ 48 w 202"/>
                <a:gd name="T23" fmla="*/ 55 h 221"/>
                <a:gd name="T24" fmla="*/ 46 w 202"/>
                <a:gd name="T25" fmla="*/ 55 h 221"/>
                <a:gd name="T26" fmla="*/ 39 w 202"/>
                <a:gd name="T27" fmla="*/ 49 h 221"/>
                <a:gd name="T28" fmla="*/ 34 w 202"/>
                <a:gd name="T29" fmla="*/ 43 h 221"/>
                <a:gd name="T30" fmla="*/ 26 w 202"/>
                <a:gd name="T31" fmla="*/ 36 h 221"/>
                <a:gd name="T32" fmla="*/ 22 w 202"/>
                <a:gd name="T33" fmla="*/ 28 h 221"/>
                <a:gd name="T34" fmla="*/ 14 w 202"/>
                <a:gd name="T35" fmla="*/ 21 h 221"/>
                <a:gd name="T36" fmla="*/ 9 w 202"/>
                <a:gd name="T37" fmla="*/ 14 h 221"/>
                <a:gd name="T38" fmla="*/ 4 w 202"/>
                <a:gd name="T39" fmla="*/ 9 h 221"/>
                <a:gd name="T40" fmla="*/ 0 w 202"/>
                <a:gd name="T41" fmla="*/ 4 h 2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2"/>
                <a:gd name="T64" fmla="*/ 0 h 221"/>
                <a:gd name="T65" fmla="*/ 202 w 202"/>
                <a:gd name="T66" fmla="*/ 221 h 2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2" h="221">
                  <a:moveTo>
                    <a:pt x="0" y="19"/>
                  </a:moveTo>
                  <a:lnTo>
                    <a:pt x="0" y="0"/>
                  </a:lnTo>
                  <a:lnTo>
                    <a:pt x="6" y="0"/>
                  </a:lnTo>
                  <a:lnTo>
                    <a:pt x="29" y="29"/>
                  </a:lnTo>
                  <a:lnTo>
                    <a:pt x="58" y="63"/>
                  </a:lnTo>
                  <a:lnTo>
                    <a:pt x="83" y="92"/>
                  </a:lnTo>
                  <a:lnTo>
                    <a:pt x="106" y="121"/>
                  </a:lnTo>
                  <a:lnTo>
                    <a:pt x="131" y="144"/>
                  </a:lnTo>
                  <a:lnTo>
                    <a:pt x="154" y="173"/>
                  </a:lnTo>
                  <a:lnTo>
                    <a:pt x="177" y="198"/>
                  </a:lnTo>
                  <a:lnTo>
                    <a:pt x="202" y="221"/>
                  </a:lnTo>
                  <a:lnTo>
                    <a:pt x="192" y="221"/>
                  </a:lnTo>
                  <a:lnTo>
                    <a:pt x="183" y="221"/>
                  </a:lnTo>
                  <a:lnTo>
                    <a:pt x="154" y="198"/>
                  </a:lnTo>
                  <a:lnTo>
                    <a:pt x="135" y="173"/>
                  </a:lnTo>
                  <a:lnTo>
                    <a:pt x="106" y="144"/>
                  </a:lnTo>
                  <a:lnTo>
                    <a:pt x="87" y="115"/>
                  </a:lnTo>
                  <a:lnTo>
                    <a:pt x="58" y="86"/>
                  </a:lnTo>
                  <a:lnTo>
                    <a:pt x="35" y="58"/>
                  </a:lnTo>
                  <a:lnTo>
                    <a:pt x="16" y="38"/>
                  </a:lnTo>
                  <a:lnTo>
                    <a:pt x="0" y="1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29" name="Freeform 5295"/>
            <p:cNvSpPr>
              <a:spLocks/>
            </p:cNvSpPr>
            <p:nvPr/>
          </p:nvSpPr>
          <p:spPr bwMode="gray">
            <a:xfrm>
              <a:off x="5500" y="1941"/>
              <a:ext cx="8" cy="10"/>
            </a:xfrm>
            <a:custGeom>
              <a:avLst/>
              <a:gdLst>
                <a:gd name="T0" fmla="*/ 0 w 16"/>
                <a:gd name="T1" fmla="*/ 5 h 19"/>
                <a:gd name="T2" fmla="*/ 0 w 16"/>
                <a:gd name="T3" fmla="*/ 0 h 19"/>
                <a:gd name="T4" fmla="*/ 1 w 16"/>
                <a:gd name="T5" fmla="*/ 0 h 19"/>
                <a:gd name="T6" fmla="*/ 4 w 16"/>
                <a:gd name="T7" fmla="*/ 2 h 19"/>
                <a:gd name="T8" fmla="*/ 1 w 16"/>
                <a:gd name="T9" fmla="*/ 3 h 19"/>
                <a:gd name="T10" fmla="*/ 0 w 16"/>
                <a:gd name="T11" fmla="*/ 5 h 19"/>
                <a:gd name="T12" fmla="*/ 0 60000 65536"/>
                <a:gd name="T13" fmla="*/ 0 60000 65536"/>
                <a:gd name="T14" fmla="*/ 0 60000 65536"/>
                <a:gd name="T15" fmla="*/ 0 60000 65536"/>
                <a:gd name="T16" fmla="*/ 0 60000 65536"/>
                <a:gd name="T17" fmla="*/ 0 60000 65536"/>
                <a:gd name="T18" fmla="*/ 0 w 16"/>
                <a:gd name="T19" fmla="*/ 0 h 19"/>
                <a:gd name="T20" fmla="*/ 16 w 1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6" h="19">
                  <a:moveTo>
                    <a:pt x="0" y="19"/>
                  </a:moveTo>
                  <a:lnTo>
                    <a:pt x="0" y="0"/>
                  </a:lnTo>
                  <a:lnTo>
                    <a:pt x="6" y="0"/>
                  </a:lnTo>
                  <a:lnTo>
                    <a:pt x="16" y="6"/>
                  </a:lnTo>
                  <a:lnTo>
                    <a:pt x="6" y="10"/>
                  </a:lnTo>
                  <a:lnTo>
                    <a:pt x="0" y="1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0" name="Freeform 5296"/>
            <p:cNvSpPr>
              <a:spLocks/>
            </p:cNvSpPr>
            <p:nvPr/>
          </p:nvSpPr>
          <p:spPr bwMode="gray">
            <a:xfrm>
              <a:off x="5831" y="2021"/>
              <a:ext cx="43" cy="38"/>
            </a:xfrm>
            <a:custGeom>
              <a:avLst/>
              <a:gdLst>
                <a:gd name="T0" fmla="*/ 0 w 86"/>
                <a:gd name="T1" fmla="*/ 16 h 77"/>
                <a:gd name="T2" fmla="*/ 0 w 86"/>
                <a:gd name="T3" fmla="*/ 17 h 77"/>
                <a:gd name="T4" fmla="*/ 3 w 86"/>
                <a:gd name="T5" fmla="*/ 19 h 77"/>
                <a:gd name="T6" fmla="*/ 5 w 86"/>
                <a:gd name="T7" fmla="*/ 15 h 77"/>
                <a:gd name="T8" fmla="*/ 7 w 86"/>
                <a:gd name="T9" fmla="*/ 14 h 77"/>
                <a:gd name="T10" fmla="*/ 10 w 86"/>
                <a:gd name="T11" fmla="*/ 12 h 77"/>
                <a:gd name="T12" fmla="*/ 12 w 86"/>
                <a:gd name="T13" fmla="*/ 9 h 77"/>
                <a:gd name="T14" fmla="*/ 14 w 86"/>
                <a:gd name="T15" fmla="*/ 7 h 77"/>
                <a:gd name="T16" fmla="*/ 19 w 86"/>
                <a:gd name="T17" fmla="*/ 5 h 77"/>
                <a:gd name="T18" fmla="*/ 20 w 86"/>
                <a:gd name="T19" fmla="*/ 3 h 77"/>
                <a:gd name="T20" fmla="*/ 22 w 86"/>
                <a:gd name="T21" fmla="*/ 2 h 77"/>
                <a:gd name="T22" fmla="*/ 22 w 86"/>
                <a:gd name="T23" fmla="*/ 1 h 77"/>
                <a:gd name="T24" fmla="*/ 21 w 86"/>
                <a:gd name="T25" fmla="*/ 0 h 77"/>
                <a:gd name="T26" fmla="*/ 19 w 86"/>
                <a:gd name="T27" fmla="*/ 1 h 77"/>
                <a:gd name="T28" fmla="*/ 15 w 86"/>
                <a:gd name="T29" fmla="*/ 3 h 77"/>
                <a:gd name="T30" fmla="*/ 12 w 86"/>
                <a:gd name="T31" fmla="*/ 4 h 77"/>
                <a:gd name="T32" fmla="*/ 11 w 86"/>
                <a:gd name="T33" fmla="*/ 7 h 77"/>
                <a:gd name="T34" fmla="*/ 7 w 86"/>
                <a:gd name="T35" fmla="*/ 9 h 77"/>
                <a:gd name="T36" fmla="*/ 5 w 86"/>
                <a:gd name="T37" fmla="*/ 12 h 77"/>
                <a:gd name="T38" fmla="*/ 3 w 86"/>
                <a:gd name="T39" fmla="*/ 13 h 77"/>
                <a:gd name="T40" fmla="*/ 0 w 86"/>
                <a:gd name="T41" fmla="*/ 16 h 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77"/>
                <a:gd name="T65" fmla="*/ 86 w 86"/>
                <a:gd name="T66" fmla="*/ 77 h 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77">
                  <a:moveTo>
                    <a:pt x="0" y="67"/>
                  </a:moveTo>
                  <a:lnTo>
                    <a:pt x="0" y="71"/>
                  </a:lnTo>
                  <a:lnTo>
                    <a:pt x="10" y="77"/>
                  </a:lnTo>
                  <a:lnTo>
                    <a:pt x="19" y="62"/>
                  </a:lnTo>
                  <a:lnTo>
                    <a:pt x="29" y="58"/>
                  </a:lnTo>
                  <a:lnTo>
                    <a:pt x="38" y="48"/>
                  </a:lnTo>
                  <a:lnTo>
                    <a:pt x="48" y="39"/>
                  </a:lnTo>
                  <a:lnTo>
                    <a:pt x="58" y="29"/>
                  </a:lnTo>
                  <a:lnTo>
                    <a:pt x="73" y="23"/>
                  </a:lnTo>
                  <a:lnTo>
                    <a:pt x="77" y="14"/>
                  </a:lnTo>
                  <a:lnTo>
                    <a:pt x="86" y="10"/>
                  </a:lnTo>
                  <a:lnTo>
                    <a:pt x="86" y="4"/>
                  </a:lnTo>
                  <a:lnTo>
                    <a:pt x="83" y="0"/>
                  </a:lnTo>
                  <a:lnTo>
                    <a:pt x="73" y="4"/>
                  </a:lnTo>
                  <a:lnTo>
                    <a:pt x="63" y="14"/>
                  </a:lnTo>
                  <a:lnTo>
                    <a:pt x="48" y="19"/>
                  </a:lnTo>
                  <a:lnTo>
                    <a:pt x="44" y="29"/>
                  </a:lnTo>
                  <a:lnTo>
                    <a:pt x="29" y="39"/>
                  </a:lnTo>
                  <a:lnTo>
                    <a:pt x="19" y="48"/>
                  </a:lnTo>
                  <a:lnTo>
                    <a:pt x="10" y="52"/>
                  </a:lnTo>
                  <a:lnTo>
                    <a:pt x="0" y="6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1" name="Freeform 5297"/>
            <p:cNvSpPr>
              <a:spLocks/>
            </p:cNvSpPr>
            <p:nvPr/>
          </p:nvSpPr>
          <p:spPr bwMode="gray">
            <a:xfrm>
              <a:off x="5831" y="2011"/>
              <a:ext cx="9" cy="43"/>
            </a:xfrm>
            <a:custGeom>
              <a:avLst/>
              <a:gdLst>
                <a:gd name="T0" fmla="*/ 0 w 19"/>
                <a:gd name="T1" fmla="*/ 22 h 86"/>
                <a:gd name="T2" fmla="*/ 1 w 19"/>
                <a:gd name="T3" fmla="*/ 22 h 86"/>
                <a:gd name="T4" fmla="*/ 3 w 19"/>
                <a:gd name="T5" fmla="*/ 22 h 86"/>
                <a:gd name="T6" fmla="*/ 3 w 19"/>
                <a:gd name="T7" fmla="*/ 20 h 86"/>
                <a:gd name="T8" fmla="*/ 3 w 19"/>
                <a:gd name="T9" fmla="*/ 17 h 86"/>
                <a:gd name="T10" fmla="*/ 3 w 19"/>
                <a:gd name="T11" fmla="*/ 13 h 86"/>
                <a:gd name="T12" fmla="*/ 3 w 19"/>
                <a:gd name="T13" fmla="*/ 11 h 86"/>
                <a:gd name="T14" fmla="*/ 3 w 19"/>
                <a:gd name="T15" fmla="*/ 7 h 86"/>
                <a:gd name="T16" fmla="*/ 3 w 19"/>
                <a:gd name="T17" fmla="*/ 5 h 86"/>
                <a:gd name="T18" fmla="*/ 3 w 19"/>
                <a:gd name="T19" fmla="*/ 3 h 86"/>
                <a:gd name="T20" fmla="*/ 4 w 19"/>
                <a:gd name="T21" fmla="*/ 1 h 86"/>
                <a:gd name="T22" fmla="*/ 3 w 19"/>
                <a:gd name="T23" fmla="*/ 0 h 86"/>
                <a:gd name="T24" fmla="*/ 1 w 19"/>
                <a:gd name="T25" fmla="*/ 0 h 86"/>
                <a:gd name="T26" fmla="*/ 0 w 19"/>
                <a:gd name="T27" fmla="*/ 3 h 86"/>
                <a:gd name="T28" fmla="*/ 0 w 19"/>
                <a:gd name="T29" fmla="*/ 5 h 86"/>
                <a:gd name="T30" fmla="*/ 0 w 19"/>
                <a:gd name="T31" fmla="*/ 7 h 86"/>
                <a:gd name="T32" fmla="*/ 0 w 19"/>
                <a:gd name="T33" fmla="*/ 10 h 86"/>
                <a:gd name="T34" fmla="*/ 0 w 19"/>
                <a:gd name="T35" fmla="*/ 12 h 86"/>
                <a:gd name="T36" fmla="*/ 0 w 19"/>
                <a:gd name="T37" fmla="*/ 15 h 86"/>
                <a:gd name="T38" fmla="*/ 0 w 19"/>
                <a:gd name="T39" fmla="*/ 18 h 86"/>
                <a:gd name="T40" fmla="*/ 0 w 19"/>
                <a:gd name="T41" fmla="*/ 22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86"/>
                <a:gd name="T65" fmla="*/ 19 w 19"/>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86">
                  <a:moveTo>
                    <a:pt x="0" y="86"/>
                  </a:moveTo>
                  <a:lnTo>
                    <a:pt x="6" y="86"/>
                  </a:lnTo>
                  <a:lnTo>
                    <a:pt x="15" y="86"/>
                  </a:lnTo>
                  <a:lnTo>
                    <a:pt x="15" y="77"/>
                  </a:lnTo>
                  <a:lnTo>
                    <a:pt x="15" y="67"/>
                  </a:lnTo>
                  <a:lnTo>
                    <a:pt x="15" y="52"/>
                  </a:lnTo>
                  <a:lnTo>
                    <a:pt x="15" y="42"/>
                  </a:lnTo>
                  <a:lnTo>
                    <a:pt x="15" y="29"/>
                  </a:lnTo>
                  <a:lnTo>
                    <a:pt x="15" y="23"/>
                  </a:lnTo>
                  <a:lnTo>
                    <a:pt x="15" y="10"/>
                  </a:lnTo>
                  <a:lnTo>
                    <a:pt x="19" y="4"/>
                  </a:lnTo>
                  <a:lnTo>
                    <a:pt x="15" y="0"/>
                  </a:lnTo>
                  <a:lnTo>
                    <a:pt x="6" y="0"/>
                  </a:lnTo>
                  <a:lnTo>
                    <a:pt x="0" y="10"/>
                  </a:lnTo>
                  <a:lnTo>
                    <a:pt x="0" y="19"/>
                  </a:lnTo>
                  <a:lnTo>
                    <a:pt x="0" y="29"/>
                  </a:lnTo>
                  <a:lnTo>
                    <a:pt x="0" y="38"/>
                  </a:lnTo>
                  <a:lnTo>
                    <a:pt x="0" y="48"/>
                  </a:lnTo>
                  <a:lnTo>
                    <a:pt x="0" y="62"/>
                  </a:lnTo>
                  <a:lnTo>
                    <a:pt x="0" y="71"/>
                  </a:lnTo>
                  <a:lnTo>
                    <a:pt x="0" y="8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2" name="Freeform 5298"/>
            <p:cNvSpPr>
              <a:spLocks/>
            </p:cNvSpPr>
            <p:nvPr/>
          </p:nvSpPr>
          <p:spPr bwMode="gray">
            <a:xfrm>
              <a:off x="5758" y="1999"/>
              <a:ext cx="82" cy="55"/>
            </a:xfrm>
            <a:custGeom>
              <a:avLst/>
              <a:gdLst>
                <a:gd name="T0" fmla="*/ 38 w 163"/>
                <a:gd name="T1" fmla="*/ 27 h 111"/>
                <a:gd name="T2" fmla="*/ 39 w 163"/>
                <a:gd name="T3" fmla="*/ 27 h 111"/>
                <a:gd name="T4" fmla="*/ 41 w 163"/>
                <a:gd name="T5" fmla="*/ 27 h 111"/>
                <a:gd name="T6" fmla="*/ 36 w 163"/>
                <a:gd name="T7" fmla="*/ 24 h 111"/>
                <a:gd name="T8" fmla="*/ 33 w 163"/>
                <a:gd name="T9" fmla="*/ 21 h 111"/>
                <a:gd name="T10" fmla="*/ 28 w 163"/>
                <a:gd name="T11" fmla="*/ 18 h 111"/>
                <a:gd name="T12" fmla="*/ 23 w 163"/>
                <a:gd name="T13" fmla="*/ 14 h 111"/>
                <a:gd name="T14" fmla="*/ 19 w 163"/>
                <a:gd name="T15" fmla="*/ 11 h 111"/>
                <a:gd name="T16" fmla="*/ 15 w 163"/>
                <a:gd name="T17" fmla="*/ 7 h 111"/>
                <a:gd name="T18" fmla="*/ 9 w 163"/>
                <a:gd name="T19" fmla="*/ 3 h 111"/>
                <a:gd name="T20" fmla="*/ 5 w 163"/>
                <a:gd name="T21" fmla="*/ 0 h 111"/>
                <a:gd name="T22" fmla="*/ 3 w 163"/>
                <a:gd name="T23" fmla="*/ 0 h 111"/>
                <a:gd name="T24" fmla="*/ 0 w 163"/>
                <a:gd name="T25" fmla="*/ 0 h 111"/>
                <a:gd name="T26" fmla="*/ 5 w 163"/>
                <a:gd name="T27" fmla="*/ 3 h 111"/>
                <a:gd name="T28" fmla="*/ 10 w 163"/>
                <a:gd name="T29" fmla="*/ 7 h 111"/>
                <a:gd name="T30" fmla="*/ 15 w 163"/>
                <a:gd name="T31" fmla="*/ 11 h 111"/>
                <a:gd name="T32" fmla="*/ 20 w 163"/>
                <a:gd name="T33" fmla="*/ 14 h 111"/>
                <a:gd name="T34" fmla="*/ 23 w 163"/>
                <a:gd name="T35" fmla="*/ 18 h 111"/>
                <a:gd name="T36" fmla="*/ 28 w 163"/>
                <a:gd name="T37" fmla="*/ 21 h 111"/>
                <a:gd name="T38" fmla="*/ 33 w 163"/>
                <a:gd name="T39" fmla="*/ 24 h 111"/>
                <a:gd name="T40" fmla="*/ 38 w 163"/>
                <a:gd name="T41" fmla="*/ 27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111"/>
                <a:gd name="T65" fmla="*/ 163 w 163"/>
                <a:gd name="T66" fmla="*/ 111 h 1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111">
                  <a:moveTo>
                    <a:pt x="150" y="111"/>
                  </a:moveTo>
                  <a:lnTo>
                    <a:pt x="154" y="111"/>
                  </a:lnTo>
                  <a:lnTo>
                    <a:pt x="163" y="111"/>
                  </a:lnTo>
                  <a:lnTo>
                    <a:pt x="144" y="96"/>
                  </a:lnTo>
                  <a:lnTo>
                    <a:pt x="131" y="87"/>
                  </a:lnTo>
                  <a:lnTo>
                    <a:pt x="111" y="73"/>
                  </a:lnTo>
                  <a:lnTo>
                    <a:pt x="92" y="58"/>
                  </a:lnTo>
                  <a:lnTo>
                    <a:pt x="73" y="44"/>
                  </a:lnTo>
                  <a:lnTo>
                    <a:pt x="58" y="29"/>
                  </a:lnTo>
                  <a:lnTo>
                    <a:pt x="35" y="15"/>
                  </a:lnTo>
                  <a:lnTo>
                    <a:pt x="19" y="0"/>
                  </a:lnTo>
                  <a:lnTo>
                    <a:pt x="10" y="0"/>
                  </a:lnTo>
                  <a:lnTo>
                    <a:pt x="0" y="0"/>
                  </a:lnTo>
                  <a:lnTo>
                    <a:pt x="19" y="15"/>
                  </a:lnTo>
                  <a:lnTo>
                    <a:pt x="38" y="29"/>
                  </a:lnTo>
                  <a:lnTo>
                    <a:pt x="58" y="44"/>
                  </a:lnTo>
                  <a:lnTo>
                    <a:pt x="77" y="58"/>
                  </a:lnTo>
                  <a:lnTo>
                    <a:pt x="92" y="73"/>
                  </a:lnTo>
                  <a:lnTo>
                    <a:pt x="111" y="87"/>
                  </a:lnTo>
                  <a:lnTo>
                    <a:pt x="131" y="96"/>
                  </a:lnTo>
                  <a:lnTo>
                    <a:pt x="150" y="11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3" name="Freeform 5299"/>
            <p:cNvSpPr>
              <a:spLocks/>
            </p:cNvSpPr>
            <p:nvPr/>
          </p:nvSpPr>
          <p:spPr bwMode="gray">
            <a:xfrm>
              <a:off x="5678" y="1997"/>
              <a:ext cx="90" cy="57"/>
            </a:xfrm>
            <a:custGeom>
              <a:avLst/>
              <a:gdLst>
                <a:gd name="T0" fmla="*/ 0 w 180"/>
                <a:gd name="T1" fmla="*/ 28 h 115"/>
                <a:gd name="T2" fmla="*/ 3 w 180"/>
                <a:gd name="T3" fmla="*/ 28 h 115"/>
                <a:gd name="T4" fmla="*/ 5 w 180"/>
                <a:gd name="T5" fmla="*/ 28 h 115"/>
                <a:gd name="T6" fmla="*/ 10 w 180"/>
                <a:gd name="T7" fmla="*/ 24 h 115"/>
                <a:gd name="T8" fmla="*/ 15 w 180"/>
                <a:gd name="T9" fmla="*/ 20 h 115"/>
                <a:gd name="T10" fmla="*/ 20 w 180"/>
                <a:gd name="T11" fmla="*/ 16 h 115"/>
                <a:gd name="T12" fmla="*/ 25 w 180"/>
                <a:gd name="T13" fmla="*/ 13 h 115"/>
                <a:gd name="T14" fmla="*/ 29 w 180"/>
                <a:gd name="T15" fmla="*/ 9 h 115"/>
                <a:gd name="T16" fmla="*/ 35 w 180"/>
                <a:gd name="T17" fmla="*/ 7 h 115"/>
                <a:gd name="T18" fmla="*/ 40 w 180"/>
                <a:gd name="T19" fmla="*/ 3 h 115"/>
                <a:gd name="T20" fmla="*/ 45 w 180"/>
                <a:gd name="T21" fmla="*/ 0 h 115"/>
                <a:gd name="T22" fmla="*/ 43 w 180"/>
                <a:gd name="T23" fmla="*/ 0 h 115"/>
                <a:gd name="T24" fmla="*/ 41 w 180"/>
                <a:gd name="T25" fmla="*/ 0 h 115"/>
                <a:gd name="T26" fmla="*/ 35 w 180"/>
                <a:gd name="T27" fmla="*/ 2 h 115"/>
                <a:gd name="T28" fmla="*/ 31 w 180"/>
                <a:gd name="T29" fmla="*/ 5 h 115"/>
                <a:gd name="T30" fmla="*/ 25 w 180"/>
                <a:gd name="T31" fmla="*/ 9 h 115"/>
                <a:gd name="T32" fmla="*/ 20 w 180"/>
                <a:gd name="T33" fmla="*/ 13 h 115"/>
                <a:gd name="T34" fmla="*/ 14 w 180"/>
                <a:gd name="T35" fmla="*/ 16 h 115"/>
                <a:gd name="T36" fmla="*/ 11 w 180"/>
                <a:gd name="T37" fmla="*/ 20 h 115"/>
                <a:gd name="T38" fmla="*/ 5 w 180"/>
                <a:gd name="T39" fmla="*/ 24 h 115"/>
                <a:gd name="T40" fmla="*/ 0 w 180"/>
                <a:gd name="T41" fmla="*/ 28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115"/>
                <a:gd name="T65" fmla="*/ 180 w 180"/>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115">
                  <a:moveTo>
                    <a:pt x="0" y="115"/>
                  </a:moveTo>
                  <a:lnTo>
                    <a:pt x="9" y="115"/>
                  </a:lnTo>
                  <a:lnTo>
                    <a:pt x="19" y="115"/>
                  </a:lnTo>
                  <a:lnTo>
                    <a:pt x="38" y="96"/>
                  </a:lnTo>
                  <a:lnTo>
                    <a:pt x="61" y="81"/>
                  </a:lnTo>
                  <a:lnTo>
                    <a:pt x="80" y="67"/>
                  </a:lnTo>
                  <a:lnTo>
                    <a:pt x="100" y="52"/>
                  </a:lnTo>
                  <a:lnTo>
                    <a:pt x="119" y="39"/>
                  </a:lnTo>
                  <a:lnTo>
                    <a:pt x="138" y="29"/>
                  </a:lnTo>
                  <a:lnTo>
                    <a:pt x="157" y="14"/>
                  </a:lnTo>
                  <a:lnTo>
                    <a:pt x="180" y="0"/>
                  </a:lnTo>
                  <a:lnTo>
                    <a:pt x="171" y="0"/>
                  </a:lnTo>
                  <a:lnTo>
                    <a:pt x="161" y="0"/>
                  </a:lnTo>
                  <a:lnTo>
                    <a:pt x="138" y="10"/>
                  </a:lnTo>
                  <a:lnTo>
                    <a:pt x="124" y="23"/>
                  </a:lnTo>
                  <a:lnTo>
                    <a:pt x="100" y="39"/>
                  </a:lnTo>
                  <a:lnTo>
                    <a:pt x="80" y="52"/>
                  </a:lnTo>
                  <a:lnTo>
                    <a:pt x="57" y="67"/>
                  </a:lnTo>
                  <a:lnTo>
                    <a:pt x="42" y="81"/>
                  </a:lnTo>
                  <a:lnTo>
                    <a:pt x="19" y="96"/>
                  </a:lnTo>
                  <a:lnTo>
                    <a:pt x="0" y="11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4" name="Freeform 5300"/>
            <p:cNvSpPr>
              <a:spLocks/>
            </p:cNvSpPr>
            <p:nvPr/>
          </p:nvSpPr>
          <p:spPr bwMode="gray">
            <a:xfrm>
              <a:off x="5591" y="1960"/>
              <a:ext cx="98" cy="94"/>
            </a:xfrm>
            <a:custGeom>
              <a:avLst/>
              <a:gdLst>
                <a:gd name="T0" fmla="*/ 45 w 196"/>
                <a:gd name="T1" fmla="*/ 47 h 188"/>
                <a:gd name="T2" fmla="*/ 47 w 196"/>
                <a:gd name="T3" fmla="*/ 47 h 188"/>
                <a:gd name="T4" fmla="*/ 49 w 196"/>
                <a:gd name="T5" fmla="*/ 47 h 188"/>
                <a:gd name="T6" fmla="*/ 44 w 196"/>
                <a:gd name="T7" fmla="*/ 41 h 188"/>
                <a:gd name="T8" fmla="*/ 39 w 196"/>
                <a:gd name="T9" fmla="*/ 36 h 188"/>
                <a:gd name="T10" fmla="*/ 32 w 196"/>
                <a:gd name="T11" fmla="*/ 30 h 188"/>
                <a:gd name="T12" fmla="*/ 27 w 196"/>
                <a:gd name="T13" fmla="*/ 25 h 188"/>
                <a:gd name="T14" fmla="*/ 22 w 196"/>
                <a:gd name="T15" fmla="*/ 19 h 188"/>
                <a:gd name="T16" fmla="*/ 17 w 196"/>
                <a:gd name="T17" fmla="*/ 13 h 188"/>
                <a:gd name="T18" fmla="*/ 11 w 196"/>
                <a:gd name="T19" fmla="*/ 7 h 188"/>
                <a:gd name="T20" fmla="*/ 6 w 196"/>
                <a:gd name="T21" fmla="*/ 1 h 188"/>
                <a:gd name="T22" fmla="*/ 3 w 196"/>
                <a:gd name="T23" fmla="*/ 0 h 188"/>
                <a:gd name="T24" fmla="*/ 0 w 196"/>
                <a:gd name="T25" fmla="*/ 0 h 188"/>
                <a:gd name="T26" fmla="*/ 5 w 196"/>
                <a:gd name="T27" fmla="*/ 6 h 188"/>
                <a:gd name="T28" fmla="*/ 11 w 196"/>
                <a:gd name="T29" fmla="*/ 13 h 188"/>
                <a:gd name="T30" fmla="*/ 17 w 196"/>
                <a:gd name="T31" fmla="*/ 19 h 188"/>
                <a:gd name="T32" fmla="*/ 23 w 196"/>
                <a:gd name="T33" fmla="*/ 24 h 188"/>
                <a:gd name="T34" fmla="*/ 27 w 196"/>
                <a:gd name="T35" fmla="*/ 30 h 188"/>
                <a:gd name="T36" fmla="*/ 34 w 196"/>
                <a:gd name="T37" fmla="*/ 36 h 188"/>
                <a:gd name="T38" fmla="*/ 39 w 196"/>
                <a:gd name="T39" fmla="*/ 41 h 188"/>
                <a:gd name="T40" fmla="*/ 45 w 196"/>
                <a:gd name="T41" fmla="*/ 47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88"/>
                <a:gd name="T65" fmla="*/ 196 w 196"/>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88">
                  <a:moveTo>
                    <a:pt x="177" y="188"/>
                  </a:moveTo>
                  <a:lnTo>
                    <a:pt x="186" y="188"/>
                  </a:lnTo>
                  <a:lnTo>
                    <a:pt x="196" y="188"/>
                  </a:lnTo>
                  <a:lnTo>
                    <a:pt x="173" y="164"/>
                  </a:lnTo>
                  <a:lnTo>
                    <a:pt x="153" y="144"/>
                  </a:lnTo>
                  <a:lnTo>
                    <a:pt x="128" y="121"/>
                  </a:lnTo>
                  <a:lnTo>
                    <a:pt x="109" y="102"/>
                  </a:lnTo>
                  <a:lnTo>
                    <a:pt x="86" y="73"/>
                  </a:lnTo>
                  <a:lnTo>
                    <a:pt x="67" y="54"/>
                  </a:lnTo>
                  <a:lnTo>
                    <a:pt x="42" y="29"/>
                  </a:lnTo>
                  <a:lnTo>
                    <a:pt x="23" y="6"/>
                  </a:lnTo>
                  <a:lnTo>
                    <a:pt x="9" y="0"/>
                  </a:lnTo>
                  <a:lnTo>
                    <a:pt x="0" y="0"/>
                  </a:lnTo>
                  <a:lnTo>
                    <a:pt x="19" y="25"/>
                  </a:lnTo>
                  <a:lnTo>
                    <a:pt x="42" y="54"/>
                  </a:lnTo>
                  <a:lnTo>
                    <a:pt x="67" y="73"/>
                  </a:lnTo>
                  <a:lnTo>
                    <a:pt x="90" y="96"/>
                  </a:lnTo>
                  <a:lnTo>
                    <a:pt x="109" y="121"/>
                  </a:lnTo>
                  <a:lnTo>
                    <a:pt x="134" y="144"/>
                  </a:lnTo>
                  <a:lnTo>
                    <a:pt x="153" y="164"/>
                  </a:lnTo>
                  <a:lnTo>
                    <a:pt x="177" y="18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5" name="Freeform 5301"/>
            <p:cNvSpPr>
              <a:spLocks/>
            </p:cNvSpPr>
            <p:nvPr/>
          </p:nvSpPr>
          <p:spPr bwMode="gray">
            <a:xfrm>
              <a:off x="5500" y="1963"/>
              <a:ext cx="103" cy="88"/>
            </a:xfrm>
            <a:custGeom>
              <a:avLst/>
              <a:gdLst>
                <a:gd name="T0" fmla="*/ 0 w 206"/>
                <a:gd name="T1" fmla="*/ 40 h 177"/>
                <a:gd name="T2" fmla="*/ 0 w 206"/>
                <a:gd name="T3" fmla="*/ 44 h 177"/>
                <a:gd name="T4" fmla="*/ 2 w 206"/>
                <a:gd name="T5" fmla="*/ 44 h 177"/>
                <a:gd name="T6" fmla="*/ 7 w 206"/>
                <a:gd name="T7" fmla="*/ 38 h 177"/>
                <a:gd name="T8" fmla="*/ 14 w 206"/>
                <a:gd name="T9" fmla="*/ 32 h 177"/>
                <a:gd name="T10" fmla="*/ 21 w 206"/>
                <a:gd name="T11" fmla="*/ 26 h 177"/>
                <a:gd name="T12" fmla="*/ 26 w 206"/>
                <a:gd name="T13" fmla="*/ 21 h 177"/>
                <a:gd name="T14" fmla="*/ 33 w 206"/>
                <a:gd name="T15" fmla="*/ 15 h 177"/>
                <a:gd name="T16" fmla="*/ 40 w 206"/>
                <a:gd name="T17" fmla="*/ 10 h 177"/>
                <a:gd name="T18" fmla="*/ 45 w 206"/>
                <a:gd name="T19" fmla="*/ 4 h 177"/>
                <a:gd name="T20" fmla="*/ 52 w 206"/>
                <a:gd name="T21" fmla="*/ 0 h 177"/>
                <a:gd name="T22" fmla="*/ 48 w 206"/>
                <a:gd name="T23" fmla="*/ 0 h 177"/>
                <a:gd name="T24" fmla="*/ 46 w 206"/>
                <a:gd name="T25" fmla="*/ 0 h 177"/>
                <a:gd name="T26" fmla="*/ 39 w 206"/>
                <a:gd name="T27" fmla="*/ 3 h 177"/>
                <a:gd name="T28" fmla="*/ 34 w 206"/>
                <a:gd name="T29" fmla="*/ 9 h 177"/>
                <a:gd name="T30" fmla="*/ 26 w 206"/>
                <a:gd name="T31" fmla="*/ 14 h 177"/>
                <a:gd name="T32" fmla="*/ 22 w 206"/>
                <a:gd name="T33" fmla="*/ 20 h 177"/>
                <a:gd name="T34" fmla="*/ 14 w 206"/>
                <a:gd name="T35" fmla="*/ 26 h 177"/>
                <a:gd name="T36" fmla="*/ 9 w 206"/>
                <a:gd name="T37" fmla="*/ 32 h 177"/>
                <a:gd name="T38" fmla="*/ 4 w 206"/>
                <a:gd name="T39" fmla="*/ 36 h 177"/>
                <a:gd name="T40" fmla="*/ 0 w 206"/>
                <a:gd name="T41" fmla="*/ 40 h 1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6"/>
                <a:gd name="T64" fmla="*/ 0 h 177"/>
                <a:gd name="T65" fmla="*/ 206 w 206"/>
                <a:gd name="T66" fmla="*/ 177 h 17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6" h="177">
                  <a:moveTo>
                    <a:pt x="0" y="163"/>
                  </a:moveTo>
                  <a:lnTo>
                    <a:pt x="0" y="177"/>
                  </a:lnTo>
                  <a:lnTo>
                    <a:pt x="6" y="177"/>
                  </a:lnTo>
                  <a:lnTo>
                    <a:pt x="29" y="154"/>
                  </a:lnTo>
                  <a:lnTo>
                    <a:pt x="58" y="129"/>
                  </a:lnTo>
                  <a:lnTo>
                    <a:pt x="83" y="106"/>
                  </a:lnTo>
                  <a:lnTo>
                    <a:pt x="106" y="86"/>
                  </a:lnTo>
                  <a:lnTo>
                    <a:pt x="131" y="62"/>
                  </a:lnTo>
                  <a:lnTo>
                    <a:pt x="160" y="42"/>
                  </a:lnTo>
                  <a:lnTo>
                    <a:pt x="177" y="19"/>
                  </a:lnTo>
                  <a:lnTo>
                    <a:pt x="206" y="0"/>
                  </a:lnTo>
                  <a:lnTo>
                    <a:pt x="192" y="0"/>
                  </a:lnTo>
                  <a:lnTo>
                    <a:pt x="183" y="0"/>
                  </a:lnTo>
                  <a:lnTo>
                    <a:pt x="154" y="14"/>
                  </a:lnTo>
                  <a:lnTo>
                    <a:pt x="135" y="38"/>
                  </a:lnTo>
                  <a:lnTo>
                    <a:pt x="106" y="58"/>
                  </a:lnTo>
                  <a:lnTo>
                    <a:pt x="87" y="81"/>
                  </a:lnTo>
                  <a:lnTo>
                    <a:pt x="58" y="106"/>
                  </a:lnTo>
                  <a:lnTo>
                    <a:pt x="35" y="129"/>
                  </a:lnTo>
                  <a:lnTo>
                    <a:pt x="16" y="144"/>
                  </a:lnTo>
                  <a:lnTo>
                    <a:pt x="0" y="16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6" name="Freeform 5302"/>
            <p:cNvSpPr>
              <a:spLocks/>
            </p:cNvSpPr>
            <p:nvPr/>
          </p:nvSpPr>
          <p:spPr bwMode="gray">
            <a:xfrm>
              <a:off x="5500" y="2045"/>
              <a:ext cx="8" cy="6"/>
            </a:xfrm>
            <a:custGeom>
              <a:avLst/>
              <a:gdLst>
                <a:gd name="T0" fmla="*/ 0 w 16"/>
                <a:gd name="T1" fmla="*/ 0 h 14"/>
                <a:gd name="T2" fmla="*/ 0 w 16"/>
                <a:gd name="T3" fmla="*/ 3 h 14"/>
                <a:gd name="T4" fmla="*/ 1 w 16"/>
                <a:gd name="T5" fmla="*/ 3 h 14"/>
                <a:gd name="T6" fmla="*/ 4 w 16"/>
                <a:gd name="T7" fmla="*/ 3 h 14"/>
                <a:gd name="T8" fmla="*/ 1 w 16"/>
                <a:gd name="T9" fmla="*/ 1 h 14"/>
                <a:gd name="T10" fmla="*/ 0 w 16"/>
                <a:gd name="T11" fmla="*/ 0 h 14"/>
                <a:gd name="T12" fmla="*/ 0 60000 65536"/>
                <a:gd name="T13" fmla="*/ 0 60000 65536"/>
                <a:gd name="T14" fmla="*/ 0 60000 65536"/>
                <a:gd name="T15" fmla="*/ 0 60000 65536"/>
                <a:gd name="T16" fmla="*/ 0 60000 65536"/>
                <a:gd name="T17" fmla="*/ 0 60000 65536"/>
                <a:gd name="T18" fmla="*/ 0 w 16"/>
                <a:gd name="T19" fmla="*/ 0 h 14"/>
                <a:gd name="T20" fmla="*/ 16 w 16"/>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6" h="14">
                  <a:moveTo>
                    <a:pt x="0" y="0"/>
                  </a:moveTo>
                  <a:lnTo>
                    <a:pt x="0" y="14"/>
                  </a:lnTo>
                  <a:lnTo>
                    <a:pt x="6" y="14"/>
                  </a:lnTo>
                  <a:lnTo>
                    <a:pt x="16" y="14"/>
                  </a:lnTo>
                  <a:lnTo>
                    <a:pt x="6" y="4"/>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7" name="Freeform 5303"/>
            <p:cNvSpPr>
              <a:spLocks/>
            </p:cNvSpPr>
            <p:nvPr/>
          </p:nvSpPr>
          <p:spPr bwMode="gray">
            <a:xfrm>
              <a:off x="5500" y="1939"/>
              <a:ext cx="374" cy="86"/>
            </a:xfrm>
            <a:custGeom>
              <a:avLst/>
              <a:gdLst>
                <a:gd name="T0" fmla="*/ 187 w 747"/>
                <a:gd name="T1" fmla="*/ 38 h 173"/>
                <a:gd name="T2" fmla="*/ 187 w 747"/>
                <a:gd name="T3" fmla="*/ 43 h 173"/>
                <a:gd name="T4" fmla="*/ 0 w 747"/>
                <a:gd name="T5" fmla="*/ 4 h 173"/>
                <a:gd name="T6" fmla="*/ 0 w 747"/>
                <a:gd name="T7" fmla="*/ 0 h 173"/>
                <a:gd name="T8" fmla="*/ 187 w 747"/>
                <a:gd name="T9" fmla="*/ 38 h 173"/>
                <a:gd name="T10" fmla="*/ 0 60000 65536"/>
                <a:gd name="T11" fmla="*/ 0 60000 65536"/>
                <a:gd name="T12" fmla="*/ 0 60000 65536"/>
                <a:gd name="T13" fmla="*/ 0 60000 65536"/>
                <a:gd name="T14" fmla="*/ 0 60000 65536"/>
                <a:gd name="T15" fmla="*/ 0 w 747"/>
                <a:gd name="T16" fmla="*/ 0 h 173"/>
                <a:gd name="T17" fmla="*/ 747 w 747"/>
                <a:gd name="T18" fmla="*/ 173 h 173"/>
              </a:gdLst>
              <a:ahLst/>
              <a:cxnLst>
                <a:cxn ang="T10">
                  <a:pos x="T0" y="T1"/>
                </a:cxn>
                <a:cxn ang="T11">
                  <a:pos x="T2" y="T3"/>
                </a:cxn>
                <a:cxn ang="T12">
                  <a:pos x="T4" y="T5"/>
                </a:cxn>
                <a:cxn ang="T13">
                  <a:pos x="T6" y="T7"/>
                </a:cxn>
                <a:cxn ang="T14">
                  <a:pos x="T8" y="T9"/>
                </a:cxn>
              </a:cxnLst>
              <a:rect l="T15" t="T16" r="T17" b="T18"/>
              <a:pathLst>
                <a:path w="747" h="173">
                  <a:moveTo>
                    <a:pt x="747" y="154"/>
                  </a:moveTo>
                  <a:lnTo>
                    <a:pt x="747" y="173"/>
                  </a:lnTo>
                  <a:lnTo>
                    <a:pt x="0" y="19"/>
                  </a:lnTo>
                  <a:lnTo>
                    <a:pt x="0" y="0"/>
                  </a:lnTo>
                  <a:lnTo>
                    <a:pt x="747" y="15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8" name="Freeform 5304"/>
            <p:cNvSpPr>
              <a:spLocks/>
            </p:cNvSpPr>
            <p:nvPr/>
          </p:nvSpPr>
          <p:spPr bwMode="gray">
            <a:xfrm>
              <a:off x="5500" y="1941"/>
              <a:ext cx="374" cy="82"/>
            </a:xfrm>
            <a:custGeom>
              <a:avLst/>
              <a:gdLst>
                <a:gd name="T0" fmla="*/ 187 w 747"/>
                <a:gd name="T1" fmla="*/ 41 h 163"/>
                <a:gd name="T2" fmla="*/ 187 w 747"/>
                <a:gd name="T3" fmla="*/ 40 h 163"/>
                <a:gd name="T4" fmla="*/ 0 w 747"/>
                <a:gd name="T5" fmla="*/ 0 h 163"/>
                <a:gd name="T6" fmla="*/ 0 w 747"/>
                <a:gd name="T7" fmla="*/ 3 h 163"/>
                <a:gd name="T8" fmla="*/ 187 w 747"/>
                <a:gd name="T9" fmla="*/ 41 h 163"/>
                <a:gd name="T10" fmla="*/ 0 60000 65536"/>
                <a:gd name="T11" fmla="*/ 0 60000 65536"/>
                <a:gd name="T12" fmla="*/ 0 60000 65536"/>
                <a:gd name="T13" fmla="*/ 0 60000 65536"/>
                <a:gd name="T14" fmla="*/ 0 60000 65536"/>
                <a:gd name="T15" fmla="*/ 0 w 747"/>
                <a:gd name="T16" fmla="*/ 0 h 163"/>
                <a:gd name="T17" fmla="*/ 747 w 747"/>
                <a:gd name="T18" fmla="*/ 163 h 163"/>
              </a:gdLst>
              <a:ahLst/>
              <a:cxnLst>
                <a:cxn ang="T10">
                  <a:pos x="T0" y="T1"/>
                </a:cxn>
                <a:cxn ang="T11">
                  <a:pos x="T2" y="T3"/>
                </a:cxn>
                <a:cxn ang="T12">
                  <a:pos x="T4" y="T5"/>
                </a:cxn>
                <a:cxn ang="T13">
                  <a:pos x="T6" y="T7"/>
                </a:cxn>
                <a:cxn ang="T14">
                  <a:pos x="T8" y="T9"/>
                </a:cxn>
              </a:cxnLst>
              <a:rect l="T15" t="T16" r="T17" b="T18"/>
              <a:pathLst>
                <a:path w="747" h="163">
                  <a:moveTo>
                    <a:pt x="747" y="163"/>
                  </a:moveTo>
                  <a:lnTo>
                    <a:pt x="747" y="159"/>
                  </a:lnTo>
                  <a:lnTo>
                    <a:pt x="0" y="0"/>
                  </a:lnTo>
                  <a:lnTo>
                    <a:pt x="0" y="10"/>
                  </a:lnTo>
                  <a:lnTo>
                    <a:pt x="747" y="163"/>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39" name="Freeform 5305"/>
            <p:cNvSpPr>
              <a:spLocks/>
            </p:cNvSpPr>
            <p:nvPr/>
          </p:nvSpPr>
          <p:spPr bwMode="gray">
            <a:xfrm>
              <a:off x="5874" y="2018"/>
              <a:ext cx="31" cy="41"/>
            </a:xfrm>
            <a:custGeom>
              <a:avLst/>
              <a:gdLst>
                <a:gd name="T0" fmla="*/ 15 w 64"/>
                <a:gd name="T1" fmla="*/ 15 h 82"/>
                <a:gd name="T2" fmla="*/ 15 w 64"/>
                <a:gd name="T3" fmla="*/ 21 h 82"/>
                <a:gd name="T4" fmla="*/ 0 w 64"/>
                <a:gd name="T5" fmla="*/ 5 h 82"/>
                <a:gd name="T6" fmla="*/ 0 w 64"/>
                <a:gd name="T7" fmla="*/ 0 h 82"/>
                <a:gd name="T8" fmla="*/ 15 w 64"/>
                <a:gd name="T9" fmla="*/ 15 h 82"/>
                <a:gd name="T10" fmla="*/ 0 60000 65536"/>
                <a:gd name="T11" fmla="*/ 0 60000 65536"/>
                <a:gd name="T12" fmla="*/ 0 60000 65536"/>
                <a:gd name="T13" fmla="*/ 0 60000 65536"/>
                <a:gd name="T14" fmla="*/ 0 60000 65536"/>
                <a:gd name="T15" fmla="*/ 0 w 64"/>
                <a:gd name="T16" fmla="*/ 0 h 82"/>
                <a:gd name="T17" fmla="*/ 64 w 64"/>
                <a:gd name="T18" fmla="*/ 82 h 82"/>
              </a:gdLst>
              <a:ahLst/>
              <a:cxnLst>
                <a:cxn ang="T10">
                  <a:pos x="T0" y="T1"/>
                </a:cxn>
                <a:cxn ang="T11">
                  <a:pos x="T2" y="T3"/>
                </a:cxn>
                <a:cxn ang="T12">
                  <a:pos x="T4" y="T5"/>
                </a:cxn>
                <a:cxn ang="T13">
                  <a:pos x="T6" y="T7"/>
                </a:cxn>
                <a:cxn ang="T14">
                  <a:pos x="T8" y="T9"/>
                </a:cxn>
              </a:cxnLst>
              <a:rect l="T15" t="T16" r="T17" b="T18"/>
              <a:pathLst>
                <a:path w="64" h="82">
                  <a:moveTo>
                    <a:pt x="64" y="63"/>
                  </a:moveTo>
                  <a:lnTo>
                    <a:pt x="64" y="82"/>
                  </a:lnTo>
                  <a:lnTo>
                    <a:pt x="0" y="19"/>
                  </a:lnTo>
                  <a:lnTo>
                    <a:pt x="0" y="0"/>
                  </a:lnTo>
                  <a:lnTo>
                    <a:pt x="64" y="6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0" name="Freeform 5306"/>
            <p:cNvSpPr>
              <a:spLocks/>
            </p:cNvSpPr>
            <p:nvPr/>
          </p:nvSpPr>
          <p:spPr bwMode="gray">
            <a:xfrm>
              <a:off x="5874" y="2021"/>
              <a:ext cx="31" cy="35"/>
            </a:xfrm>
            <a:custGeom>
              <a:avLst/>
              <a:gdLst>
                <a:gd name="T0" fmla="*/ 15 w 64"/>
                <a:gd name="T1" fmla="*/ 17 h 71"/>
                <a:gd name="T2" fmla="*/ 15 w 64"/>
                <a:gd name="T3" fmla="*/ 15 h 71"/>
                <a:gd name="T4" fmla="*/ 0 w 64"/>
                <a:gd name="T5" fmla="*/ 0 h 71"/>
                <a:gd name="T6" fmla="*/ 0 w 64"/>
                <a:gd name="T7" fmla="*/ 2 h 71"/>
                <a:gd name="T8" fmla="*/ 15 w 64"/>
                <a:gd name="T9" fmla="*/ 17 h 71"/>
                <a:gd name="T10" fmla="*/ 0 60000 65536"/>
                <a:gd name="T11" fmla="*/ 0 60000 65536"/>
                <a:gd name="T12" fmla="*/ 0 60000 65536"/>
                <a:gd name="T13" fmla="*/ 0 60000 65536"/>
                <a:gd name="T14" fmla="*/ 0 60000 65536"/>
                <a:gd name="T15" fmla="*/ 0 w 64"/>
                <a:gd name="T16" fmla="*/ 0 h 71"/>
                <a:gd name="T17" fmla="*/ 64 w 64"/>
                <a:gd name="T18" fmla="*/ 71 h 71"/>
              </a:gdLst>
              <a:ahLst/>
              <a:cxnLst>
                <a:cxn ang="T10">
                  <a:pos x="T0" y="T1"/>
                </a:cxn>
                <a:cxn ang="T11">
                  <a:pos x="T2" y="T3"/>
                </a:cxn>
                <a:cxn ang="T12">
                  <a:pos x="T4" y="T5"/>
                </a:cxn>
                <a:cxn ang="T13">
                  <a:pos x="T6" y="T7"/>
                </a:cxn>
                <a:cxn ang="T14">
                  <a:pos x="T8" y="T9"/>
                </a:cxn>
              </a:cxnLst>
              <a:rect l="T15" t="T16" r="T17" b="T18"/>
              <a:pathLst>
                <a:path w="64" h="71">
                  <a:moveTo>
                    <a:pt x="64" y="71"/>
                  </a:moveTo>
                  <a:lnTo>
                    <a:pt x="64" y="62"/>
                  </a:lnTo>
                  <a:lnTo>
                    <a:pt x="0" y="0"/>
                  </a:lnTo>
                  <a:lnTo>
                    <a:pt x="0" y="10"/>
                  </a:lnTo>
                  <a:lnTo>
                    <a:pt x="64" y="71"/>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1" name="Rectangle 5307"/>
            <p:cNvSpPr>
              <a:spLocks noChangeArrowheads="1"/>
            </p:cNvSpPr>
            <p:nvPr/>
          </p:nvSpPr>
          <p:spPr bwMode="gray">
            <a:xfrm>
              <a:off x="5500" y="2047"/>
              <a:ext cx="405" cy="9"/>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242" name="Freeform 5308"/>
            <p:cNvSpPr>
              <a:spLocks/>
            </p:cNvSpPr>
            <p:nvPr/>
          </p:nvSpPr>
          <p:spPr bwMode="gray">
            <a:xfrm>
              <a:off x="5500" y="2047"/>
              <a:ext cx="405" cy="7"/>
            </a:xfrm>
            <a:custGeom>
              <a:avLst/>
              <a:gdLst>
                <a:gd name="T0" fmla="*/ 202 w 811"/>
                <a:gd name="T1" fmla="*/ 1 h 15"/>
                <a:gd name="T2" fmla="*/ 202 w 811"/>
                <a:gd name="T3" fmla="*/ 3 h 15"/>
                <a:gd name="T4" fmla="*/ 0 w 811"/>
                <a:gd name="T5" fmla="*/ 2 h 15"/>
                <a:gd name="T6" fmla="*/ 0 w 811"/>
                <a:gd name="T7" fmla="*/ 0 h 15"/>
                <a:gd name="T8" fmla="*/ 202 w 811"/>
                <a:gd name="T9" fmla="*/ 1 h 15"/>
                <a:gd name="T10" fmla="*/ 0 60000 65536"/>
                <a:gd name="T11" fmla="*/ 0 60000 65536"/>
                <a:gd name="T12" fmla="*/ 0 60000 65536"/>
                <a:gd name="T13" fmla="*/ 0 60000 65536"/>
                <a:gd name="T14" fmla="*/ 0 60000 65536"/>
                <a:gd name="T15" fmla="*/ 0 w 811"/>
                <a:gd name="T16" fmla="*/ 0 h 15"/>
                <a:gd name="T17" fmla="*/ 811 w 811"/>
                <a:gd name="T18" fmla="*/ 15 h 15"/>
              </a:gdLst>
              <a:ahLst/>
              <a:cxnLst>
                <a:cxn ang="T10">
                  <a:pos x="T0" y="T1"/>
                </a:cxn>
                <a:cxn ang="T11">
                  <a:pos x="T2" y="T3"/>
                </a:cxn>
                <a:cxn ang="T12">
                  <a:pos x="T4" y="T5"/>
                </a:cxn>
                <a:cxn ang="T13">
                  <a:pos x="T6" y="T7"/>
                </a:cxn>
                <a:cxn ang="T14">
                  <a:pos x="T8" y="T9"/>
                </a:cxn>
              </a:cxnLst>
              <a:rect l="T15" t="T16" r="T17" b="T18"/>
              <a:pathLst>
                <a:path w="811" h="15">
                  <a:moveTo>
                    <a:pt x="811" y="6"/>
                  </a:moveTo>
                  <a:lnTo>
                    <a:pt x="811" y="15"/>
                  </a:lnTo>
                  <a:lnTo>
                    <a:pt x="0" y="10"/>
                  </a:lnTo>
                  <a:lnTo>
                    <a:pt x="0" y="0"/>
                  </a:lnTo>
                  <a:lnTo>
                    <a:pt x="811" y="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3" name="Freeform 5309"/>
            <p:cNvSpPr>
              <a:spLocks/>
            </p:cNvSpPr>
            <p:nvPr/>
          </p:nvSpPr>
          <p:spPr bwMode="gray">
            <a:xfrm>
              <a:off x="4981" y="2049"/>
              <a:ext cx="5" cy="5"/>
            </a:xfrm>
            <a:custGeom>
              <a:avLst/>
              <a:gdLst>
                <a:gd name="T0" fmla="*/ 0 w 10"/>
                <a:gd name="T1" fmla="*/ 0 h 9"/>
                <a:gd name="T2" fmla="*/ 0 w 10"/>
                <a:gd name="T3" fmla="*/ 3 h 9"/>
                <a:gd name="T4" fmla="*/ 3 w 10"/>
                <a:gd name="T5" fmla="*/ 3 h 9"/>
                <a:gd name="T6" fmla="*/ 0 w 10"/>
                <a:gd name="T7" fmla="*/ 0 h 9"/>
                <a:gd name="T8" fmla="*/ 0 60000 65536"/>
                <a:gd name="T9" fmla="*/ 0 60000 65536"/>
                <a:gd name="T10" fmla="*/ 0 60000 65536"/>
                <a:gd name="T11" fmla="*/ 0 60000 65536"/>
                <a:gd name="T12" fmla="*/ 0 w 10"/>
                <a:gd name="T13" fmla="*/ 0 h 9"/>
                <a:gd name="T14" fmla="*/ 10 w 10"/>
                <a:gd name="T15" fmla="*/ 9 h 9"/>
              </a:gdLst>
              <a:ahLst/>
              <a:cxnLst>
                <a:cxn ang="T8">
                  <a:pos x="T0" y="T1"/>
                </a:cxn>
                <a:cxn ang="T9">
                  <a:pos x="T2" y="T3"/>
                </a:cxn>
                <a:cxn ang="T10">
                  <a:pos x="T4" y="T5"/>
                </a:cxn>
                <a:cxn ang="T11">
                  <a:pos x="T6" y="T7"/>
                </a:cxn>
              </a:cxnLst>
              <a:rect l="T12" t="T13" r="T14" b="T15"/>
              <a:pathLst>
                <a:path w="10" h="9">
                  <a:moveTo>
                    <a:pt x="0" y="0"/>
                  </a:moveTo>
                  <a:lnTo>
                    <a:pt x="0" y="9"/>
                  </a:lnTo>
                  <a:lnTo>
                    <a:pt x="10" y="9"/>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4" name="Freeform 5310"/>
            <p:cNvSpPr>
              <a:spLocks/>
            </p:cNvSpPr>
            <p:nvPr/>
          </p:nvSpPr>
          <p:spPr bwMode="gray">
            <a:xfrm>
              <a:off x="5043" y="2008"/>
              <a:ext cx="84" cy="48"/>
            </a:xfrm>
            <a:custGeom>
              <a:avLst/>
              <a:gdLst>
                <a:gd name="T0" fmla="*/ 4 w 167"/>
                <a:gd name="T1" fmla="*/ 0 h 96"/>
                <a:gd name="T2" fmla="*/ 2 w 167"/>
                <a:gd name="T3" fmla="*/ 0 h 96"/>
                <a:gd name="T4" fmla="*/ 0 w 167"/>
                <a:gd name="T5" fmla="*/ 2 h 96"/>
                <a:gd name="T6" fmla="*/ 4 w 167"/>
                <a:gd name="T7" fmla="*/ 4 h 96"/>
                <a:gd name="T8" fmla="*/ 9 w 167"/>
                <a:gd name="T9" fmla="*/ 6 h 96"/>
                <a:gd name="T10" fmla="*/ 14 w 167"/>
                <a:gd name="T11" fmla="*/ 9 h 96"/>
                <a:gd name="T12" fmla="*/ 19 w 167"/>
                <a:gd name="T13" fmla="*/ 12 h 96"/>
                <a:gd name="T14" fmla="*/ 23 w 167"/>
                <a:gd name="T15" fmla="*/ 14 h 96"/>
                <a:gd name="T16" fmla="*/ 28 w 167"/>
                <a:gd name="T17" fmla="*/ 19 h 96"/>
                <a:gd name="T18" fmla="*/ 32 w 167"/>
                <a:gd name="T19" fmla="*/ 21 h 96"/>
                <a:gd name="T20" fmla="*/ 37 w 167"/>
                <a:gd name="T21" fmla="*/ 24 h 96"/>
                <a:gd name="T22" fmla="*/ 39 w 167"/>
                <a:gd name="T23" fmla="*/ 23 h 96"/>
                <a:gd name="T24" fmla="*/ 42 w 167"/>
                <a:gd name="T25" fmla="*/ 23 h 96"/>
                <a:gd name="T26" fmla="*/ 36 w 167"/>
                <a:gd name="T27" fmla="*/ 20 h 96"/>
                <a:gd name="T28" fmla="*/ 32 w 167"/>
                <a:gd name="T29" fmla="*/ 17 h 96"/>
                <a:gd name="T30" fmla="*/ 27 w 167"/>
                <a:gd name="T31" fmla="*/ 13 h 96"/>
                <a:gd name="T32" fmla="*/ 23 w 167"/>
                <a:gd name="T33" fmla="*/ 11 h 96"/>
                <a:gd name="T34" fmla="*/ 17 w 167"/>
                <a:gd name="T35" fmla="*/ 7 h 96"/>
                <a:gd name="T36" fmla="*/ 14 w 167"/>
                <a:gd name="T37" fmla="*/ 5 h 96"/>
                <a:gd name="T38" fmla="*/ 9 w 167"/>
                <a:gd name="T39" fmla="*/ 3 h 96"/>
                <a:gd name="T40" fmla="*/ 4 w 167"/>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7"/>
                <a:gd name="T64" fmla="*/ 0 h 96"/>
                <a:gd name="T65" fmla="*/ 167 w 167"/>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7" h="96">
                  <a:moveTo>
                    <a:pt x="16" y="0"/>
                  </a:moveTo>
                  <a:lnTo>
                    <a:pt x="6" y="0"/>
                  </a:lnTo>
                  <a:lnTo>
                    <a:pt x="0" y="6"/>
                  </a:lnTo>
                  <a:lnTo>
                    <a:pt x="16" y="16"/>
                  </a:lnTo>
                  <a:lnTo>
                    <a:pt x="35" y="25"/>
                  </a:lnTo>
                  <a:lnTo>
                    <a:pt x="54" y="35"/>
                  </a:lnTo>
                  <a:lnTo>
                    <a:pt x="73" y="48"/>
                  </a:lnTo>
                  <a:lnTo>
                    <a:pt x="92" y="58"/>
                  </a:lnTo>
                  <a:lnTo>
                    <a:pt x="112" y="73"/>
                  </a:lnTo>
                  <a:lnTo>
                    <a:pt x="125" y="83"/>
                  </a:lnTo>
                  <a:lnTo>
                    <a:pt x="148" y="96"/>
                  </a:lnTo>
                  <a:lnTo>
                    <a:pt x="154" y="92"/>
                  </a:lnTo>
                  <a:lnTo>
                    <a:pt x="167" y="92"/>
                  </a:lnTo>
                  <a:lnTo>
                    <a:pt x="144" y="77"/>
                  </a:lnTo>
                  <a:lnTo>
                    <a:pt x="125" y="68"/>
                  </a:lnTo>
                  <a:lnTo>
                    <a:pt x="106" y="54"/>
                  </a:lnTo>
                  <a:lnTo>
                    <a:pt x="92" y="44"/>
                  </a:lnTo>
                  <a:lnTo>
                    <a:pt x="68" y="29"/>
                  </a:lnTo>
                  <a:lnTo>
                    <a:pt x="54" y="20"/>
                  </a:lnTo>
                  <a:lnTo>
                    <a:pt x="35" y="10"/>
                  </a:lnTo>
                  <a:lnTo>
                    <a:pt x="16"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5" name="Freeform 5311"/>
            <p:cNvSpPr>
              <a:spLocks/>
            </p:cNvSpPr>
            <p:nvPr/>
          </p:nvSpPr>
          <p:spPr bwMode="gray">
            <a:xfrm>
              <a:off x="5117" y="1979"/>
              <a:ext cx="91" cy="75"/>
            </a:xfrm>
            <a:custGeom>
              <a:avLst/>
              <a:gdLst>
                <a:gd name="T0" fmla="*/ 45 w 183"/>
                <a:gd name="T1" fmla="*/ 0 h 149"/>
                <a:gd name="T2" fmla="*/ 42 w 183"/>
                <a:gd name="T3" fmla="*/ 0 h 149"/>
                <a:gd name="T4" fmla="*/ 40 w 183"/>
                <a:gd name="T5" fmla="*/ 0 h 149"/>
                <a:gd name="T6" fmla="*/ 35 w 183"/>
                <a:gd name="T7" fmla="*/ 5 h 149"/>
                <a:gd name="T8" fmla="*/ 30 w 183"/>
                <a:gd name="T9" fmla="*/ 11 h 149"/>
                <a:gd name="T10" fmla="*/ 24 w 183"/>
                <a:gd name="T11" fmla="*/ 15 h 149"/>
                <a:gd name="T12" fmla="*/ 19 w 183"/>
                <a:gd name="T13" fmla="*/ 20 h 149"/>
                <a:gd name="T14" fmla="*/ 14 w 183"/>
                <a:gd name="T15" fmla="*/ 24 h 149"/>
                <a:gd name="T16" fmla="*/ 9 w 183"/>
                <a:gd name="T17" fmla="*/ 29 h 149"/>
                <a:gd name="T18" fmla="*/ 4 w 183"/>
                <a:gd name="T19" fmla="*/ 33 h 149"/>
                <a:gd name="T20" fmla="*/ 0 w 183"/>
                <a:gd name="T21" fmla="*/ 38 h 149"/>
                <a:gd name="T22" fmla="*/ 1 w 183"/>
                <a:gd name="T23" fmla="*/ 38 h 149"/>
                <a:gd name="T24" fmla="*/ 4 w 183"/>
                <a:gd name="T25" fmla="*/ 38 h 149"/>
                <a:gd name="T26" fmla="*/ 8 w 183"/>
                <a:gd name="T27" fmla="*/ 33 h 149"/>
                <a:gd name="T28" fmla="*/ 14 w 183"/>
                <a:gd name="T29" fmla="*/ 29 h 149"/>
                <a:gd name="T30" fmla="*/ 19 w 183"/>
                <a:gd name="T31" fmla="*/ 24 h 149"/>
                <a:gd name="T32" fmla="*/ 24 w 183"/>
                <a:gd name="T33" fmla="*/ 20 h 149"/>
                <a:gd name="T34" fmla="*/ 28 w 183"/>
                <a:gd name="T35" fmla="*/ 15 h 149"/>
                <a:gd name="T36" fmla="*/ 35 w 183"/>
                <a:gd name="T37" fmla="*/ 10 h 149"/>
                <a:gd name="T38" fmla="*/ 40 w 183"/>
                <a:gd name="T39" fmla="*/ 5 h 149"/>
                <a:gd name="T40" fmla="*/ 45 w 183"/>
                <a:gd name="T41" fmla="*/ 0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3"/>
                <a:gd name="T64" fmla="*/ 0 h 149"/>
                <a:gd name="T65" fmla="*/ 183 w 183"/>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3" h="149">
                  <a:moveTo>
                    <a:pt x="183" y="0"/>
                  </a:moveTo>
                  <a:lnTo>
                    <a:pt x="169" y="0"/>
                  </a:lnTo>
                  <a:lnTo>
                    <a:pt x="160" y="0"/>
                  </a:lnTo>
                  <a:lnTo>
                    <a:pt x="140" y="19"/>
                  </a:lnTo>
                  <a:lnTo>
                    <a:pt x="121" y="44"/>
                  </a:lnTo>
                  <a:lnTo>
                    <a:pt x="96" y="57"/>
                  </a:lnTo>
                  <a:lnTo>
                    <a:pt x="77" y="77"/>
                  </a:lnTo>
                  <a:lnTo>
                    <a:pt x="58" y="96"/>
                  </a:lnTo>
                  <a:lnTo>
                    <a:pt x="39" y="115"/>
                  </a:lnTo>
                  <a:lnTo>
                    <a:pt x="16" y="130"/>
                  </a:lnTo>
                  <a:lnTo>
                    <a:pt x="0" y="149"/>
                  </a:lnTo>
                  <a:lnTo>
                    <a:pt x="6" y="149"/>
                  </a:lnTo>
                  <a:lnTo>
                    <a:pt x="19" y="149"/>
                  </a:lnTo>
                  <a:lnTo>
                    <a:pt x="35" y="130"/>
                  </a:lnTo>
                  <a:lnTo>
                    <a:pt x="58" y="115"/>
                  </a:lnTo>
                  <a:lnTo>
                    <a:pt x="77" y="96"/>
                  </a:lnTo>
                  <a:lnTo>
                    <a:pt x="96" y="77"/>
                  </a:lnTo>
                  <a:lnTo>
                    <a:pt x="115" y="57"/>
                  </a:lnTo>
                  <a:lnTo>
                    <a:pt x="140" y="38"/>
                  </a:lnTo>
                  <a:lnTo>
                    <a:pt x="160" y="19"/>
                  </a:lnTo>
                  <a:lnTo>
                    <a:pt x="183"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6" name="Freeform 5312"/>
            <p:cNvSpPr>
              <a:spLocks/>
            </p:cNvSpPr>
            <p:nvPr/>
          </p:nvSpPr>
          <p:spPr bwMode="gray">
            <a:xfrm>
              <a:off x="5194" y="1979"/>
              <a:ext cx="101" cy="72"/>
            </a:xfrm>
            <a:custGeom>
              <a:avLst/>
              <a:gdLst>
                <a:gd name="T0" fmla="*/ 5 w 201"/>
                <a:gd name="T1" fmla="*/ 0 h 144"/>
                <a:gd name="T2" fmla="*/ 3 w 201"/>
                <a:gd name="T3" fmla="*/ 0 h 144"/>
                <a:gd name="T4" fmla="*/ 0 w 201"/>
                <a:gd name="T5" fmla="*/ 0 h 144"/>
                <a:gd name="T6" fmla="*/ 5 w 201"/>
                <a:gd name="T7" fmla="*/ 3 h 144"/>
                <a:gd name="T8" fmla="*/ 11 w 201"/>
                <a:gd name="T9" fmla="*/ 9 h 144"/>
                <a:gd name="T10" fmla="*/ 16 w 201"/>
                <a:gd name="T11" fmla="*/ 13 h 144"/>
                <a:gd name="T12" fmla="*/ 22 w 201"/>
                <a:gd name="T13" fmla="*/ 18 h 144"/>
                <a:gd name="T14" fmla="*/ 28 w 201"/>
                <a:gd name="T15" fmla="*/ 21 h 144"/>
                <a:gd name="T16" fmla="*/ 34 w 201"/>
                <a:gd name="T17" fmla="*/ 26 h 144"/>
                <a:gd name="T18" fmla="*/ 39 w 201"/>
                <a:gd name="T19" fmla="*/ 31 h 144"/>
                <a:gd name="T20" fmla="*/ 44 w 201"/>
                <a:gd name="T21" fmla="*/ 36 h 144"/>
                <a:gd name="T22" fmla="*/ 47 w 201"/>
                <a:gd name="T23" fmla="*/ 36 h 144"/>
                <a:gd name="T24" fmla="*/ 51 w 201"/>
                <a:gd name="T25" fmla="*/ 36 h 144"/>
                <a:gd name="T26" fmla="*/ 44 w 201"/>
                <a:gd name="T27" fmla="*/ 31 h 144"/>
                <a:gd name="T28" fmla="*/ 39 w 201"/>
                <a:gd name="T29" fmla="*/ 26 h 144"/>
                <a:gd name="T30" fmla="*/ 33 w 201"/>
                <a:gd name="T31" fmla="*/ 21 h 144"/>
                <a:gd name="T32" fmla="*/ 28 w 201"/>
                <a:gd name="T33" fmla="*/ 18 h 144"/>
                <a:gd name="T34" fmla="*/ 21 w 201"/>
                <a:gd name="T35" fmla="*/ 13 h 144"/>
                <a:gd name="T36" fmla="*/ 16 w 201"/>
                <a:gd name="T37" fmla="*/ 9 h 144"/>
                <a:gd name="T38" fmla="*/ 10 w 201"/>
                <a:gd name="T39" fmla="*/ 3 h 144"/>
                <a:gd name="T40" fmla="*/ 5 w 201"/>
                <a:gd name="T41" fmla="*/ 0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44"/>
                <a:gd name="T65" fmla="*/ 201 w 201"/>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44">
                  <a:moveTo>
                    <a:pt x="19" y="0"/>
                  </a:moveTo>
                  <a:lnTo>
                    <a:pt x="9" y="0"/>
                  </a:lnTo>
                  <a:lnTo>
                    <a:pt x="0" y="0"/>
                  </a:lnTo>
                  <a:lnTo>
                    <a:pt x="19" y="15"/>
                  </a:lnTo>
                  <a:lnTo>
                    <a:pt x="44" y="34"/>
                  </a:lnTo>
                  <a:lnTo>
                    <a:pt x="63" y="53"/>
                  </a:lnTo>
                  <a:lnTo>
                    <a:pt x="86" y="73"/>
                  </a:lnTo>
                  <a:lnTo>
                    <a:pt x="111" y="86"/>
                  </a:lnTo>
                  <a:lnTo>
                    <a:pt x="134" y="105"/>
                  </a:lnTo>
                  <a:lnTo>
                    <a:pt x="153" y="125"/>
                  </a:lnTo>
                  <a:lnTo>
                    <a:pt x="176" y="144"/>
                  </a:lnTo>
                  <a:lnTo>
                    <a:pt x="186" y="144"/>
                  </a:lnTo>
                  <a:lnTo>
                    <a:pt x="201" y="144"/>
                  </a:lnTo>
                  <a:lnTo>
                    <a:pt x="173" y="125"/>
                  </a:lnTo>
                  <a:lnTo>
                    <a:pt x="153" y="105"/>
                  </a:lnTo>
                  <a:lnTo>
                    <a:pt x="130" y="86"/>
                  </a:lnTo>
                  <a:lnTo>
                    <a:pt x="111" y="73"/>
                  </a:lnTo>
                  <a:lnTo>
                    <a:pt x="82" y="53"/>
                  </a:lnTo>
                  <a:lnTo>
                    <a:pt x="63" y="34"/>
                  </a:lnTo>
                  <a:lnTo>
                    <a:pt x="38" y="15"/>
                  </a:lnTo>
                  <a:lnTo>
                    <a:pt x="19"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7" name="Freeform 5313"/>
            <p:cNvSpPr>
              <a:spLocks/>
            </p:cNvSpPr>
            <p:nvPr/>
          </p:nvSpPr>
          <p:spPr bwMode="gray">
            <a:xfrm>
              <a:off x="5282" y="1941"/>
              <a:ext cx="104" cy="110"/>
            </a:xfrm>
            <a:custGeom>
              <a:avLst/>
              <a:gdLst>
                <a:gd name="T0" fmla="*/ 52 w 208"/>
                <a:gd name="T1" fmla="*/ 4 h 221"/>
                <a:gd name="T2" fmla="*/ 52 w 208"/>
                <a:gd name="T3" fmla="*/ 0 h 221"/>
                <a:gd name="T4" fmla="*/ 50 w 208"/>
                <a:gd name="T5" fmla="*/ 0 h 221"/>
                <a:gd name="T6" fmla="*/ 43 w 208"/>
                <a:gd name="T7" fmla="*/ 7 h 221"/>
                <a:gd name="T8" fmla="*/ 37 w 208"/>
                <a:gd name="T9" fmla="*/ 15 h 221"/>
                <a:gd name="T10" fmla="*/ 30 w 208"/>
                <a:gd name="T11" fmla="*/ 23 h 221"/>
                <a:gd name="T12" fmla="*/ 25 w 208"/>
                <a:gd name="T13" fmla="*/ 30 h 221"/>
                <a:gd name="T14" fmla="*/ 19 w 208"/>
                <a:gd name="T15" fmla="*/ 36 h 221"/>
                <a:gd name="T16" fmla="*/ 12 w 208"/>
                <a:gd name="T17" fmla="*/ 43 h 221"/>
                <a:gd name="T18" fmla="*/ 7 w 208"/>
                <a:gd name="T19" fmla="*/ 49 h 221"/>
                <a:gd name="T20" fmla="*/ 0 w 208"/>
                <a:gd name="T21" fmla="*/ 55 h 221"/>
                <a:gd name="T22" fmla="*/ 3 w 208"/>
                <a:gd name="T23" fmla="*/ 55 h 221"/>
                <a:gd name="T24" fmla="*/ 7 w 208"/>
                <a:gd name="T25" fmla="*/ 55 h 221"/>
                <a:gd name="T26" fmla="*/ 12 w 208"/>
                <a:gd name="T27" fmla="*/ 49 h 221"/>
                <a:gd name="T28" fmla="*/ 19 w 208"/>
                <a:gd name="T29" fmla="*/ 43 h 221"/>
                <a:gd name="T30" fmla="*/ 24 w 208"/>
                <a:gd name="T31" fmla="*/ 36 h 221"/>
                <a:gd name="T32" fmla="*/ 30 w 208"/>
                <a:gd name="T33" fmla="*/ 28 h 221"/>
                <a:gd name="T34" fmla="*/ 37 w 208"/>
                <a:gd name="T35" fmla="*/ 21 h 221"/>
                <a:gd name="T36" fmla="*/ 43 w 208"/>
                <a:gd name="T37" fmla="*/ 14 h 221"/>
                <a:gd name="T38" fmla="*/ 48 w 208"/>
                <a:gd name="T39" fmla="*/ 9 h 221"/>
                <a:gd name="T40" fmla="*/ 52 w 208"/>
                <a:gd name="T41" fmla="*/ 4 h 2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8"/>
                <a:gd name="T64" fmla="*/ 0 h 221"/>
                <a:gd name="T65" fmla="*/ 208 w 208"/>
                <a:gd name="T66" fmla="*/ 221 h 2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8" h="221">
                  <a:moveTo>
                    <a:pt x="208" y="19"/>
                  </a:moveTo>
                  <a:lnTo>
                    <a:pt x="208" y="0"/>
                  </a:lnTo>
                  <a:lnTo>
                    <a:pt x="198" y="0"/>
                  </a:lnTo>
                  <a:lnTo>
                    <a:pt x="169" y="29"/>
                  </a:lnTo>
                  <a:lnTo>
                    <a:pt x="145" y="63"/>
                  </a:lnTo>
                  <a:lnTo>
                    <a:pt x="121" y="92"/>
                  </a:lnTo>
                  <a:lnTo>
                    <a:pt x="97" y="121"/>
                  </a:lnTo>
                  <a:lnTo>
                    <a:pt x="73" y="144"/>
                  </a:lnTo>
                  <a:lnTo>
                    <a:pt x="48" y="173"/>
                  </a:lnTo>
                  <a:lnTo>
                    <a:pt x="25" y="198"/>
                  </a:lnTo>
                  <a:lnTo>
                    <a:pt x="0" y="221"/>
                  </a:lnTo>
                  <a:lnTo>
                    <a:pt x="10" y="221"/>
                  </a:lnTo>
                  <a:lnTo>
                    <a:pt x="25" y="221"/>
                  </a:lnTo>
                  <a:lnTo>
                    <a:pt x="45" y="198"/>
                  </a:lnTo>
                  <a:lnTo>
                    <a:pt x="73" y="173"/>
                  </a:lnTo>
                  <a:lnTo>
                    <a:pt x="93" y="144"/>
                  </a:lnTo>
                  <a:lnTo>
                    <a:pt x="121" y="115"/>
                  </a:lnTo>
                  <a:lnTo>
                    <a:pt x="145" y="86"/>
                  </a:lnTo>
                  <a:lnTo>
                    <a:pt x="169" y="58"/>
                  </a:lnTo>
                  <a:lnTo>
                    <a:pt x="189" y="38"/>
                  </a:lnTo>
                  <a:lnTo>
                    <a:pt x="208" y="1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8" name="Freeform 5314"/>
            <p:cNvSpPr>
              <a:spLocks/>
            </p:cNvSpPr>
            <p:nvPr/>
          </p:nvSpPr>
          <p:spPr bwMode="gray">
            <a:xfrm>
              <a:off x="5376" y="1941"/>
              <a:ext cx="10" cy="10"/>
            </a:xfrm>
            <a:custGeom>
              <a:avLst/>
              <a:gdLst>
                <a:gd name="T0" fmla="*/ 5 w 19"/>
                <a:gd name="T1" fmla="*/ 5 h 19"/>
                <a:gd name="T2" fmla="*/ 5 w 19"/>
                <a:gd name="T3" fmla="*/ 0 h 19"/>
                <a:gd name="T4" fmla="*/ 3 w 19"/>
                <a:gd name="T5" fmla="*/ 0 h 19"/>
                <a:gd name="T6" fmla="*/ 0 w 19"/>
                <a:gd name="T7" fmla="*/ 2 h 19"/>
                <a:gd name="T8" fmla="*/ 3 w 19"/>
                <a:gd name="T9" fmla="*/ 3 h 19"/>
                <a:gd name="T10" fmla="*/ 5 w 19"/>
                <a:gd name="T11" fmla="*/ 5 h 19"/>
                <a:gd name="T12" fmla="*/ 0 60000 65536"/>
                <a:gd name="T13" fmla="*/ 0 60000 65536"/>
                <a:gd name="T14" fmla="*/ 0 60000 65536"/>
                <a:gd name="T15" fmla="*/ 0 60000 65536"/>
                <a:gd name="T16" fmla="*/ 0 60000 65536"/>
                <a:gd name="T17" fmla="*/ 0 60000 65536"/>
                <a:gd name="T18" fmla="*/ 0 w 19"/>
                <a:gd name="T19" fmla="*/ 0 h 19"/>
                <a:gd name="T20" fmla="*/ 19 w 1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9" h="19">
                  <a:moveTo>
                    <a:pt x="19" y="19"/>
                  </a:moveTo>
                  <a:lnTo>
                    <a:pt x="19" y="0"/>
                  </a:lnTo>
                  <a:lnTo>
                    <a:pt x="9" y="0"/>
                  </a:lnTo>
                  <a:lnTo>
                    <a:pt x="0" y="6"/>
                  </a:lnTo>
                  <a:lnTo>
                    <a:pt x="9" y="10"/>
                  </a:lnTo>
                  <a:lnTo>
                    <a:pt x="19" y="1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49" name="Freeform 5315"/>
            <p:cNvSpPr>
              <a:spLocks/>
            </p:cNvSpPr>
            <p:nvPr/>
          </p:nvSpPr>
          <p:spPr bwMode="gray">
            <a:xfrm>
              <a:off x="5010" y="2021"/>
              <a:ext cx="46" cy="38"/>
            </a:xfrm>
            <a:custGeom>
              <a:avLst/>
              <a:gdLst>
                <a:gd name="T0" fmla="*/ 23 w 92"/>
                <a:gd name="T1" fmla="*/ 16 h 77"/>
                <a:gd name="T2" fmla="*/ 21 w 92"/>
                <a:gd name="T3" fmla="*/ 17 h 77"/>
                <a:gd name="T4" fmla="*/ 20 w 92"/>
                <a:gd name="T5" fmla="*/ 19 h 77"/>
                <a:gd name="T6" fmla="*/ 17 w 92"/>
                <a:gd name="T7" fmla="*/ 15 h 77"/>
                <a:gd name="T8" fmla="*/ 14 w 92"/>
                <a:gd name="T9" fmla="*/ 14 h 77"/>
                <a:gd name="T10" fmla="*/ 12 w 92"/>
                <a:gd name="T11" fmla="*/ 12 h 77"/>
                <a:gd name="T12" fmla="*/ 10 w 92"/>
                <a:gd name="T13" fmla="*/ 9 h 77"/>
                <a:gd name="T14" fmla="*/ 7 w 92"/>
                <a:gd name="T15" fmla="*/ 7 h 77"/>
                <a:gd name="T16" fmla="*/ 5 w 92"/>
                <a:gd name="T17" fmla="*/ 5 h 77"/>
                <a:gd name="T18" fmla="*/ 3 w 92"/>
                <a:gd name="T19" fmla="*/ 3 h 77"/>
                <a:gd name="T20" fmla="*/ 0 w 92"/>
                <a:gd name="T21" fmla="*/ 2 h 77"/>
                <a:gd name="T22" fmla="*/ 0 w 92"/>
                <a:gd name="T23" fmla="*/ 1 h 77"/>
                <a:gd name="T24" fmla="*/ 0 w 92"/>
                <a:gd name="T25" fmla="*/ 0 h 77"/>
                <a:gd name="T26" fmla="*/ 1 w 92"/>
                <a:gd name="T27" fmla="*/ 0 h 77"/>
                <a:gd name="T28" fmla="*/ 3 w 92"/>
                <a:gd name="T29" fmla="*/ 1 h 77"/>
                <a:gd name="T30" fmla="*/ 7 w 92"/>
                <a:gd name="T31" fmla="*/ 3 h 77"/>
                <a:gd name="T32" fmla="*/ 10 w 92"/>
                <a:gd name="T33" fmla="*/ 4 h 77"/>
                <a:gd name="T34" fmla="*/ 12 w 92"/>
                <a:gd name="T35" fmla="*/ 7 h 77"/>
                <a:gd name="T36" fmla="*/ 14 w 92"/>
                <a:gd name="T37" fmla="*/ 9 h 77"/>
                <a:gd name="T38" fmla="*/ 17 w 92"/>
                <a:gd name="T39" fmla="*/ 12 h 77"/>
                <a:gd name="T40" fmla="*/ 20 w 92"/>
                <a:gd name="T41" fmla="*/ 13 h 77"/>
                <a:gd name="T42" fmla="*/ 23 w 92"/>
                <a:gd name="T43" fmla="*/ 16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2"/>
                <a:gd name="T67" fmla="*/ 0 h 77"/>
                <a:gd name="T68" fmla="*/ 92 w 92"/>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2" h="77">
                  <a:moveTo>
                    <a:pt x="92" y="67"/>
                  </a:moveTo>
                  <a:lnTo>
                    <a:pt x="83" y="71"/>
                  </a:lnTo>
                  <a:lnTo>
                    <a:pt x="77" y="77"/>
                  </a:lnTo>
                  <a:lnTo>
                    <a:pt x="67" y="62"/>
                  </a:lnTo>
                  <a:lnTo>
                    <a:pt x="58" y="58"/>
                  </a:lnTo>
                  <a:lnTo>
                    <a:pt x="48" y="48"/>
                  </a:lnTo>
                  <a:lnTo>
                    <a:pt x="39" y="39"/>
                  </a:lnTo>
                  <a:lnTo>
                    <a:pt x="29" y="29"/>
                  </a:lnTo>
                  <a:lnTo>
                    <a:pt x="19" y="23"/>
                  </a:lnTo>
                  <a:lnTo>
                    <a:pt x="10" y="14"/>
                  </a:lnTo>
                  <a:lnTo>
                    <a:pt x="0" y="10"/>
                  </a:lnTo>
                  <a:lnTo>
                    <a:pt x="0" y="4"/>
                  </a:lnTo>
                  <a:lnTo>
                    <a:pt x="0" y="0"/>
                  </a:lnTo>
                  <a:lnTo>
                    <a:pt x="6" y="0"/>
                  </a:lnTo>
                  <a:lnTo>
                    <a:pt x="15" y="4"/>
                  </a:lnTo>
                  <a:lnTo>
                    <a:pt x="29" y="14"/>
                  </a:lnTo>
                  <a:lnTo>
                    <a:pt x="39" y="19"/>
                  </a:lnTo>
                  <a:lnTo>
                    <a:pt x="48" y="29"/>
                  </a:lnTo>
                  <a:lnTo>
                    <a:pt x="58" y="39"/>
                  </a:lnTo>
                  <a:lnTo>
                    <a:pt x="67" y="48"/>
                  </a:lnTo>
                  <a:lnTo>
                    <a:pt x="77" y="52"/>
                  </a:lnTo>
                  <a:lnTo>
                    <a:pt x="92" y="67"/>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0" name="Freeform 5316"/>
            <p:cNvSpPr>
              <a:spLocks/>
            </p:cNvSpPr>
            <p:nvPr/>
          </p:nvSpPr>
          <p:spPr bwMode="gray">
            <a:xfrm>
              <a:off x="5043" y="2011"/>
              <a:ext cx="13" cy="43"/>
            </a:xfrm>
            <a:custGeom>
              <a:avLst/>
              <a:gdLst>
                <a:gd name="T0" fmla="*/ 7 w 25"/>
                <a:gd name="T1" fmla="*/ 22 h 86"/>
                <a:gd name="T2" fmla="*/ 4 w 25"/>
                <a:gd name="T3" fmla="*/ 22 h 86"/>
                <a:gd name="T4" fmla="*/ 2 w 25"/>
                <a:gd name="T5" fmla="*/ 22 h 86"/>
                <a:gd name="T6" fmla="*/ 2 w 25"/>
                <a:gd name="T7" fmla="*/ 20 h 86"/>
                <a:gd name="T8" fmla="*/ 2 w 25"/>
                <a:gd name="T9" fmla="*/ 17 h 86"/>
                <a:gd name="T10" fmla="*/ 2 w 25"/>
                <a:gd name="T11" fmla="*/ 13 h 86"/>
                <a:gd name="T12" fmla="*/ 2 w 25"/>
                <a:gd name="T13" fmla="*/ 11 h 86"/>
                <a:gd name="T14" fmla="*/ 2 w 25"/>
                <a:gd name="T15" fmla="*/ 7 h 86"/>
                <a:gd name="T16" fmla="*/ 2 w 25"/>
                <a:gd name="T17" fmla="*/ 5 h 86"/>
                <a:gd name="T18" fmla="*/ 0 w 25"/>
                <a:gd name="T19" fmla="*/ 3 h 86"/>
                <a:gd name="T20" fmla="*/ 0 w 25"/>
                <a:gd name="T21" fmla="*/ 1 h 86"/>
                <a:gd name="T22" fmla="*/ 2 w 25"/>
                <a:gd name="T23" fmla="*/ 0 h 86"/>
                <a:gd name="T24" fmla="*/ 3 w 25"/>
                <a:gd name="T25" fmla="*/ 0 h 86"/>
                <a:gd name="T26" fmla="*/ 5 w 25"/>
                <a:gd name="T27" fmla="*/ 0 h 86"/>
                <a:gd name="T28" fmla="*/ 5 w 25"/>
                <a:gd name="T29" fmla="*/ 3 h 86"/>
                <a:gd name="T30" fmla="*/ 5 w 25"/>
                <a:gd name="T31" fmla="*/ 5 h 86"/>
                <a:gd name="T32" fmla="*/ 5 w 25"/>
                <a:gd name="T33" fmla="*/ 7 h 86"/>
                <a:gd name="T34" fmla="*/ 7 w 25"/>
                <a:gd name="T35" fmla="*/ 10 h 86"/>
                <a:gd name="T36" fmla="*/ 7 w 25"/>
                <a:gd name="T37" fmla="*/ 12 h 86"/>
                <a:gd name="T38" fmla="*/ 7 w 25"/>
                <a:gd name="T39" fmla="*/ 15 h 86"/>
                <a:gd name="T40" fmla="*/ 7 w 25"/>
                <a:gd name="T41" fmla="*/ 18 h 86"/>
                <a:gd name="T42" fmla="*/ 7 w 25"/>
                <a:gd name="T43" fmla="*/ 22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86"/>
                <a:gd name="T68" fmla="*/ 25 w 25"/>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86">
                  <a:moveTo>
                    <a:pt x="25" y="86"/>
                  </a:moveTo>
                  <a:lnTo>
                    <a:pt x="16" y="86"/>
                  </a:lnTo>
                  <a:lnTo>
                    <a:pt x="6" y="86"/>
                  </a:lnTo>
                  <a:lnTo>
                    <a:pt x="6" y="77"/>
                  </a:lnTo>
                  <a:lnTo>
                    <a:pt x="6" y="67"/>
                  </a:lnTo>
                  <a:lnTo>
                    <a:pt x="6" y="52"/>
                  </a:lnTo>
                  <a:lnTo>
                    <a:pt x="6" y="42"/>
                  </a:lnTo>
                  <a:lnTo>
                    <a:pt x="6" y="29"/>
                  </a:lnTo>
                  <a:lnTo>
                    <a:pt x="6" y="23"/>
                  </a:lnTo>
                  <a:lnTo>
                    <a:pt x="0" y="10"/>
                  </a:lnTo>
                  <a:lnTo>
                    <a:pt x="0" y="4"/>
                  </a:lnTo>
                  <a:lnTo>
                    <a:pt x="6" y="0"/>
                  </a:lnTo>
                  <a:lnTo>
                    <a:pt x="10" y="0"/>
                  </a:lnTo>
                  <a:lnTo>
                    <a:pt x="20" y="0"/>
                  </a:lnTo>
                  <a:lnTo>
                    <a:pt x="20" y="10"/>
                  </a:lnTo>
                  <a:lnTo>
                    <a:pt x="20" y="19"/>
                  </a:lnTo>
                  <a:lnTo>
                    <a:pt x="20" y="29"/>
                  </a:lnTo>
                  <a:lnTo>
                    <a:pt x="25" y="38"/>
                  </a:lnTo>
                  <a:lnTo>
                    <a:pt x="25" y="48"/>
                  </a:lnTo>
                  <a:lnTo>
                    <a:pt x="25" y="62"/>
                  </a:lnTo>
                  <a:lnTo>
                    <a:pt x="25" y="71"/>
                  </a:lnTo>
                  <a:lnTo>
                    <a:pt x="25" y="8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1" name="Freeform 5317"/>
            <p:cNvSpPr>
              <a:spLocks/>
            </p:cNvSpPr>
            <p:nvPr/>
          </p:nvSpPr>
          <p:spPr bwMode="gray">
            <a:xfrm>
              <a:off x="5043" y="1999"/>
              <a:ext cx="84" cy="55"/>
            </a:xfrm>
            <a:custGeom>
              <a:avLst/>
              <a:gdLst>
                <a:gd name="T0" fmla="*/ 4 w 167"/>
                <a:gd name="T1" fmla="*/ 27 h 111"/>
                <a:gd name="T2" fmla="*/ 2 w 167"/>
                <a:gd name="T3" fmla="*/ 27 h 111"/>
                <a:gd name="T4" fmla="*/ 0 w 167"/>
                <a:gd name="T5" fmla="*/ 27 h 111"/>
                <a:gd name="T6" fmla="*/ 4 w 167"/>
                <a:gd name="T7" fmla="*/ 24 h 111"/>
                <a:gd name="T8" fmla="*/ 9 w 167"/>
                <a:gd name="T9" fmla="*/ 21 h 111"/>
                <a:gd name="T10" fmla="*/ 14 w 167"/>
                <a:gd name="T11" fmla="*/ 18 h 111"/>
                <a:gd name="T12" fmla="*/ 19 w 167"/>
                <a:gd name="T13" fmla="*/ 14 h 111"/>
                <a:gd name="T14" fmla="*/ 23 w 167"/>
                <a:gd name="T15" fmla="*/ 11 h 111"/>
                <a:gd name="T16" fmla="*/ 28 w 167"/>
                <a:gd name="T17" fmla="*/ 7 h 111"/>
                <a:gd name="T18" fmla="*/ 32 w 167"/>
                <a:gd name="T19" fmla="*/ 3 h 111"/>
                <a:gd name="T20" fmla="*/ 37 w 167"/>
                <a:gd name="T21" fmla="*/ 0 h 111"/>
                <a:gd name="T22" fmla="*/ 39 w 167"/>
                <a:gd name="T23" fmla="*/ 0 h 111"/>
                <a:gd name="T24" fmla="*/ 42 w 167"/>
                <a:gd name="T25" fmla="*/ 0 h 111"/>
                <a:gd name="T26" fmla="*/ 36 w 167"/>
                <a:gd name="T27" fmla="*/ 3 h 111"/>
                <a:gd name="T28" fmla="*/ 32 w 167"/>
                <a:gd name="T29" fmla="*/ 7 h 111"/>
                <a:gd name="T30" fmla="*/ 27 w 167"/>
                <a:gd name="T31" fmla="*/ 11 h 111"/>
                <a:gd name="T32" fmla="*/ 23 w 167"/>
                <a:gd name="T33" fmla="*/ 14 h 111"/>
                <a:gd name="T34" fmla="*/ 19 w 167"/>
                <a:gd name="T35" fmla="*/ 18 h 111"/>
                <a:gd name="T36" fmla="*/ 14 w 167"/>
                <a:gd name="T37" fmla="*/ 21 h 111"/>
                <a:gd name="T38" fmla="*/ 9 w 167"/>
                <a:gd name="T39" fmla="*/ 24 h 111"/>
                <a:gd name="T40" fmla="*/ 4 w 167"/>
                <a:gd name="T41" fmla="*/ 27 h 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7"/>
                <a:gd name="T64" fmla="*/ 0 h 111"/>
                <a:gd name="T65" fmla="*/ 167 w 167"/>
                <a:gd name="T66" fmla="*/ 111 h 1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7" h="111">
                  <a:moveTo>
                    <a:pt x="16" y="111"/>
                  </a:moveTo>
                  <a:lnTo>
                    <a:pt x="6" y="111"/>
                  </a:lnTo>
                  <a:lnTo>
                    <a:pt x="0" y="111"/>
                  </a:lnTo>
                  <a:lnTo>
                    <a:pt x="16" y="96"/>
                  </a:lnTo>
                  <a:lnTo>
                    <a:pt x="35" y="87"/>
                  </a:lnTo>
                  <a:lnTo>
                    <a:pt x="54" y="73"/>
                  </a:lnTo>
                  <a:lnTo>
                    <a:pt x="73" y="58"/>
                  </a:lnTo>
                  <a:lnTo>
                    <a:pt x="92" y="44"/>
                  </a:lnTo>
                  <a:lnTo>
                    <a:pt x="112" y="29"/>
                  </a:lnTo>
                  <a:lnTo>
                    <a:pt x="125" y="15"/>
                  </a:lnTo>
                  <a:lnTo>
                    <a:pt x="148" y="0"/>
                  </a:lnTo>
                  <a:lnTo>
                    <a:pt x="154" y="0"/>
                  </a:lnTo>
                  <a:lnTo>
                    <a:pt x="167" y="0"/>
                  </a:lnTo>
                  <a:lnTo>
                    <a:pt x="144" y="15"/>
                  </a:lnTo>
                  <a:lnTo>
                    <a:pt x="125" y="29"/>
                  </a:lnTo>
                  <a:lnTo>
                    <a:pt x="106" y="44"/>
                  </a:lnTo>
                  <a:lnTo>
                    <a:pt x="92" y="58"/>
                  </a:lnTo>
                  <a:lnTo>
                    <a:pt x="73" y="73"/>
                  </a:lnTo>
                  <a:lnTo>
                    <a:pt x="54" y="87"/>
                  </a:lnTo>
                  <a:lnTo>
                    <a:pt x="35" y="96"/>
                  </a:lnTo>
                  <a:lnTo>
                    <a:pt x="16" y="11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2" name="Freeform 5318"/>
            <p:cNvSpPr>
              <a:spLocks/>
            </p:cNvSpPr>
            <p:nvPr/>
          </p:nvSpPr>
          <p:spPr bwMode="gray">
            <a:xfrm>
              <a:off x="5117" y="1997"/>
              <a:ext cx="91" cy="57"/>
            </a:xfrm>
            <a:custGeom>
              <a:avLst/>
              <a:gdLst>
                <a:gd name="T0" fmla="*/ 45 w 183"/>
                <a:gd name="T1" fmla="*/ 28 h 115"/>
                <a:gd name="T2" fmla="*/ 42 w 183"/>
                <a:gd name="T3" fmla="*/ 28 h 115"/>
                <a:gd name="T4" fmla="*/ 40 w 183"/>
                <a:gd name="T5" fmla="*/ 28 h 115"/>
                <a:gd name="T6" fmla="*/ 35 w 183"/>
                <a:gd name="T7" fmla="*/ 24 h 115"/>
                <a:gd name="T8" fmla="*/ 30 w 183"/>
                <a:gd name="T9" fmla="*/ 20 h 115"/>
                <a:gd name="T10" fmla="*/ 24 w 183"/>
                <a:gd name="T11" fmla="*/ 16 h 115"/>
                <a:gd name="T12" fmla="*/ 19 w 183"/>
                <a:gd name="T13" fmla="*/ 13 h 115"/>
                <a:gd name="T14" fmla="*/ 14 w 183"/>
                <a:gd name="T15" fmla="*/ 9 h 115"/>
                <a:gd name="T16" fmla="*/ 9 w 183"/>
                <a:gd name="T17" fmla="*/ 7 h 115"/>
                <a:gd name="T18" fmla="*/ 4 w 183"/>
                <a:gd name="T19" fmla="*/ 3 h 115"/>
                <a:gd name="T20" fmla="*/ 0 w 183"/>
                <a:gd name="T21" fmla="*/ 0 h 115"/>
                <a:gd name="T22" fmla="*/ 1 w 183"/>
                <a:gd name="T23" fmla="*/ 0 h 115"/>
                <a:gd name="T24" fmla="*/ 4 w 183"/>
                <a:gd name="T25" fmla="*/ 0 h 115"/>
                <a:gd name="T26" fmla="*/ 8 w 183"/>
                <a:gd name="T27" fmla="*/ 2 h 115"/>
                <a:gd name="T28" fmla="*/ 14 w 183"/>
                <a:gd name="T29" fmla="*/ 5 h 115"/>
                <a:gd name="T30" fmla="*/ 18 w 183"/>
                <a:gd name="T31" fmla="*/ 9 h 115"/>
                <a:gd name="T32" fmla="*/ 24 w 183"/>
                <a:gd name="T33" fmla="*/ 13 h 115"/>
                <a:gd name="T34" fmla="*/ 28 w 183"/>
                <a:gd name="T35" fmla="*/ 16 h 115"/>
                <a:gd name="T36" fmla="*/ 35 w 183"/>
                <a:gd name="T37" fmla="*/ 20 h 115"/>
                <a:gd name="T38" fmla="*/ 40 w 183"/>
                <a:gd name="T39" fmla="*/ 24 h 115"/>
                <a:gd name="T40" fmla="*/ 45 w 183"/>
                <a:gd name="T41" fmla="*/ 28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3"/>
                <a:gd name="T64" fmla="*/ 0 h 115"/>
                <a:gd name="T65" fmla="*/ 183 w 183"/>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3" h="115">
                  <a:moveTo>
                    <a:pt x="183" y="115"/>
                  </a:moveTo>
                  <a:lnTo>
                    <a:pt x="169" y="115"/>
                  </a:lnTo>
                  <a:lnTo>
                    <a:pt x="163" y="115"/>
                  </a:lnTo>
                  <a:lnTo>
                    <a:pt x="140" y="96"/>
                  </a:lnTo>
                  <a:lnTo>
                    <a:pt x="121" y="81"/>
                  </a:lnTo>
                  <a:lnTo>
                    <a:pt x="96" y="67"/>
                  </a:lnTo>
                  <a:lnTo>
                    <a:pt x="77" y="52"/>
                  </a:lnTo>
                  <a:lnTo>
                    <a:pt x="58" y="39"/>
                  </a:lnTo>
                  <a:lnTo>
                    <a:pt x="39" y="29"/>
                  </a:lnTo>
                  <a:lnTo>
                    <a:pt x="16" y="14"/>
                  </a:lnTo>
                  <a:lnTo>
                    <a:pt x="0" y="0"/>
                  </a:lnTo>
                  <a:lnTo>
                    <a:pt x="6" y="0"/>
                  </a:lnTo>
                  <a:lnTo>
                    <a:pt x="19" y="0"/>
                  </a:lnTo>
                  <a:lnTo>
                    <a:pt x="35" y="10"/>
                  </a:lnTo>
                  <a:lnTo>
                    <a:pt x="58" y="23"/>
                  </a:lnTo>
                  <a:lnTo>
                    <a:pt x="73" y="39"/>
                  </a:lnTo>
                  <a:lnTo>
                    <a:pt x="96" y="52"/>
                  </a:lnTo>
                  <a:lnTo>
                    <a:pt x="115" y="67"/>
                  </a:lnTo>
                  <a:lnTo>
                    <a:pt x="140" y="81"/>
                  </a:lnTo>
                  <a:lnTo>
                    <a:pt x="160" y="96"/>
                  </a:lnTo>
                  <a:lnTo>
                    <a:pt x="183" y="11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3" name="Freeform 5319"/>
            <p:cNvSpPr>
              <a:spLocks/>
            </p:cNvSpPr>
            <p:nvPr/>
          </p:nvSpPr>
          <p:spPr bwMode="gray">
            <a:xfrm>
              <a:off x="5194" y="1960"/>
              <a:ext cx="98" cy="94"/>
            </a:xfrm>
            <a:custGeom>
              <a:avLst/>
              <a:gdLst>
                <a:gd name="T0" fmla="*/ 5 w 196"/>
                <a:gd name="T1" fmla="*/ 47 h 188"/>
                <a:gd name="T2" fmla="*/ 3 w 196"/>
                <a:gd name="T3" fmla="*/ 47 h 188"/>
                <a:gd name="T4" fmla="*/ 0 w 196"/>
                <a:gd name="T5" fmla="*/ 47 h 188"/>
                <a:gd name="T6" fmla="*/ 5 w 196"/>
                <a:gd name="T7" fmla="*/ 41 h 188"/>
                <a:gd name="T8" fmla="*/ 11 w 196"/>
                <a:gd name="T9" fmla="*/ 36 h 188"/>
                <a:gd name="T10" fmla="*/ 15 w 196"/>
                <a:gd name="T11" fmla="*/ 30 h 188"/>
                <a:gd name="T12" fmla="*/ 22 w 196"/>
                <a:gd name="T13" fmla="*/ 25 h 188"/>
                <a:gd name="T14" fmla="*/ 27 w 196"/>
                <a:gd name="T15" fmla="*/ 19 h 188"/>
                <a:gd name="T16" fmla="*/ 34 w 196"/>
                <a:gd name="T17" fmla="*/ 13 h 188"/>
                <a:gd name="T18" fmla="*/ 39 w 196"/>
                <a:gd name="T19" fmla="*/ 7 h 188"/>
                <a:gd name="T20" fmla="*/ 44 w 196"/>
                <a:gd name="T21" fmla="*/ 1 h 188"/>
                <a:gd name="T22" fmla="*/ 47 w 196"/>
                <a:gd name="T23" fmla="*/ 0 h 188"/>
                <a:gd name="T24" fmla="*/ 49 w 196"/>
                <a:gd name="T25" fmla="*/ 0 h 188"/>
                <a:gd name="T26" fmla="*/ 44 w 196"/>
                <a:gd name="T27" fmla="*/ 6 h 188"/>
                <a:gd name="T28" fmla="*/ 39 w 196"/>
                <a:gd name="T29" fmla="*/ 13 h 188"/>
                <a:gd name="T30" fmla="*/ 33 w 196"/>
                <a:gd name="T31" fmla="*/ 19 h 188"/>
                <a:gd name="T32" fmla="*/ 27 w 196"/>
                <a:gd name="T33" fmla="*/ 24 h 188"/>
                <a:gd name="T34" fmla="*/ 21 w 196"/>
                <a:gd name="T35" fmla="*/ 30 h 188"/>
                <a:gd name="T36" fmla="*/ 15 w 196"/>
                <a:gd name="T37" fmla="*/ 36 h 188"/>
                <a:gd name="T38" fmla="*/ 10 w 196"/>
                <a:gd name="T39" fmla="*/ 41 h 188"/>
                <a:gd name="T40" fmla="*/ 5 w 196"/>
                <a:gd name="T41" fmla="*/ 47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88"/>
                <a:gd name="T65" fmla="*/ 196 w 196"/>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88">
                  <a:moveTo>
                    <a:pt x="19" y="188"/>
                  </a:moveTo>
                  <a:lnTo>
                    <a:pt x="9" y="188"/>
                  </a:lnTo>
                  <a:lnTo>
                    <a:pt x="0" y="188"/>
                  </a:lnTo>
                  <a:lnTo>
                    <a:pt x="19" y="164"/>
                  </a:lnTo>
                  <a:lnTo>
                    <a:pt x="44" y="144"/>
                  </a:lnTo>
                  <a:lnTo>
                    <a:pt x="63" y="121"/>
                  </a:lnTo>
                  <a:lnTo>
                    <a:pt x="86" y="102"/>
                  </a:lnTo>
                  <a:lnTo>
                    <a:pt x="111" y="73"/>
                  </a:lnTo>
                  <a:lnTo>
                    <a:pt x="134" y="54"/>
                  </a:lnTo>
                  <a:lnTo>
                    <a:pt x="153" y="29"/>
                  </a:lnTo>
                  <a:lnTo>
                    <a:pt x="176" y="6"/>
                  </a:lnTo>
                  <a:lnTo>
                    <a:pt x="186" y="0"/>
                  </a:lnTo>
                  <a:lnTo>
                    <a:pt x="196" y="0"/>
                  </a:lnTo>
                  <a:lnTo>
                    <a:pt x="173" y="25"/>
                  </a:lnTo>
                  <a:lnTo>
                    <a:pt x="153" y="54"/>
                  </a:lnTo>
                  <a:lnTo>
                    <a:pt x="130" y="73"/>
                  </a:lnTo>
                  <a:lnTo>
                    <a:pt x="111" y="96"/>
                  </a:lnTo>
                  <a:lnTo>
                    <a:pt x="82" y="121"/>
                  </a:lnTo>
                  <a:lnTo>
                    <a:pt x="63" y="144"/>
                  </a:lnTo>
                  <a:lnTo>
                    <a:pt x="38" y="164"/>
                  </a:lnTo>
                  <a:lnTo>
                    <a:pt x="19" y="18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4" name="Freeform 5320"/>
            <p:cNvSpPr>
              <a:spLocks/>
            </p:cNvSpPr>
            <p:nvPr/>
          </p:nvSpPr>
          <p:spPr bwMode="gray">
            <a:xfrm>
              <a:off x="5282" y="1963"/>
              <a:ext cx="104" cy="88"/>
            </a:xfrm>
            <a:custGeom>
              <a:avLst/>
              <a:gdLst>
                <a:gd name="T0" fmla="*/ 52 w 208"/>
                <a:gd name="T1" fmla="*/ 40 h 177"/>
                <a:gd name="T2" fmla="*/ 52 w 208"/>
                <a:gd name="T3" fmla="*/ 44 h 177"/>
                <a:gd name="T4" fmla="*/ 51 w 208"/>
                <a:gd name="T5" fmla="*/ 44 h 177"/>
                <a:gd name="T6" fmla="*/ 50 w 208"/>
                <a:gd name="T7" fmla="*/ 44 h 177"/>
                <a:gd name="T8" fmla="*/ 43 w 208"/>
                <a:gd name="T9" fmla="*/ 38 h 177"/>
                <a:gd name="T10" fmla="*/ 37 w 208"/>
                <a:gd name="T11" fmla="*/ 32 h 177"/>
                <a:gd name="T12" fmla="*/ 30 w 208"/>
                <a:gd name="T13" fmla="*/ 26 h 177"/>
                <a:gd name="T14" fmla="*/ 25 w 208"/>
                <a:gd name="T15" fmla="*/ 21 h 177"/>
                <a:gd name="T16" fmla="*/ 19 w 208"/>
                <a:gd name="T17" fmla="*/ 15 h 177"/>
                <a:gd name="T18" fmla="*/ 12 w 208"/>
                <a:gd name="T19" fmla="*/ 10 h 177"/>
                <a:gd name="T20" fmla="*/ 7 w 208"/>
                <a:gd name="T21" fmla="*/ 4 h 177"/>
                <a:gd name="T22" fmla="*/ 0 w 208"/>
                <a:gd name="T23" fmla="*/ 0 h 177"/>
                <a:gd name="T24" fmla="*/ 3 w 208"/>
                <a:gd name="T25" fmla="*/ 0 h 177"/>
                <a:gd name="T26" fmla="*/ 5 w 208"/>
                <a:gd name="T27" fmla="*/ 0 h 177"/>
                <a:gd name="T28" fmla="*/ 12 w 208"/>
                <a:gd name="T29" fmla="*/ 3 h 177"/>
                <a:gd name="T30" fmla="*/ 19 w 208"/>
                <a:gd name="T31" fmla="*/ 9 h 177"/>
                <a:gd name="T32" fmla="*/ 24 w 208"/>
                <a:gd name="T33" fmla="*/ 14 h 177"/>
                <a:gd name="T34" fmla="*/ 30 w 208"/>
                <a:gd name="T35" fmla="*/ 20 h 177"/>
                <a:gd name="T36" fmla="*/ 37 w 208"/>
                <a:gd name="T37" fmla="*/ 26 h 177"/>
                <a:gd name="T38" fmla="*/ 43 w 208"/>
                <a:gd name="T39" fmla="*/ 32 h 177"/>
                <a:gd name="T40" fmla="*/ 48 w 208"/>
                <a:gd name="T41" fmla="*/ 36 h 177"/>
                <a:gd name="T42" fmla="*/ 52 w 208"/>
                <a:gd name="T43" fmla="*/ 40 h 1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8"/>
                <a:gd name="T67" fmla="*/ 0 h 177"/>
                <a:gd name="T68" fmla="*/ 208 w 208"/>
                <a:gd name="T69" fmla="*/ 177 h 1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8" h="177">
                  <a:moveTo>
                    <a:pt x="208" y="163"/>
                  </a:moveTo>
                  <a:lnTo>
                    <a:pt x="208" y="177"/>
                  </a:lnTo>
                  <a:lnTo>
                    <a:pt x="202" y="177"/>
                  </a:lnTo>
                  <a:lnTo>
                    <a:pt x="198" y="177"/>
                  </a:lnTo>
                  <a:lnTo>
                    <a:pt x="169" y="154"/>
                  </a:lnTo>
                  <a:lnTo>
                    <a:pt x="145" y="129"/>
                  </a:lnTo>
                  <a:lnTo>
                    <a:pt x="121" y="106"/>
                  </a:lnTo>
                  <a:lnTo>
                    <a:pt x="97" y="86"/>
                  </a:lnTo>
                  <a:lnTo>
                    <a:pt x="73" y="62"/>
                  </a:lnTo>
                  <a:lnTo>
                    <a:pt x="48" y="42"/>
                  </a:lnTo>
                  <a:lnTo>
                    <a:pt x="25" y="19"/>
                  </a:lnTo>
                  <a:lnTo>
                    <a:pt x="0" y="0"/>
                  </a:lnTo>
                  <a:lnTo>
                    <a:pt x="10" y="0"/>
                  </a:lnTo>
                  <a:lnTo>
                    <a:pt x="20" y="0"/>
                  </a:lnTo>
                  <a:lnTo>
                    <a:pt x="45" y="14"/>
                  </a:lnTo>
                  <a:lnTo>
                    <a:pt x="73" y="38"/>
                  </a:lnTo>
                  <a:lnTo>
                    <a:pt x="93" y="58"/>
                  </a:lnTo>
                  <a:lnTo>
                    <a:pt x="121" y="81"/>
                  </a:lnTo>
                  <a:lnTo>
                    <a:pt x="145" y="106"/>
                  </a:lnTo>
                  <a:lnTo>
                    <a:pt x="169" y="129"/>
                  </a:lnTo>
                  <a:lnTo>
                    <a:pt x="189" y="144"/>
                  </a:lnTo>
                  <a:lnTo>
                    <a:pt x="208" y="16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5" name="Freeform 5321"/>
            <p:cNvSpPr>
              <a:spLocks/>
            </p:cNvSpPr>
            <p:nvPr/>
          </p:nvSpPr>
          <p:spPr bwMode="gray">
            <a:xfrm>
              <a:off x="5376" y="2045"/>
              <a:ext cx="10" cy="6"/>
            </a:xfrm>
            <a:custGeom>
              <a:avLst/>
              <a:gdLst>
                <a:gd name="T0" fmla="*/ 5 w 19"/>
                <a:gd name="T1" fmla="*/ 0 h 14"/>
                <a:gd name="T2" fmla="*/ 5 w 19"/>
                <a:gd name="T3" fmla="*/ 3 h 14"/>
                <a:gd name="T4" fmla="*/ 3 w 19"/>
                <a:gd name="T5" fmla="*/ 3 h 14"/>
                <a:gd name="T6" fmla="*/ 0 w 19"/>
                <a:gd name="T7" fmla="*/ 3 h 14"/>
                <a:gd name="T8" fmla="*/ 3 w 19"/>
                <a:gd name="T9" fmla="*/ 1 h 14"/>
                <a:gd name="T10" fmla="*/ 5 w 19"/>
                <a:gd name="T11" fmla="*/ 0 h 14"/>
                <a:gd name="T12" fmla="*/ 0 60000 65536"/>
                <a:gd name="T13" fmla="*/ 0 60000 65536"/>
                <a:gd name="T14" fmla="*/ 0 60000 65536"/>
                <a:gd name="T15" fmla="*/ 0 60000 65536"/>
                <a:gd name="T16" fmla="*/ 0 60000 65536"/>
                <a:gd name="T17" fmla="*/ 0 60000 65536"/>
                <a:gd name="T18" fmla="*/ 0 w 19"/>
                <a:gd name="T19" fmla="*/ 0 h 14"/>
                <a:gd name="T20" fmla="*/ 19 w 19"/>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9" h="14">
                  <a:moveTo>
                    <a:pt x="19" y="0"/>
                  </a:moveTo>
                  <a:lnTo>
                    <a:pt x="19" y="14"/>
                  </a:lnTo>
                  <a:lnTo>
                    <a:pt x="9" y="14"/>
                  </a:lnTo>
                  <a:lnTo>
                    <a:pt x="0" y="14"/>
                  </a:lnTo>
                  <a:lnTo>
                    <a:pt x="9" y="4"/>
                  </a:lnTo>
                  <a:lnTo>
                    <a:pt x="19"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6" name="Freeform 5322"/>
            <p:cNvSpPr>
              <a:spLocks/>
            </p:cNvSpPr>
            <p:nvPr/>
          </p:nvSpPr>
          <p:spPr bwMode="gray">
            <a:xfrm>
              <a:off x="5010" y="1939"/>
              <a:ext cx="376" cy="86"/>
            </a:xfrm>
            <a:custGeom>
              <a:avLst/>
              <a:gdLst>
                <a:gd name="T0" fmla="*/ 0 w 753"/>
                <a:gd name="T1" fmla="*/ 38 h 173"/>
                <a:gd name="T2" fmla="*/ 0 w 753"/>
                <a:gd name="T3" fmla="*/ 43 h 173"/>
                <a:gd name="T4" fmla="*/ 188 w 753"/>
                <a:gd name="T5" fmla="*/ 4 h 173"/>
                <a:gd name="T6" fmla="*/ 188 w 753"/>
                <a:gd name="T7" fmla="*/ 0 h 173"/>
                <a:gd name="T8" fmla="*/ 0 w 753"/>
                <a:gd name="T9" fmla="*/ 38 h 173"/>
                <a:gd name="T10" fmla="*/ 0 60000 65536"/>
                <a:gd name="T11" fmla="*/ 0 60000 65536"/>
                <a:gd name="T12" fmla="*/ 0 60000 65536"/>
                <a:gd name="T13" fmla="*/ 0 60000 65536"/>
                <a:gd name="T14" fmla="*/ 0 60000 65536"/>
                <a:gd name="T15" fmla="*/ 0 w 753"/>
                <a:gd name="T16" fmla="*/ 0 h 173"/>
                <a:gd name="T17" fmla="*/ 753 w 753"/>
                <a:gd name="T18" fmla="*/ 173 h 173"/>
              </a:gdLst>
              <a:ahLst/>
              <a:cxnLst>
                <a:cxn ang="T10">
                  <a:pos x="T0" y="T1"/>
                </a:cxn>
                <a:cxn ang="T11">
                  <a:pos x="T2" y="T3"/>
                </a:cxn>
                <a:cxn ang="T12">
                  <a:pos x="T4" y="T5"/>
                </a:cxn>
                <a:cxn ang="T13">
                  <a:pos x="T6" y="T7"/>
                </a:cxn>
                <a:cxn ang="T14">
                  <a:pos x="T8" y="T9"/>
                </a:cxn>
              </a:cxnLst>
              <a:rect l="T15" t="T16" r="T17" b="T18"/>
              <a:pathLst>
                <a:path w="753" h="173">
                  <a:moveTo>
                    <a:pt x="0" y="154"/>
                  </a:moveTo>
                  <a:lnTo>
                    <a:pt x="0" y="173"/>
                  </a:lnTo>
                  <a:lnTo>
                    <a:pt x="753" y="19"/>
                  </a:lnTo>
                  <a:lnTo>
                    <a:pt x="753" y="0"/>
                  </a:lnTo>
                  <a:lnTo>
                    <a:pt x="0" y="15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7" name="Freeform 5323"/>
            <p:cNvSpPr>
              <a:spLocks/>
            </p:cNvSpPr>
            <p:nvPr/>
          </p:nvSpPr>
          <p:spPr bwMode="gray">
            <a:xfrm>
              <a:off x="5010" y="1941"/>
              <a:ext cx="376" cy="82"/>
            </a:xfrm>
            <a:custGeom>
              <a:avLst/>
              <a:gdLst>
                <a:gd name="T0" fmla="*/ 0 w 753"/>
                <a:gd name="T1" fmla="*/ 41 h 163"/>
                <a:gd name="T2" fmla="*/ 0 w 753"/>
                <a:gd name="T3" fmla="*/ 40 h 163"/>
                <a:gd name="T4" fmla="*/ 188 w 753"/>
                <a:gd name="T5" fmla="*/ 0 h 163"/>
                <a:gd name="T6" fmla="*/ 188 w 753"/>
                <a:gd name="T7" fmla="*/ 3 h 163"/>
                <a:gd name="T8" fmla="*/ 0 w 753"/>
                <a:gd name="T9" fmla="*/ 41 h 163"/>
                <a:gd name="T10" fmla="*/ 0 60000 65536"/>
                <a:gd name="T11" fmla="*/ 0 60000 65536"/>
                <a:gd name="T12" fmla="*/ 0 60000 65536"/>
                <a:gd name="T13" fmla="*/ 0 60000 65536"/>
                <a:gd name="T14" fmla="*/ 0 60000 65536"/>
                <a:gd name="T15" fmla="*/ 0 w 753"/>
                <a:gd name="T16" fmla="*/ 0 h 163"/>
                <a:gd name="T17" fmla="*/ 753 w 753"/>
                <a:gd name="T18" fmla="*/ 163 h 163"/>
              </a:gdLst>
              <a:ahLst/>
              <a:cxnLst>
                <a:cxn ang="T10">
                  <a:pos x="T0" y="T1"/>
                </a:cxn>
                <a:cxn ang="T11">
                  <a:pos x="T2" y="T3"/>
                </a:cxn>
                <a:cxn ang="T12">
                  <a:pos x="T4" y="T5"/>
                </a:cxn>
                <a:cxn ang="T13">
                  <a:pos x="T6" y="T7"/>
                </a:cxn>
                <a:cxn ang="T14">
                  <a:pos x="T8" y="T9"/>
                </a:cxn>
              </a:cxnLst>
              <a:rect l="T15" t="T16" r="T17" b="T18"/>
              <a:pathLst>
                <a:path w="753" h="163">
                  <a:moveTo>
                    <a:pt x="0" y="163"/>
                  </a:moveTo>
                  <a:lnTo>
                    <a:pt x="0" y="159"/>
                  </a:lnTo>
                  <a:lnTo>
                    <a:pt x="753" y="0"/>
                  </a:lnTo>
                  <a:lnTo>
                    <a:pt x="753" y="10"/>
                  </a:lnTo>
                  <a:lnTo>
                    <a:pt x="0" y="163"/>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8" name="Freeform 5324"/>
            <p:cNvSpPr>
              <a:spLocks/>
            </p:cNvSpPr>
            <p:nvPr/>
          </p:nvSpPr>
          <p:spPr bwMode="gray">
            <a:xfrm>
              <a:off x="4981" y="2018"/>
              <a:ext cx="31" cy="41"/>
            </a:xfrm>
            <a:custGeom>
              <a:avLst/>
              <a:gdLst>
                <a:gd name="T0" fmla="*/ 0 w 64"/>
                <a:gd name="T1" fmla="*/ 15 h 82"/>
                <a:gd name="T2" fmla="*/ 0 w 64"/>
                <a:gd name="T3" fmla="*/ 21 h 82"/>
                <a:gd name="T4" fmla="*/ 15 w 64"/>
                <a:gd name="T5" fmla="*/ 5 h 82"/>
                <a:gd name="T6" fmla="*/ 15 w 64"/>
                <a:gd name="T7" fmla="*/ 0 h 82"/>
                <a:gd name="T8" fmla="*/ 0 w 64"/>
                <a:gd name="T9" fmla="*/ 15 h 82"/>
                <a:gd name="T10" fmla="*/ 0 60000 65536"/>
                <a:gd name="T11" fmla="*/ 0 60000 65536"/>
                <a:gd name="T12" fmla="*/ 0 60000 65536"/>
                <a:gd name="T13" fmla="*/ 0 60000 65536"/>
                <a:gd name="T14" fmla="*/ 0 60000 65536"/>
                <a:gd name="T15" fmla="*/ 0 w 64"/>
                <a:gd name="T16" fmla="*/ 0 h 82"/>
                <a:gd name="T17" fmla="*/ 64 w 64"/>
                <a:gd name="T18" fmla="*/ 82 h 82"/>
              </a:gdLst>
              <a:ahLst/>
              <a:cxnLst>
                <a:cxn ang="T10">
                  <a:pos x="T0" y="T1"/>
                </a:cxn>
                <a:cxn ang="T11">
                  <a:pos x="T2" y="T3"/>
                </a:cxn>
                <a:cxn ang="T12">
                  <a:pos x="T4" y="T5"/>
                </a:cxn>
                <a:cxn ang="T13">
                  <a:pos x="T6" y="T7"/>
                </a:cxn>
                <a:cxn ang="T14">
                  <a:pos x="T8" y="T9"/>
                </a:cxn>
              </a:cxnLst>
              <a:rect l="T15" t="T16" r="T17" b="T18"/>
              <a:pathLst>
                <a:path w="64" h="82">
                  <a:moveTo>
                    <a:pt x="0" y="63"/>
                  </a:moveTo>
                  <a:lnTo>
                    <a:pt x="0" y="82"/>
                  </a:lnTo>
                  <a:lnTo>
                    <a:pt x="64" y="19"/>
                  </a:lnTo>
                  <a:lnTo>
                    <a:pt x="64" y="0"/>
                  </a:lnTo>
                  <a:lnTo>
                    <a:pt x="0" y="6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59" name="Freeform 5325"/>
            <p:cNvSpPr>
              <a:spLocks/>
            </p:cNvSpPr>
            <p:nvPr/>
          </p:nvSpPr>
          <p:spPr bwMode="gray">
            <a:xfrm>
              <a:off x="4981" y="2021"/>
              <a:ext cx="31" cy="35"/>
            </a:xfrm>
            <a:custGeom>
              <a:avLst/>
              <a:gdLst>
                <a:gd name="T0" fmla="*/ 0 w 64"/>
                <a:gd name="T1" fmla="*/ 17 h 71"/>
                <a:gd name="T2" fmla="*/ 0 w 64"/>
                <a:gd name="T3" fmla="*/ 15 h 71"/>
                <a:gd name="T4" fmla="*/ 15 w 64"/>
                <a:gd name="T5" fmla="*/ 0 h 71"/>
                <a:gd name="T6" fmla="*/ 15 w 64"/>
                <a:gd name="T7" fmla="*/ 2 h 71"/>
                <a:gd name="T8" fmla="*/ 0 w 64"/>
                <a:gd name="T9" fmla="*/ 17 h 71"/>
                <a:gd name="T10" fmla="*/ 0 60000 65536"/>
                <a:gd name="T11" fmla="*/ 0 60000 65536"/>
                <a:gd name="T12" fmla="*/ 0 60000 65536"/>
                <a:gd name="T13" fmla="*/ 0 60000 65536"/>
                <a:gd name="T14" fmla="*/ 0 60000 65536"/>
                <a:gd name="T15" fmla="*/ 0 w 64"/>
                <a:gd name="T16" fmla="*/ 0 h 71"/>
                <a:gd name="T17" fmla="*/ 64 w 64"/>
                <a:gd name="T18" fmla="*/ 71 h 71"/>
              </a:gdLst>
              <a:ahLst/>
              <a:cxnLst>
                <a:cxn ang="T10">
                  <a:pos x="T0" y="T1"/>
                </a:cxn>
                <a:cxn ang="T11">
                  <a:pos x="T2" y="T3"/>
                </a:cxn>
                <a:cxn ang="T12">
                  <a:pos x="T4" y="T5"/>
                </a:cxn>
                <a:cxn ang="T13">
                  <a:pos x="T6" y="T7"/>
                </a:cxn>
                <a:cxn ang="T14">
                  <a:pos x="T8" y="T9"/>
                </a:cxn>
              </a:cxnLst>
              <a:rect l="T15" t="T16" r="T17" b="T18"/>
              <a:pathLst>
                <a:path w="64" h="71">
                  <a:moveTo>
                    <a:pt x="0" y="71"/>
                  </a:moveTo>
                  <a:lnTo>
                    <a:pt x="0" y="62"/>
                  </a:lnTo>
                  <a:lnTo>
                    <a:pt x="64" y="0"/>
                  </a:lnTo>
                  <a:lnTo>
                    <a:pt x="64" y="10"/>
                  </a:lnTo>
                  <a:lnTo>
                    <a:pt x="0" y="71"/>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0" name="Rectangle 5326"/>
            <p:cNvSpPr>
              <a:spLocks noChangeArrowheads="1"/>
            </p:cNvSpPr>
            <p:nvPr/>
          </p:nvSpPr>
          <p:spPr bwMode="gray">
            <a:xfrm>
              <a:off x="4981" y="2047"/>
              <a:ext cx="405" cy="9"/>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261" name="Freeform 5327"/>
            <p:cNvSpPr>
              <a:spLocks/>
            </p:cNvSpPr>
            <p:nvPr/>
          </p:nvSpPr>
          <p:spPr bwMode="gray">
            <a:xfrm>
              <a:off x="4981" y="2047"/>
              <a:ext cx="405" cy="7"/>
            </a:xfrm>
            <a:custGeom>
              <a:avLst/>
              <a:gdLst>
                <a:gd name="T0" fmla="*/ 0 w 811"/>
                <a:gd name="T1" fmla="*/ 1 h 15"/>
                <a:gd name="T2" fmla="*/ 0 w 811"/>
                <a:gd name="T3" fmla="*/ 3 h 15"/>
                <a:gd name="T4" fmla="*/ 202 w 811"/>
                <a:gd name="T5" fmla="*/ 2 h 15"/>
                <a:gd name="T6" fmla="*/ 202 w 811"/>
                <a:gd name="T7" fmla="*/ 0 h 15"/>
                <a:gd name="T8" fmla="*/ 0 w 811"/>
                <a:gd name="T9" fmla="*/ 1 h 15"/>
                <a:gd name="T10" fmla="*/ 0 60000 65536"/>
                <a:gd name="T11" fmla="*/ 0 60000 65536"/>
                <a:gd name="T12" fmla="*/ 0 60000 65536"/>
                <a:gd name="T13" fmla="*/ 0 60000 65536"/>
                <a:gd name="T14" fmla="*/ 0 60000 65536"/>
                <a:gd name="T15" fmla="*/ 0 w 811"/>
                <a:gd name="T16" fmla="*/ 0 h 15"/>
                <a:gd name="T17" fmla="*/ 811 w 811"/>
                <a:gd name="T18" fmla="*/ 15 h 15"/>
              </a:gdLst>
              <a:ahLst/>
              <a:cxnLst>
                <a:cxn ang="T10">
                  <a:pos x="T0" y="T1"/>
                </a:cxn>
                <a:cxn ang="T11">
                  <a:pos x="T2" y="T3"/>
                </a:cxn>
                <a:cxn ang="T12">
                  <a:pos x="T4" y="T5"/>
                </a:cxn>
                <a:cxn ang="T13">
                  <a:pos x="T6" y="T7"/>
                </a:cxn>
                <a:cxn ang="T14">
                  <a:pos x="T8" y="T9"/>
                </a:cxn>
              </a:cxnLst>
              <a:rect l="T15" t="T16" r="T17" b="T18"/>
              <a:pathLst>
                <a:path w="811" h="15">
                  <a:moveTo>
                    <a:pt x="0" y="6"/>
                  </a:moveTo>
                  <a:lnTo>
                    <a:pt x="0" y="15"/>
                  </a:lnTo>
                  <a:lnTo>
                    <a:pt x="811" y="10"/>
                  </a:lnTo>
                  <a:lnTo>
                    <a:pt x="811" y="0"/>
                  </a:lnTo>
                  <a:lnTo>
                    <a:pt x="0" y="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2" name="Freeform 5328"/>
            <p:cNvSpPr>
              <a:spLocks/>
            </p:cNvSpPr>
            <p:nvPr/>
          </p:nvSpPr>
          <p:spPr bwMode="gray">
            <a:xfrm>
              <a:off x="5771" y="2274"/>
              <a:ext cx="5" cy="7"/>
            </a:xfrm>
            <a:custGeom>
              <a:avLst/>
              <a:gdLst>
                <a:gd name="T0" fmla="*/ 3 w 10"/>
                <a:gd name="T1" fmla="*/ 0 h 14"/>
                <a:gd name="T2" fmla="*/ 3 w 10"/>
                <a:gd name="T3" fmla="*/ 4 h 14"/>
                <a:gd name="T4" fmla="*/ 1 w 10"/>
                <a:gd name="T5" fmla="*/ 4 h 14"/>
                <a:gd name="T6" fmla="*/ 0 w 10"/>
                <a:gd name="T7" fmla="*/ 4 h 14"/>
                <a:gd name="T8" fmla="*/ 1 w 10"/>
                <a:gd name="T9" fmla="*/ 1 h 14"/>
                <a:gd name="T10" fmla="*/ 3 w 10"/>
                <a:gd name="T11" fmla="*/ 0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10" y="0"/>
                  </a:moveTo>
                  <a:lnTo>
                    <a:pt x="10" y="14"/>
                  </a:lnTo>
                  <a:lnTo>
                    <a:pt x="4" y="14"/>
                  </a:lnTo>
                  <a:lnTo>
                    <a:pt x="0" y="14"/>
                  </a:lnTo>
                  <a:lnTo>
                    <a:pt x="4" y="4"/>
                  </a:lnTo>
                  <a:lnTo>
                    <a:pt x="1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3" name="Freeform 5329"/>
            <p:cNvSpPr>
              <a:spLocks/>
            </p:cNvSpPr>
            <p:nvPr/>
          </p:nvSpPr>
          <p:spPr bwMode="gray">
            <a:xfrm>
              <a:off x="5606" y="2228"/>
              <a:ext cx="98" cy="53"/>
            </a:xfrm>
            <a:custGeom>
              <a:avLst/>
              <a:gdLst>
                <a:gd name="T0" fmla="*/ 43 w 196"/>
                <a:gd name="T1" fmla="*/ 0 h 106"/>
                <a:gd name="T2" fmla="*/ 46 w 196"/>
                <a:gd name="T3" fmla="*/ 0 h 106"/>
                <a:gd name="T4" fmla="*/ 49 w 196"/>
                <a:gd name="T5" fmla="*/ 2 h 106"/>
                <a:gd name="T6" fmla="*/ 43 w 196"/>
                <a:gd name="T7" fmla="*/ 3 h 106"/>
                <a:gd name="T8" fmla="*/ 39 w 196"/>
                <a:gd name="T9" fmla="*/ 7 h 106"/>
                <a:gd name="T10" fmla="*/ 32 w 196"/>
                <a:gd name="T11" fmla="*/ 10 h 106"/>
                <a:gd name="T12" fmla="*/ 27 w 196"/>
                <a:gd name="T13" fmla="*/ 13 h 106"/>
                <a:gd name="T14" fmla="*/ 22 w 196"/>
                <a:gd name="T15" fmla="*/ 15 h 106"/>
                <a:gd name="T16" fmla="*/ 15 w 196"/>
                <a:gd name="T17" fmla="*/ 20 h 106"/>
                <a:gd name="T18" fmla="*/ 10 w 196"/>
                <a:gd name="T19" fmla="*/ 23 h 106"/>
                <a:gd name="T20" fmla="*/ 5 w 196"/>
                <a:gd name="T21" fmla="*/ 27 h 106"/>
                <a:gd name="T22" fmla="*/ 3 w 196"/>
                <a:gd name="T23" fmla="*/ 27 h 106"/>
                <a:gd name="T24" fmla="*/ 0 w 196"/>
                <a:gd name="T25" fmla="*/ 27 h 106"/>
                <a:gd name="T26" fmla="*/ 5 w 196"/>
                <a:gd name="T27" fmla="*/ 23 h 106"/>
                <a:gd name="T28" fmla="*/ 11 w 196"/>
                <a:gd name="T29" fmla="*/ 20 h 106"/>
                <a:gd name="T30" fmla="*/ 15 w 196"/>
                <a:gd name="T31" fmla="*/ 15 h 106"/>
                <a:gd name="T32" fmla="*/ 22 w 196"/>
                <a:gd name="T33" fmla="*/ 12 h 106"/>
                <a:gd name="T34" fmla="*/ 26 w 196"/>
                <a:gd name="T35" fmla="*/ 9 h 106"/>
                <a:gd name="T36" fmla="*/ 32 w 196"/>
                <a:gd name="T37" fmla="*/ 7 h 106"/>
                <a:gd name="T38" fmla="*/ 37 w 196"/>
                <a:gd name="T39" fmla="*/ 3 h 106"/>
                <a:gd name="T40" fmla="*/ 43 w 196"/>
                <a:gd name="T41" fmla="*/ 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06"/>
                <a:gd name="T65" fmla="*/ 196 w 196"/>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06">
                  <a:moveTo>
                    <a:pt x="172" y="0"/>
                  </a:moveTo>
                  <a:lnTo>
                    <a:pt x="182" y="0"/>
                  </a:lnTo>
                  <a:lnTo>
                    <a:pt x="196" y="6"/>
                  </a:lnTo>
                  <a:lnTo>
                    <a:pt x="172" y="15"/>
                  </a:lnTo>
                  <a:lnTo>
                    <a:pt x="153" y="29"/>
                  </a:lnTo>
                  <a:lnTo>
                    <a:pt x="128" y="38"/>
                  </a:lnTo>
                  <a:lnTo>
                    <a:pt x="109" y="54"/>
                  </a:lnTo>
                  <a:lnTo>
                    <a:pt x="86" y="63"/>
                  </a:lnTo>
                  <a:lnTo>
                    <a:pt x="61" y="77"/>
                  </a:lnTo>
                  <a:lnTo>
                    <a:pt x="38" y="92"/>
                  </a:lnTo>
                  <a:lnTo>
                    <a:pt x="19" y="106"/>
                  </a:lnTo>
                  <a:lnTo>
                    <a:pt x="9" y="106"/>
                  </a:lnTo>
                  <a:lnTo>
                    <a:pt x="0" y="106"/>
                  </a:lnTo>
                  <a:lnTo>
                    <a:pt x="19" y="92"/>
                  </a:lnTo>
                  <a:lnTo>
                    <a:pt x="42" y="77"/>
                  </a:lnTo>
                  <a:lnTo>
                    <a:pt x="61" y="63"/>
                  </a:lnTo>
                  <a:lnTo>
                    <a:pt x="86" y="48"/>
                  </a:lnTo>
                  <a:lnTo>
                    <a:pt x="105" y="35"/>
                  </a:lnTo>
                  <a:lnTo>
                    <a:pt x="128" y="25"/>
                  </a:lnTo>
                  <a:lnTo>
                    <a:pt x="148" y="10"/>
                  </a:lnTo>
                  <a:lnTo>
                    <a:pt x="172"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4" name="Freeform 5330"/>
            <p:cNvSpPr>
              <a:spLocks/>
            </p:cNvSpPr>
            <p:nvPr/>
          </p:nvSpPr>
          <p:spPr bwMode="gray">
            <a:xfrm>
              <a:off x="5517" y="2192"/>
              <a:ext cx="98" cy="87"/>
            </a:xfrm>
            <a:custGeom>
              <a:avLst/>
              <a:gdLst>
                <a:gd name="T0" fmla="*/ 0 w 196"/>
                <a:gd name="T1" fmla="*/ 4 h 173"/>
                <a:gd name="T2" fmla="*/ 0 w 196"/>
                <a:gd name="T3" fmla="*/ 0 h 173"/>
                <a:gd name="T4" fmla="*/ 3 w 196"/>
                <a:gd name="T5" fmla="*/ 2 h 173"/>
                <a:gd name="T6" fmla="*/ 7 w 196"/>
                <a:gd name="T7" fmla="*/ 6 h 173"/>
                <a:gd name="T8" fmla="*/ 14 w 196"/>
                <a:gd name="T9" fmla="*/ 12 h 173"/>
                <a:gd name="T10" fmla="*/ 20 w 196"/>
                <a:gd name="T11" fmla="*/ 17 h 173"/>
                <a:gd name="T12" fmla="*/ 26 w 196"/>
                <a:gd name="T13" fmla="*/ 23 h 173"/>
                <a:gd name="T14" fmla="*/ 31 w 196"/>
                <a:gd name="T15" fmla="*/ 28 h 173"/>
                <a:gd name="T16" fmla="*/ 38 w 196"/>
                <a:gd name="T17" fmla="*/ 34 h 173"/>
                <a:gd name="T18" fmla="*/ 43 w 196"/>
                <a:gd name="T19" fmla="*/ 39 h 173"/>
                <a:gd name="T20" fmla="*/ 49 w 196"/>
                <a:gd name="T21" fmla="*/ 44 h 173"/>
                <a:gd name="T22" fmla="*/ 47 w 196"/>
                <a:gd name="T23" fmla="*/ 44 h 173"/>
                <a:gd name="T24" fmla="*/ 45 w 196"/>
                <a:gd name="T25" fmla="*/ 44 h 173"/>
                <a:gd name="T26" fmla="*/ 37 w 196"/>
                <a:gd name="T27" fmla="*/ 39 h 173"/>
                <a:gd name="T28" fmla="*/ 33 w 196"/>
                <a:gd name="T29" fmla="*/ 34 h 173"/>
                <a:gd name="T30" fmla="*/ 26 w 196"/>
                <a:gd name="T31" fmla="*/ 28 h 173"/>
                <a:gd name="T32" fmla="*/ 21 w 196"/>
                <a:gd name="T33" fmla="*/ 23 h 173"/>
                <a:gd name="T34" fmla="*/ 14 w 196"/>
                <a:gd name="T35" fmla="*/ 17 h 173"/>
                <a:gd name="T36" fmla="*/ 9 w 196"/>
                <a:gd name="T37" fmla="*/ 12 h 173"/>
                <a:gd name="T38" fmla="*/ 3 w 196"/>
                <a:gd name="T39" fmla="*/ 8 h 173"/>
                <a:gd name="T40" fmla="*/ 0 w 196"/>
                <a:gd name="T41" fmla="*/ 4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73"/>
                <a:gd name="T65" fmla="*/ 196 w 196"/>
                <a:gd name="T66" fmla="*/ 173 h 1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73">
                  <a:moveTo>
                    <a:pt x="0" y="13"/>
                  </a:moveTo>
                  <a:lnTo>
                    <a:pt x="0" y="0"/>
                  </a:lnTo>
                  <a:lnTo>
                    <a:pt x="10" y="6"/>
                  </a:lnTo>
                  <a:lnTo>
                    <a:pt x="29" y="23"/>
                  </a:lnTo>
                  <a:lnTo>
                    <a:pt x="58" y="48"/>
                  </a:lnTo>
                  <a:lnTo>
                    <a:pt x="77" y="67"/>
                  </a:lnTo>
                  <a:lnTo>
                    <a:pt x="106" y="90"/>
                  </a:lnTo>
                  <a:lnTo>
                    <a:pt x="125" y="109"/>
                  </a:lnTo>
                  <a:lnTo>
                    <a:pt x="152" y="134"/>
                  </a:lnTo>
                  <a:lnTo>
                    <a:pt x="171" y="154"/>
                  </a:lnTo>
                  <a:lnTo>
                    <a:pt x="196" y="173"/>
                  </a:lnTo>
                  <a:lnTo>
                    <a:pt x="186" y="173"/>
                  </a:lnTo>
                  <a:lnTo>
                    <a:pt x="177" y="173"/>
                  </a:lnTo>
                  <a:lnTo>
                    <a:pt x="148" y="154"/>
                  </a:lnTo>
                  <a:lnTo>
                    <a:pt x="129" y="134"/>
                  </a:lnTo>
                  <a:lnTo>
                    <a:pt x="106" y="109"/>
                  </a:lnTo>
                  <a:lnTo>
                    <a:pt x="81" y="90"/>
                  </a:lnTo>
                  <a:lnTo>
                    <a:pt x="58" y="67"/>
                  </a:lnTo>
                  <a:lnTo>
                    <a:pt x="33" y="48"/>
                  </a:lnTo>
                  <a:lnTo>
                    <a:pt x="13" y="29"/>
                  </a:lnTo>
                  <a:lnTo>
                    <a:pt x="0"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5" name="Freeform 5331"/>
            <p:cNvSpPr>
              <a:spLocks/>
            </p:cNvSpPr>
            <p:nvPr/>
          </p:nvSpPr>
          <p:spPr bwMode="gray">
            <a:xfrm>
              <a:off x="5517" y="2192"/>
              <a:ext cx="7" cy="7"/>
            </a:xfrm>
            <a:custGeom>
              <a:avLst/>
              <a:gdLst>
                <a:gd name="T0" fmla="*/ 0 w 13"/>
                <a:gd name="T1" fmla="*/ 4 h 13"/>
                <a:gd name="T2" fmla="*/ 0 w 13"/>
                <a:gd name="T3" fmla="*/ 0 h 13"/>
                <a:gd name="T4" fmla="*/ 1 w 13"/>
                <a:gd name="T5" fmla="*/ 0 h 13"/>
                <a:gd name="T6" fmla="*/ 4 w 13"/>
                <a:gd name="T7" fmla="*/ 2 h 13"/>
                <a:gd name="T8" fmla="*/ 1 w 13"/>
                <a:gd name="T9" fmla="*/ 2 h 13"/>
                <a:gd name="T10" fmla="*/ 0 w 13"/>
                <a:gd name="T11" fmla="*/ 4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0" y="13"/>
                  </a:moveTo>
                  <a:lnTo>
                    <a:pt x="0" y="0"/>
                  </a:lnTo>
                  <a:lnTo>
                    <a:pt x="4" y="0"/>
                  </a:lnTo>
                  <a:lnTo>
                    <a:pt x="13" y="6"/>
                  </a:lnTo>
                  <a:lnTo>
                    <a:pt x="4" y="6"/>
                  </a:lnTo>
                  <a:lnTo>
                    <a:pt x="0"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6" name="Freeform 5332"/>
            <p:cNvSpPr>
              <a:spLocks/>
            </p:cNvSpPr>
            <p:nvPr/>
          </p:nvSpPr>
          <p:spPr bwMode="gray">
            <a:xfrm>
              <a:off x="5689" y="2240"/>
              <a:ext cx="53" cy="44"/>
            </a:xfrm>
            <a:custGeom>
              <a:avLst/>
              <a:gdLst>
                <a:gd name="T0" fmla="*/ 0 w 105"/>
                <a:gd name="T1" fmla="*/ 21 h 86"/>
                <a:gd name="T2" fmla="*/ 2 w 105"/>
                <a:gd name="T3" fmla="*/ 21 h 86"/>
                <a:gd name="T4" fmla="*/ 3 w 105"/>
                <a:gd name="T5" fmla="*/ 23 h 86"/>
                <a:gd name="T6" fmla="*/ 7 w 105"/>
                <a:gd name="T7" fmla="*/ 20 h 86"/>
                <a:gd name="T8" fmla="*/ 10 w 105"/>
                <a:gd name="T9" fmla="*/ 17 h 86"/>
                <a:gd name="T10" fmla="*/ 12 w 105"/>
                <a:gd name="T11" fmla="*/ 14 h 86"/>
                <a:gd name="T12" fmla="*/ 15 w 105"/>
                <a:gd name="T13" fmla="*/ 13 h 86"/>
                <a:gd name="T14" fmla="*/ 17 w 105"/>
                <a:gd name="T15" fmla="*/ 9 h 86"/>
                <a:gd name="T16" fmla="*/ 21 w 105"/>
                <a:gd name="T17" fmla="*/ 6 h 86"/>
                <a:gd name="T18" fmla="*/ 23 w 105"/>
                <a:gd name="T19" fmla="*/ 5 h 86"/>
                <a:gd name="T20" fmla="*/ 27 w 105"/>
                <a:gd name="T21" fmla="*/ 4 h 86"/>
                <a:gd name="T22" fmla="*/ 27 w 105"/>
                <a:gd name="T23" fmla="*/ 1 h 86"/>
                <a:gd name="T24" fmla="*/ 26 w 105"/>
                <a:gd name="T25" fmla="*/ 0 h 86"/>
                <a:gd name="T26" fmla="*/ 24 w 105"/>
                <a:gd name="T27" fmla="*/ 0 h 86"/>
                <a:gd name="T28" fmla="*/ 21 w 105"/>
                <a:gd name="T29" fmla="*/ 1 h 86"/>
                <a:gd name="T30" fmla="*/ 19 w 105"/>
                <a:gd name="T31" fmla="*/ 4 h 86"/>
                <a:gd name="T32" fmla="*/ 15 w 105"/>
                <a:gd name="T33" fmla="*/ 6 h 86"/>
                <a:gd name="T34" fmla="*/ 12 w 105"/>
                <a:gd name="T35" fmla="*/ 9 h 86"/>
                <a:gd name="T36" fmla="*/ 9 w 105"/>
                <a:gd name="T37" fmla="*/ 11 h 86"/>
                <a:gd name="T38" fmla="*/ 7 w 105"/>
                <a:gd name="T39" fmla="*/ 15 h 86"/>
                <a:gd name="T40" fmla="*/ 3 w 105"/>
                <a:gd name="T41" fmla="*/ 17 h 86"/>
                <a:gd name="T42" fmla="*/ 0 w 105"/>
                <a:gd name="T43" fmla="*/ 21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
                <a:gd name="T67" fmla="*/ 0 h 86"/>
                <a:gd name="T68" fmla="*/ 105 w 105"/>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 h="86">
                  <a:moveTo>
                    <a:pt x="0" y="81"/>
                  </a:moveTo>
                  <a:lnTo>
                    <a:pt x="5" y="81"/>
                  </a:lnTo>
                  <a:lnTo>
                    <a:pt x="9" y="86"/>
                  </a:lnTo>
                  <a:lnTo>
                    <a:pt x="25" y="77"/>
                  </a:lnTo>
                  <a:lnTo>
                    <a:pt x="38" y="67"/>
                  </a:lnTo>
                  <a:lnTo>
                    <a:pt x="48" y="52"/>
                  </a:lnTo>
                  <a:lnTo>
                    <a:pt x="57" y="48"/>
                  </a:lnTo>
                  <a:lnTo>
                    <a:pt x="67" y="33"/>
                  </a:lnTo>
                  <a:lnTo>
                    <a:pt x="82" y="23"/>
                  </a:lnTo>
                  <a:lnTo>
                    <a:pt x="92" y="19"/>
                  </a:lnTo>
                  <a:lnTo>
                    <a:pt x="105" y="13"/>
                  </a:lnTo>
                  <a:lnTo>
                    <a:pt x="105" y="4"/>
                  </a:lnTo>
                  <a:lnTo>
                    <a:pt x="101" y="0"/>
                  </a:lnTo>
                  <a:lnTo>
                    <a:pt x="96" y="0"/>
                  </a:lnTo>
                  <a:lnTo>
                    <a:pt x="82" y="4"/>
                  </a:lnTo>
                  <a:lnTo>
                    <a:pt x="73" y="13"/>
                  </a:lnTo>
                  <a:lnTo>
                    <a:pt x="57" y="23"/>
                  </a:lnTo>
                  <a:lnTo>
                    <a:pt x="48" y="33"/>
                  </a:lnTo>
                  <a:lnTo>
                    <a:pt x="34" y="42"/>
                  </a:lnTo>
                  <a:lnTo>
                    <a:pt x="25" y="58"/>
                  </a:lnTo>
                  <a:lnTo>
                    <a:pt x="9" y="67"/>
                  </a:lnTo>
                  <a:lnTo>
                    <a:pt x="0" y="8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7" name="Freeform 5333"/>
            <p:cNvSpPr>
              <a:spLocks/>
            </p:cNvSpPr>
            <p:nvPr/>
          </p:nvSpPr>
          <p:spPr bwMode="gray">
            <a:xfrm>
              <a:off x="5689" y="2228"/>
              <a:ext cx="13" cy="53"/>
            </a:xfrm>
            <a:custGeom>
              <a:avLst/>
              <a:gdLst>
                <a:gd name="T0" fmla="*/ 0 w 25"/>
                <a:gd name="T1" fmla="*/ 27 h 106"/>
                <a:gd name="T2" fmla="*/ 2 w 25"/>
                <a:gd name="T3" fmla="*/ 27 h 106"/>
                <a:gd name="T4" fmla="*/ 5 w 25"/>
                <a:gd name="T5" fmla="*/ 27 h 106"/>
                <a:gd name="T6" fmla="*/ 4 w 25"/>
                <a:gd name="T7" fmla="*/ 23 h 106"/>
                <a:gd name="T8" fmla="*/ 5 w 25"/>
                <a:gd name="T9" fmla="*/ 20 h 106"/>
                <a:gd name="T10" fmla="*/ 5 w 25"/>
                <a:gd name="T11" fmla="*/ 15 h 106"/>
                <a:gd name="T12" fmla="*/ 5 w 25"/>
                <a:gd name="T13" fmla="*/ 13 h 106"/>
                <a:gd name="T14" fmla="*/ 5 w 25"/>
                <a:gd name="T15" fmla="*/ 10 h 106"/>
                <a:gd name="T16" fmla="*/ 5 w 25"/>
                <a:gd name="T17" fmla="*/ 7 h 106"/>
                <a:gd name="T18" fmla="*/ 5 w 25"/>
                <a:gd name="T19" fmla="*/ 3 h 106"/>
                <a:gd name="T20" fmla="*/ 7 w 25"/>
                <a:gd name="T21" fmla="*/ 3 h 106"/>
                <a:gd name="T22" fmla="*/ 5 w 25"/>
                <a:gd name="T23" fmla="*/ 2 h 106"/>
                <a:gd name="T24" fmla="*/ 3 w 25"/>
                <a:gd name="T25" fmla="*/ 0 h 106"/>
                <a:gd name="T26" fmla="*/ 2 w 25"/>
                <a:gd name="T27" fmla="*/ 0 h 106"/>
                <a:gd name="T28" fmla="*/ 0 w 25"/>
                <a:gd name="T29" fmla="*/ 3 h 106"/>
                <a:gd name="T30" fmla="*/ 0 w 25"/>
                <a:gd name="T31" fmla="*/ 7 h 106"/>
                <a:gd name="T32" fmla="*/ 0 w 25"/>
                <a:gd name="T33" fmla="*/ 9 h 106"/>
                <a:gd name="T34" fmla="*/ 0 w 25"/>
                <a:gd name="T35" fmla="*/ 12 h 106"/>
                <a:gd name="T36" fmla="*/ 0 w 25"/>
                <a:gd name="T37" fmla="*/ 15 h 106"/>
                <a:gd name="T38" fmla="*/ 0 w 25"/>
                <a:gd name="T39" fmla="*/ 20 h 106"/>
                <a:gd name="T40" fmla="*/ 0 w 25"/>
                <a:gd name="T41" fmla="*/ 23 h 106"/>
                <a:gd name="T42" fmla="*/ 0 w 25"/>
                <a:gd name="T43" fmla="*/ 27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106"/>
                <a:gd name="T68" fmla="*/ 25 w 25"/>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106">
                  <a:moveTo>
                    <a:pt x="0" y="106"/>
                  </a:moveTo>
                  <a:lnTo>
                    <a:pt x="5" y="106"/>
                  </a:lnTo>
                  <a:lnTo>
                    <a:pt x="19" y="106"/>
                  </a:lnTo>
                  <a:lnTo>
                    <a:pt x="15" y="92"/>
                  </a:lnTo>
                  <a:lnTo>
                    <a:pt x="19" y="77"/>
                  </a:lnTo>
                  <a:lnTo>
                    <a:pt x="19" y="63"/>
                  </a:lnTo>
                  <a:lnTo>
                    <a:pt x="19" y="54"/>
                  </a:lnTo>
                  <a:lnTo>
                    <a:pt x="19" y="38"/>
                  </a:lnTo>
                  <a:lnTo>
                    <a:pt x="19" y="29"/>
                  </a:lnTo>
                  <a:lnTo>
                    <a:pt x="19" y="15"/>
                  </a:lnTo>
                  <a:lnTo>
                    <a:pt x="25" y="10"/>
                  </a:lnTo>
                  <a:lnTo>
                    <a:pt x="19" y="6"/>
                  </a:lnTo>
                  <a:lnTo>
                    <a:pt x="9" y="0"/>
                  </a:lnTo>
                  <a:lnTo>
                    <a:pt x="5" y="0"/>
                  </a:lnTo>
                  <a:lnTo>
                    <a:pt x="0" y="10"/>
                  </a:lnTo>
                  <a:lnTo>
                    <a:pt x="0" y="25"/>
                  </a:lnTo>
                  <a:lnTo>
                    <a:pt x="0" y="35"/>
                  </a:lnTo>
                  <a:lnTo>
                    <a:pt x="0" y="48"/>
                  </a:lnTo>
                  <a:lnTo>
                    <a:pt x="0" y="63"/>
                  </a:lnTo>
                  <a:lnTo>
                    <a:pt x="0" y="77"/>
                  </a:lnTo>
                  <a:lnTo>
                    <a:pt x="0" y="92"/>
                  </a:lnTo>
                  <a:lnTo>
                    <a:pt x="0" y="10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8" name="Freeform 5334"/>
            <p:cNvSpPr>
              <a:spLocks/>
            </p:cNvSpPr>
            <p:nvPr/>
          </p:nvSpPr>
          <p:spPr bwMode="gray">
            <a:xfrm>
              <a:off x="5606" y="2214"/>
              <a:ext cx="96" cy="67"/>
            </a:xfrm>
            <a:custGeom>
              <a:avLst/>
              <a:gdLst>
                <a:gd name="T0" fmla="*/ 43 w 192"/>
                <a:gd name="T1" fmla="*/ 33 h 135"/>
                <a:gd name="T2" fmla="*/ 46 w 192"/>
                <a:gd name="T3" fmla="*/ 33 h 135"/>
                <a:gd name="T4" fmla="*/ 48 w 192"/>
                <a:gd name="T5" fmla="*/ 33 h 135"/>
                <a:gd name="T6" fmla="*/ 43 w 192"/>
                <a:gd name="T7" fmla="*/ 28 h 135"/>
                <a:gd name="T8" fmla="*/ 39 w 192"/>
                <a:gd name="T9" fmla="*/ 25 h 135"/>
                <a:gd name="T10" fmla="*/ 32 w 192"/>
                <a:gd name="T11" fmla="*/ 21 h 135"/>
                <a:gd name="T12" fmla="*/ 27 w 192"/>
                <a:gd name="T13" fmla="*/ 18 h 135"/>
                <a:gd name="T14" fmla="*/ 22 w 192"/>
                <a:gd name="T15" fmla="*/ 13 h 135"/>
                <a:gd name="T16" fmla="*/ 17 w 192"/>
                <a:gd name="T17" fmla="*/ 9 h 135"/>
                <a:gd name="T18" fmla="*/ 11 w 192"/>
                <a:gd name="T19" fmla="*/ 4 h 135"/>
                <a:gd name="T20" fmla="*/ 5 w 192"/>
                <a:gd name="T21" fmla="*/ 0 h 135"/>
                <a:gd name="T22" fmla="*/ 3 w 192"/>
                <a:gd name="T23" fmla="*/ 0 h 135"/>
                <a:gd name="T24" fmla="*/ 0 w 192"/>
                <a:gd name="T25" fmla="*/ 0 h 135"/>
                <a:gd name="T26" fmla="*/ 5 w 192"/>
                <a:gd name="T27" fmla="*/ 4 h 135"/>
                <a:gd name="T28" fmla="*/ 11 w 192"/>
                <a:gd name="T29" fmla="*/ 8 h 135"/>
                <a:gd name="T30" fmla="*/ 15 w 192"/>
                <a:gd name="T31" fmla="*/ 13 h 135"/>
                <a:gd name="T32" fmla="*/ 22 w 192"/>
                <a:gd name="T33" fmla="*/ 18 h 135"/>
                <a:gd name="T34" fmla="*/ 26 w 192"/>
                <a:gd name="T35" fmla="*/ 21 h 135"/>
                <a:gd name="T36" fmla="*/ 32 w 192"/>
                <a:gd name="T37" fmla="*/ 25 h 135"/>
                <a:gd name="T38" fmla="*/ 37 w 192"/>
                <a:gd name="T39" fmla="*/ 28 h 135"/>
                <a:gd name="T40" fmla="*/ 43 w 192"/>
                <a:gd name="T41" fmla="*/ 33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135"/>
                <a:gd name="T65" fmla="*/ 192 w 192"/>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135">
                  <a:moveTo>
                    <a:pt x="172" y="135"/>
                  </a:moveTo>
                  <a:lnTo>
                    <a:pt x="182" y="135"/>
                  </a:lnTo>
                  <a:lnTo>
                    <a:pt x="192" y="135"/>
                  </a:lnTo>
                  <a:lnTo>
                    <a:pt x="172" y="115"/>
                  </a:lnTo>
                  <a:lnTo>
                    <a:pt x="153" y="102"/>
                  </a:lnTo>
                  <a:lnTo>
                    <a:pt x="128" y="87"/>
                  </a:lnTo>
                  <a:lnTo>
                    <a:pt x="109" y="73"/>
                  </a:lnTo>
                  <a:lnTo>
                    <a:pt x="86" y="54"/>
                  </a:lnTo>
                  <a:lnTo>
                    <a:pt x="67" y="39"/>
                  </a:lnTo>
                  <a:lnTo>
                    <a:pt x="42" y="19"/>
                  </a:lnTo>
                  <a:lnTo>
                    <a:pt x="19" y="0"/>
                  </a:lnTo>
                  <a:lnTo>
                    <a:pt x="9" y="0"/>
                  </a:lnTo>
                  <a:lnTo>
                    <a:pt x="0" y="0"/>
                  </a:lnTo>
                  <a:lnTo>
                    <a:pt x="19" y="16"/>
                  </a:lnTo>
                  <a:lnTo>
                    <a:pt x="42" y="35"/>
                  </a:lnTo>
                  <a:lnTo>
                    <a:pt x="61" y="54"/>
                  </a:lnTo>
                  <a:lnTo>
                    <a:pt x="86" y="73"/>
                  </a:lnTo>
                  <a:lnTo>
                    <a:pt x="105" y="87"/>
                  </a:lnTo>
                  <a:lnTo>
                    <a:pt x="128" y="102"/>
                  </a:lnTo>
                  <a:lnTo>
                    <a:pt x="148" y="115"/>
                  </a:lnTo>
                  <a:lnTo>
                    <a:pt x="172" y="13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69" name="Freeform 5335"/>
            <p:cNvSpPr>
              <a:spLocks/>
            </p:cNvSpPr>
            <p:nvPr/>
          </p:nvSpPr>
          <p:spPr bwMode="gray">
            <a:xfrm>
              <a:off x="5517" y="2212"/>
              <a:ext cx="98" cy="67"/>
            </a:xfrm>
            <a:custGeom>
              <a:avLst/>
              <a:gdLst>
                <a:gd name="T0" fmla="*/ 0 w 196"/>
                <a:gd name="T1" fmla="*/ 31 h 135"/>
                <a:gd name="T2" fmla="*/ 0 w 196"/>
                <a:gd name="T3" fmla="*/ 33 h 135"/>
                <a:gd name="T4" fmla="*/ 3 w 196"/>
                <a:gd name="T5" fmla="*/ 33 h 135"/>
                <a:gd name="T6" fmla="*/ 7 w 196"/>
                <a:gd name="T7" fmla="*/ 29 h 135"/>
                <a:gd name="T8" fmla="*/ 14 w 196"/>
                <a:gd name="T9" fmla="*/ 25 h 135"/>
                <a:gd name="T10" fmla="*/ 20 w 196"/>
                <a:gd name="T11" fmla="*/ 20 h 135"/>
                <a:gd name="T12" fmla="*/ 26 w 196"/>
                <a:gd name="T13" fmla="*/ 17 h 135"/>
                <a:gd name="T14" fmla="*/ 31 w 196"/>
                <a:gd name="T15" fmla="*/ 12 h 135"/>
                <a:gd name="T16" fmla="*/ 38 w 196"/>
                <a:gd name="T17" fmla="*/ 8 h 135"/>
                <a:gd name="T18" fmla="*/ 43 w 196"/>
                <a:gd name="T19" fmla="*/ 3 h 135"/>
                <a:gd name="T20" fmla="*/ 49 w 196"/>
                <a:gd name="T21" fmla="*/ 0 h 135"/>
                <a:gd name="T22" fmla="*/ 47 w 196"/>
                <a:gd name="T23" fmla="*/ 0 h 135"/>
                <a:gd name="T24" fmla="*/ 45 w 196"/>
                <a:gd name="T25" fmla="*/ 0 h 135"/>
                <a:gd name="T26" fmla="*/ 37 w 196"/>
                <a:gd name="T27" fmla="*/ 3 h 135"/>
                <a:gd name="T28" fmla="*/ 33 w 196"/>
                <a:gd name="T29" fmla="*/ 8 h 135"/>
                <a:gd name="T30" fmla="*/ 26 w 196"/>
                <a:gd name="T31" fmla="*/ 12 h 135"/>
                <a:gd name="T32" fmla="*/ 21 w 196"/>
                <a:gd name="T33" fmla="*/ 15 h 135"/>
                <a:gd name="T34" fmla="*/ 14 w 196"/>
                <a:gd name="T35" fmla="*/ 20 h 135"/>
                <a:gd name="T36" fmla="*/ 9 w 196"/>
                <a:gd name="T37" fmla="*/ 25 h 135"/>
                <a:gd name="T38" fmla="*/ 3 w 196"/>
                <a:gd name="T39" fmla="*/ 27 h 135"/>
                <a:gd name="T40" fmla="*/ 0 w 196"/>
                <a:gd name="T41" fmla="*/ 31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35"/>
                <a:gd name="T65" fmla="*/ 196 w 196"/>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35">
                  <a:moveTo>
                    <a:pt x="0" y="125"/>
                  </a:moveTo>
                  <a:lnTo>
                    <a:pt x="0" y="135"/>
                  </a:lnTo>
                  <a:lnTo>
                    <a:pt x="10" y="135"/>
                  </a:lnTo>
                  <a:lnTo>
                    <a:pt x="29" y="116"/>
                  </a:lnTo>
                  <a:lnTo>
                    <a:pt x="58" y="100"/>
                  </a:lnTo>
                  <a:lnTo>
                    <a:pt x="77" y="81"/>
                  </a:lnTo>
                  <a:lnTo>
                    <a:pt x="106" y="68"/>
                  </a:lnTo>
                  <a:lnTo>
                    <a:pt x="125" y="48"/>
                  </a:lnTo>
                  <a:lnTo>
                    <a:pt x="152" y="33"/>
                  </a:lnTo>
                  <a:lnTo>
                    <a:pt x="171" y="14"/>
                  </a:lnTo>
                  <a:lnTo>
                    <a:pt x="196" y="0"/>
                  </a:lnTo>
                  <a:lnTo>
                    <a:pt x="186" y="0"/>
                  </a:lnTo>
                  <a:lnTo>
                    <a:pt x="177" y="0"/>
                  </a:lnTo>
                  <a:lnTo>
                    <a:pt x="148" y="14"/>
                  </a:lnTo>
                  <a:lnTo>
                    <a:pt x="129" y="33"/>
                  </a:lnTo>
                  <a:lnTo>
                    <a:pt x="106" y="48"/>
                  </a:lnTo>
                  <a:lnTo>
                    <a:pt x="81" y="62"/>
                  </a:lnTo>
                  <a:lnTo>
                    <a:pt x="58" y="81"/>
                  </a:lnTo>
                  <a:lnTo>
                    <a:pt x="33" y="100"/>
                  </a:lnTo>
                  <a:lnTo>
                    <a:pt x="13" y="110"/>
                  </a:lnTo>
                  <a:lnTo>
                    <a:pt x="0" y="1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0" name="Freeform 5336"/>
            <p:cNvSpPr>
              <a:spLocks/>
            </p:cNvSpPr>
            <p:nvPr/>
          </p:nvSpPr>
          <p:spPr bwMode="gray">
            <a:xfrm>
              <a:off x="5517" y="2271"/>
              <a:ext cx="7" cy="8"/>
            </a:xfrm>
            <a:custGeom>
              <a:avLst/>
              <a:gdLst>
                <a:gd name="T0" fmla="*/ 0 w 13"/>
                <a:gd name="T1" fmla="*/ 0 h 16"/>
                <a:gd name="T2" fmla="*/ 0 w 13"/>
                <a:gd name="T3" fmla="*/ 4 h 16"/>
                <a:gd name="T4" fmla="*/ 1 w 13"/>
                <a:gd name="T5" fmla="*/ 4 h 16"/>
                <a:gd name="T6" fmla="*/ 4 w 13"/>
                <a:gd name="T7" fmla="*/ 4 h 16"/>
                <a:gd name="T8" fmla="*/ 1 w 13"/>
                <a:gd name="T9" fmla="*/ 1 h 16"/>
                <a:gd name="T10" fmla="*/ 0 w 13"/>
                <a:gd name="T11" fmla="*/ 0 h 16"/>
                <a:gd name="T12" fmla="*/ 0 60000 65536"/>
                <a:gd name="T13" fmla="*/ 0 60000 65536"/>
                <a:gd name="T14" fmla="*/ 0 60000 65536"/>
                <a:gd name="T15" fmla="*/ 0 60000 65536"/>
                <a:gd name="T16" fmla="*/ 0 60000 65536"/>
                <a:gd name="T17" fmla="*/ 0 60000 65536"/>
                <a:gd name="T18" fmla="*/ 0 w 13"/>
                <a:gd name="T19" fmla="*/ 0 h 16"/>
                <a:gd name="T20" fmla="*/ 13 w 13"/>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3" h="16">
                  <a:moveTo>
                    <a:pt x="0" y="0"/>
                  </a:moveTo>
                  <a:lnTo>
                    <a:pt x="0" y="16"/>
                  </a:lnTo>
                  <a:lnTo>
                    <a:pt x="4" y="16"/>
                  </a:lnTo>
                  <a:lnTo>
                    <a:pt x="13" y="16"/>
                  </a:lnTo>
                  <a:lnTo>
                    <a:pt x="4" y="6"/>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1" name="Freeform 5337"/>
            <p:cNvSpPr>
              <a:spLocks/>
            </p:cNvSpPr>
            <p:nvPr/>
          </p:nvSpPr>
          <p:spPr bwMode="gray">
            <a:xfrm>
              <a:off x="5517" y="2191"/>
              <a:ext cx="225" cy="56"/>
            </a:xfrm>
            <a:custGeom>
              <a:avLst/>
              <a:gdLst>
                <a:gd name="T0" fmla="*/ 113 w 449"/>
                <a:gd name="T1" fmla="*/ 22 h 113"/>
                <a:gd name="T2" fmla="*/ 113 w 449"/>
                <a:gd name="T3" fmla="*/ 28 h 113"/>
                <a:gd name="T4" fmla="*/ 0 w 449"/>
                <a:gd name="T5" fmla="*/ 4 h 113"/>
                <a:gd name="T6" fmla="*/ 0 w 449"/>
                <a:gd name="T7" fmla="*/ 0 h 113"/>
                <a:gd name="T8" fmla="*/ 113 w 449"/>
                <a:gd name="T9" fmla="*/ 22 h 113"/>
                <a:gd name="T10" fmla="*/ 0 60000 65536"/>
                <a:gd name="T11" fmla="*/ 0 60000 65536"/>
                <a:gd name="T12" fmla="*/ 0 60000 65536"/>
                <a:gd name="T13" fmla="*/ 0 60000 65536"/>
                <a:gd name="T14" fmla="*/ 0 60000 65536"/>
                <a:gd name="T15" fmla="*/ 0 w 449"/>
                <a:gd name="T16" fmla="*/ 0 h 113"/>
                <a:gd name="T17" fmla="*/ 449 w 449"/>
                <a:gd name="T18" fmla="*/ 113 h 113"/>
              </a:gdLst>
              <a:ahLst/>
              <a:cxnLst>
                <a:cxn ang="T10">
                  <a:pos x="T0" y="T1"/>
                </a:cxn>
                <a:cxn ang="T11">
                  <a:pos x="T2" y="T3"/>
                </a:cxn>
                <a:cxn ang="T12">
                  <a:pos x="T4" y="T5"/>
                </a:cxn>
                <a:cxn ang="T13">
                  <a:pos x="T6" y="T7"/>
                </a:cxn>
                <a:cxn ang="T14">
                  <a:pos x="T8" y="T9"/>
                </a:cxn>
              </a:cxnLst>
              <a:rect l="T15" t="T16" r="T17" b="T18"/>
              <a:pathLst>
                <a:path w="449" h="113">
                  <a:moveTo>
                    <a:pt x="449" y="90"/>
                  </a:moveTo>
                  <a:lnTo>
                    <a:pt x="449" y="113"/>
                  </a:lnTo>
                  <a:lnTo>
                    <a:pt x="0" y="17"/>
                  </a:lnTo>
                  <a:lnTo>
                    <a:pt x="0" y="0"/>
                  </a:lnTo>
                  <a:lnTo>
                    <a:pt x="449" y="9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2" name="Freeform 5338"/>
            <p:cNvSpPr>
              <a:spLocks/>
            </p:cNvSpPr>
            <p:nvPr/>
          </p:nvSpPr>
          <p:spPr bwMode="gray">
            <a:xfrm>
              <a:off x="5517" y="2192"/>
              <a:ext cx="225" cy="53"/>
            </a:xfrm>
            <a:custGeom>
              <a:avLst/>
              <a:gdLst>
                <a:gd name="T0" fmla="*/ 113 w 449"/>
                <a:gd name="T1" fmla="*/ 27 h 106"/>
                <a:gd name="T2" fmla="*/ 113 w 449"/>
                <a:gd name="T3" fmla="*/ 24 h 106"/>
                <a:gd name="T4" fmla="*/ 0 w 449"/>
                <a:gd name="T5" fmla="*/ 0 h 106"/>
                <a:gd name="T6" fmla="*/ 0 w 449"/>
                <a:gd name="T7" fmla="*/ 3 h 106"/>
                <a:gd name="T8" fmla="*/ 113 w 449"/>
                <a:gd name="T9" fmla="*/ 27 h 106"/>
                <a:gd name="T10" fmla="*/ 0 60000 65536"/>
                <a:gd name="T11" fmla="*/ 0 60000 65536"/>
                <a:gd name="T12" fmla="*/ 0 60000 65536"/>
                <a:gd name="T13" fmla="*/ 0 60000 65536"/>
                <a:gd name="T14" fmla="*/ 0 60000 65536"/>
                <a:gd name="T15" fmla="*/ 0 w 449"/>
                <a:gd name="T16" fmla="*/ 0 h 106"/>
                <a:gd name="T17" fmla="*/ 449 w 449"/>
                <a:gd name="T18" fmla="*/ 106 h 106"/>
              </a:gdLst>
              <a:ahLst/>
              <a:cxnLst>
                <a:cxn ang="T10">
                  <a:pos x="T0" y="T1"/>
                </a:cxn>
                <a:cxn ang="T11">
                  <a:pos x="T2" y="T3"/>
                </a:cxn>
                <a:cxn ang="T12">
                  <a:pos x="T4" y="T5"/>
                </a:cxn>
                <a:cxn ang="T13">
                  <a:pos x="T6" y="T7"/>
                </a:cxn>
                <a:cxn ang="T14">
                  <a:pos x="T8" y="T9"/>
                </a:cxn>
              </a:cxnLst>
              <a:rect l="T15" t="T16" r="T17" b="T18"/>
              <a:pathLst>
                <a:path w="449" h="106">
                  <a:moveTo>
                    <a:pt x="449" y="106"/>
                  </a:moveTo>
                  <a:lnTo>
                    <a:pt x="449" y="96"/>
                  </a:lnTo>
                  <a:lnTo>
                    <a:pt x="0" y="0"/>
                  </a:lnTo>
                  <a:lnTo>
                    <a:pt x="0" y="10"/>
                  </a:lnTo>
                  <a:lnTo>
                    <a:pt x="449" y="10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3" name="Freeform 5339"/>
            <p:cNvSpPr>
              <a:spLocks/>
            </p:cNvSpPr>
            <p:nvPr/>
          </p:nvSpPr>
          <p:spPr bwMode="gray">
            <a:xfrm>
              <a:off x="5740" y="2238"/>
              <a:ext cx="36" cy="46"/>
            </a:xfrm>
            <a:custGeom>
              <a:avLst/>
              <a:gdLst>
                <a:gd name="T0" fmla="*/ 18 w 72"/>
                <a:gd name="T1" fmla="*/ 19 h 92"/>
                <a:gd name="T2" fmla="*/ 18 w 72"/>
                <a:gd name="T3" fmla="*/ 23 h 92"/>
                <a:gd name="T4" fmla="*/ 0 w 72"/>
                <a:gd name="T5" fmla="*/ 5 h 92"/>
                <a:gd name="T6" fmla="*/ 0 w 72"/>
                <a:gd name="T7" fmla="*/ 0 h 92"/>
                <a:gd name="T8" fmla="*/ 18 w 72"/>
                <a:gd name="T9" fmla="*/ 19 h 92"/>
                <a:gd name="T10" fmla="*/ 0 60000 65536"/>
                <a:gd name="T11" fmla="*/ 0 60000 65536"/>
                <a:gd name="T12" fmla="*/ 0 60000 65536"/>
                <a:gd name="T13" fmla="*/ 0 60000 65536"/>
                <a:gd name="T14" fmla="*/ 0 60000 65536"/>
                <a:gd name="T15" fmla="*/ 0 w 72"/>
                <a:gd name="T16" fmla="*/ 0 h 92"/>
                <a:gd name="T17" fmla="*/ 72 w 72"/>
                <a:gd name="T18" fmla="*/ 92 h 92"/>
              </a:gdLst>
              <a:ahLst/>
              <a:cxnLst>
                <a:cxn ang="T10">
                  <a:pos x="T0" y="T1"/>
                </a:cxn>
                <a:cxn ang="T11">
                  <a:pos x="T2" y="T3"/>
                </a:cxn>
                <a:cxn ang="T12">
                  <a:pos x="T4" y="T5"/>
                </a:cxn>
                <a:cxn ang="T13">
                  <a:pos x="T6" y="T7"/>
                </a:cxn>
                <a:cxn ang="T14">
                  <a:pos x="T8" y="T9"/>
                </a:cxn>
              </a:cxnLst>
              <a:rect l="T15" t="T16" r="T17" b="T18"/>
              <a:pathLst>
                <a:path w="72" h="92">
                  <a:moveTo>
                    <a:pt x="72" y="73"/>
                  </a:moveTo>
                  <a:lnTo>
                    <a:pt x="72" y="92"/>
                  </a:lnTo>
                  <a:lnTo>
                    <a:pt x="0" y="19"/>
                  </a:lnTo>
                  <a:lnTo>
                    <a:pt x="0" y="0"/>
                  </a:lnTo>
                  <a:lnTo>
                    <a:pt x="72" y="7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4" name="Freeform 5340"/>
            <p:cNvSpPr>
              <a:spLocks/>
            </p:cNvSpPr>
            <p:nvPr/>
          </p:nvSpPr>
          <p:spPr bwMode="gray">
            <a:xfrm>
              <a:off x="5740" y="2240"/>
              <a:ext cx="36" cy="41"/>
            </a:xfrm>
            <a:custGeom>
              <a:avLst/>
              <a:gdLst>
                <a:gd name="T0" fmla="*/ 18 w 72"/>
                <a:gd name="T1" fmla="*/ 21 h 81"/>
                <a:gd name="T2" fmla="*/ 18 w 72"/>
                <a:gd name="T3" fmla="*/ 20 h 81"/>
                <a:gd name="T4" fmla="*/ 0 w 72"/>
                <a:gd name="T5" fmla="*/ 0 h 81"/>
                <a:gd name="T6" fmla="*/ 0 w 72"/>
                <a:gd name="T7" fmla="*/ 3 h 81"/>
                <a:gd name="T8" fmla="*/ 18 w 72"/>
                <a:gd name="T9" fmla="*/ 21 h 81"/>
                <a:gd name="T10" fmla="*/ 0 60000 65536"/>
                <a:gd name="T11" fmla="*/ 0 60000 65536"/>
                <a:gd name="T12" fmla="*/ 0 60000 65536"/>
                <a:gd name="T13" fmla="*/ 0 60000 65536"/>
                <a:gd name="T14" fmla="*/ 0 60000 65536"/>
                <a:gd name="T15" fmla="*/ 0 w 72"/>
                <a:gd name="T16" fmla="*/ 0 h 81"/>
                <a:gd name="T17" fmla="*/ 72 w 72"/>
                <a:gd name="T18" fmla="*/ 81 h 81"/>
              </a:gdLst>
              <a:ahLst/>
              <a:cxnLst>
                <a:cxn ang="T10">
                  <a:pos x="T0" y="T1"/>
                </a:cxn>
                <a:cxn ang="T11">
                  <a:pos x="T2" y="T3"/>
                </a:cxn>
                <a:cxn ang="T12">
                  <a:pos x="T4" y="T5"/>
                </a:cxn>
                <a:cxn ang="T13">
                  <a:pos x="T6" y="T7"/>
                </a:cxn>
                <a:cxn ang="T14">
                  <a:pos x="T8" y="T9"/>
                </a:cxn>
              </a:cxnLst>
              <a:rect l="T15" t="T16" r="T17" b="T18"/>
              <a:pathLst>
                <a:path w="72" h="81">
                  <a:moveTo>
                    <a:pt x="72" y="81"/>
                  </a:moveTo>
                  <a:lnTo>
                    <a:pt x="72" y="77"/>
                  </a:lnTo>
                  <a:lnTo>
                    <a:pt x="0" y="0"/>
                  </a:lnTo>
                  <a:lnTo>
                    <a:pt x="0" y="10"/>
                  </a:lnTo>
                  <a:lnTo>
                    <a:pt x="72" y="81"/>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5" name="Freeform 5341"/>
            <p:cNvSpPr>
              <a:spLocks/>
            </p:cNvSpPr>
            <p:nvPr/>
          </p:nvSpPr>
          <p:spPr bwMode="gray">
            <a:xfrm>
              <a:off x="5517" y="2271"/>
              <a:ext cx="259" cy="13"/>
            </a:xfrm>
            <a:custGeom>
              <a:avLst/>
              <a:gdLst>
                <a:gd name="T0" fmla="*/ 130 w 517"/>
                <a:gd name="T1" fmla="*/ 7 h 25"/>
                <a:gd name="T2" fmla="*/ 130 w 517"/>
                <a:gd name="T3" fmla="*/ 2 h 25"/>
                <a:gd name="T4" fmla="*/ 0 w 517"/>
                <a:gd name="T5" fmla="*/ 0 h 25"/>
                <a:gd name="T6" fmla="*/ 0 w 517"/>
                <a:gd name="T7" fmla="*/ 7 h 25"/>
                <a:gd name="T8" fmla="*/ 130 w 517"/>
                <a:gd name="T9" fmla="*/ 7 h 25"/>
                <a:gd name="T10" fmla="*/ 0 60000 65536"/>
                <a:gd name="T11" fmla="*/ 0 60000 65536"/>
                <a:gd name="T12" fmla="*/ 0 60000 65536"/>
                <a:gd name="T13" fmla="*/ 0 60000 65536"/>
                <a:gd name="T14" fmla="*/ 0 60000 65536"/>
                <a:gd name="T15" fmla="*/ 0 w 517"/>
                <a:gd name="T16" fmla="*/ 0 h 25"/>
                <a:gd name="T17" fmla="*/ 517 w 517"/>
                <a:gd name="T18" fmla="*/ 25 h 25"/>
              </a:gdLst>
              <a:ahLst/>
              <a:cxnLst>
                <a:cxn ang="T10">
                  <a:pos x="T0" y="T1"/>
                </a:cxn>
                <a:cxn ang="T11">
                  <a:pos x="T2" y="T3"/>
                </a:cxn>
                <a:cxn ang="T12">
                  <a:pos x="T4" y="T5"/>
                </a:cxn>
                <a:cxn ang="T13">
                  <a:pos x="T6" y="T7"/>
                </a:cxn>
                <a:cxn ang="T14">
                  <a:pos x="T8" y="T9"/>
                </a:cxn>
              </a:cxnLst>
              <a:rect l="T15" t="T16" r="T17" b="T18"/>
              <a:pathLst>
                <a:path w="517" h="25">
                  <a:moveTo>
                    <a:pt x="517" y="25"/>
                  </a:moveTo>
                  <a:lnTo>
                    <a:pt x="517" y="6"/>
                  </a:lnTo>
                  <a:lnTo>
                    <a:pt x="0" y="0"/>
                  </a:lnTo>
                  <a:lnTo>
                    <a:pt x="0" y="25"/>
                  </a:lnTo>
                  <a:lnTo>
                    <a:pt x="517" y="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6" name="Freeform 5342"/>
            <p:cNvSpPr>
              <a:spLocks/>
            </p:cNvSpPr>
            <p:nvPr/>
          </p:nvSpPr>
          <p:spPr bwMode="gray">
            <a:xfrm>
              <a:off x="5517" y="2274"/>
              <a:ext cx="259" cy="7"/>
            </a:xfrm>
            <a:custGeom>
              <a:avLst/>
              <a:gdLst>
                <a:gd name="T0" fmla="*/ 130 w 517"/>
                <a:gd name="T1" fmla="*/ 1 h 14"/>
                <a:gd name="T2" fmla="*/ 130 w 517"/>
                <a:gd name="T3" fmla="*/ 4 h 14"/>
                <a:gd name="T4" fmla="*/ 0 w 517"/>
                <a:gd name="T5" fmla="*/ 3 h 14"/>
                <a:gd name="T6" fmla="*/ 0 w 517"/>
                <a:gd name="T7" fmla="*/ 0 h 14"/>
                <a:gd name="T8" fmla="*/ 130 w 517"/>
                <a:gd name="T9" fmla="*/ 1 h 14"/>
                <a:gd name="T10" fmla="*/ 0 60000 65536"/>
                <a:gd name="T11" fmla="*/ 0 60000 65536"/>
                <a:gd name="T12" fmla="*/ 0 60000 65536"/>
                <a:gd name="T13" fmla="*/ 0 60000 65536"/>
                <a:gd name="T14" fmla="*/ 0 60000 65536"/>
                <a:gd name="T15" fmla="*/ 0 w 517"/>
                <a:gd name="T16" fmla="*/ 0 h 14"/>
                <a:gd name="T17" fmla="*/ 517 w 517"/>
                <a:gd name="T18" fmla="*/ 14 h 14"/>
              </a:gdLst>
              <a:ahLst/>
              <a:cxnLst>
                <a:cxn ang="T10">
                  <a:pos x="T0" y="T1"/>
                </a:cxn>
                <a:cxn ang="T11">
                  <a:pos x="T2" y="T3"/>
                </a:cxn>
                <a:cxn ang="T12">
                  <a:pos x="T4" y="T5"/>
                </a:cxn>
                <a:cxn ang="T13">
                  <a:pos x="T6" y="T7"/>
                </a:cxn>
                <a:cxn ang="T14">
                  <a:pos x="T8" y="T9"/>
                </a:cxn>
              </a:cxnLst>
              <a:rect l="T15" t="T16" r="T17" b="T18"/>
              <a:pathLst>
                <a:path w="517" h="14">
                  <a:moveTo>
                    <a:pt x="517" y="4"/>
                  </a:moveTo>
                  <a:lnTo>
                    <a:pt x="517" y="14"/>
                  </a:lnTo>
                  <a:lnTo>
                    <a:pt x="0" y="10"/>
                  </a:lnTo>
                  <a:lnTo>
                    <a:pt x="0" y="0"/>
                  </a:lnTo>
                  <a:lnTo>
                    <a:pt x="517" y="4"/>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7" name="Freeform 5343"/>
            <p:cNvSpPr>
              <a:spLocks/>
            </p:cNvSpPr>
            <p:nvPr/>
          </p:nvSpPr>
          <p:spPr bwMode="gray">
            <a:xfrm>
              <a:off x="5107" y="2274"/>
              <a:ext cx="8" cy="7"/>
            </a:xfrm>
            <a:custGeom>
              <a:avLst/>
              <a:gdLst>
                <a:gd name="T0" fmla="*/ 0 w 15"/>
                <a:gd name="T1" fmla="*/ 0 h 14"/>
                <a:gd name="T2" fmla="*/ 0 w 15"/>
                <a:gd name="T3" fmla="*/ 4 h 14"/>
                <a:gd name="T4" fmla="*/ 2 w 15"/>
                <a:gd name="T5" fmla="*/ 4 h 14"/>
                <a:gd name="T6" fmla="*/ 4 w 15"/>
                <a:gd name="T7" fmla="*/ 4 h 14"/>
                <a:gd name="T8" fmla="*/ 2 w 15"/>
                <a:gd name="T9" fmla="*/ 1 h 14"/>
                <a:gd name="T10" fmla="*/ 0 w 15"/>
                <a:gd name="T11" fmla="*/ 0 h 14"/>
                <a:gd name="T12" fmla="*/ 0 60000 65536"/>
                <a:gd name="T13" fmla="*/ 0 60000 65536"/>
                <a:gd name="T14" fmla="*/ 0 60000 65536"/>
                <a:gd name="T15" fmla="*/ 0 60000 65536"/>
                <a:gd name="T16" fmla="*/ 0 60000 65536"/>
                <a:gd name="T17" fmla="*/ 0 60000 65536"/>
                <a:gd name="T18" fmla="*/ 0 w 15"/>
                <a:gd name="T19" fmla="*/ 0 h 14"/>
                <a:gd name="T20" fmla="*/ 15 w 1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5" h="14">
                  <a:moveTo>
                    <a:pt x="0" y="0"/>
                  </a:moveTo>
                  <a:lnTo>
                    <a:pt x="0" y="14"/>
                  </a:lnTo>
                  <a:lnTo>
                    <a:pt x="6" y="14"/>
                  </a:lnTo>
                  <a:lnTo>
                    <a:pt x="15" y="14"/>
                  </a:lnTo>
                  <a:lnTo>
                    <a:pt x="6" y="4"/>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8" name="Freeform 5344"/>
            <p:cNvSpPr>
              <a:spLocks/>
            </p:cNvSpPr>
            <p:nvPr/>
          </p:nvSpPr>
          <p:spPr bwMode="gray">
            <a:xfrm>
              <a:off x="5182" y="2228"/>
              <a:ext cx="98" cy="53"/>
            </a:xfrm>
            <a:custGeom>
              <a:avLst/>
              <a:gdLst>
                <a:gd name="T0" fmla="*/ 5 w 196"/>
                <a:gd name="T1" fmla="*/ 0 h 106"/>
                <a:gd name="T2" fmla="*/ 3 w 196"/>
                <a:gd name="T3" fmla="*/ 0 h 106"/>
                <a:gd name="T4" fmla="*/ 0 w 196"/>
                <a:gd name="T5" fmla="*/ 2 h 106"/>
                <a:gd name="T6" fmla="*/ 5 w 196"/>
                <a:gd name="T7" fmla="*/ 3 h 106"/>
                <a:gd name="T8" fmla="*/ 11 w 196"/>
                <a:gd name="T9" fmla="*/ 7 h 106"/>
                <a:gd name="T10" fmla="*/ 15 w 196"/>
                <a:gd name="T11" fmla="*/ 10 h 106"/>
                <a:gd name="T12" fmla="*/ 22 w 196"/>
                <a:gd name="T13" fmla="*/ 13 h 106"/>
                <a:gd name="T14" fmla="*/ 26 w 196"/>
                <a:gd name="T15" fmla="*/ 15 h 106"/>
                <a:gd name="T16" fmla="*/ 32 w 196"/>
                <a:gd name="T17" fmla="*/ 20 h 106"/>
                <a:gd name="T18" fmla="*/ 37 w 196"/>
                <a:gd name="T19" fmla="*/ 23 h 106"/>
                <a:gd name="T20" fmla="*/ 43 w 196"/>
                <a:gd name="T21" fmla="*/ 27 h 106"/>
                <a:gd name="T22" fmla="*/ 45 w 196"/>
                <a:gd name="T23" fmla="*/ 27 h 106"/>
                <a:gd name="T24" fmla="*/ 49 w 196"/>
                <a:gd name="T25" fmla="*/ 27 h 106"/>
                <a:gd name="T26" fmla="*/ 43 w 196"/>
                <a:gd name="T27" fmla="*/ 23 h 106"/>
                <a:gd name="T28" fmla="*/ 37 w 196"/>
                <a:gd name="T29" fmla="*/ 20 h 106"/>
                <a:gd name="T30" fmla="*/ 31 w 196"/>
                <a:gd name="T31" fmla="*/ 15 h 106"/>
                <a:gd name="T32" fmla="*/ 26 w 196"/>
                <a:gd name="T33" fmla="*/ 12 h 106"/>
                <a:gd name="T34" fmla="*/ 20 w 196"/>
                <a:gd name="T35" fmla="*/ 9 h 106"/>
                <a:gd name="T36" fmla="*/ 15 w 196"/>
                <a:gd name="T37" fmla="*/ 7 h 106"/>
                <a:gd name="T38" fmla="*/ 10 w 196"/>
                <a:gd name="T39" fmla="*/ 3 h 106"/>
                <a:gd name="T40" fmla="*/ 5 w 196"/>
                <a:gd name="T41" fmla="*/ 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06"/>
                <a:gd name="T65" fmla="*/ 196 w 196"/>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06">
                  <a:moveTo>
                    <a:pt x="19" y="0"/>
                  </a:moveTo>
                  <a:lnTo>
                    <a:pt x="9" y="0"/>
                  </a:lnTo>
                  <a:lnTo>
                    <a:pt x="0" y="6"/>
                  </a:lnTo>
                  <a:lnTo>
                    <a:pt x="19" y="15"/>
                  </a:lnTo>
                  <a:lnTo>
                    <a:pt x="42" y="29"/>
                  </a:lnTo>
                  <a:lnTo>
                    <a:pt x="61" y="38"/>
                  </a:lnTo>
                  <a:lnTo>
                    <a:pt x="86" y="54"/>
                  </a:lnTo>
                  <a:lnTo>
                    <a:pt x="105" y="63"/>
                  </a:lnTo>
                  <a:lnTo>
                    <a:pt x="128" y="77"/>
                  </a:lnTo>
                  <a:lnTo>
                    <a:pt x="148" y="92"/>
                  </a:lnTo>
                  <a:lnTo>
                    <a:pt x="171" y="106"/>
                  </a:lnTo>
                  <a:lnTo>
                    <a:pt x="180" y="106"/>
                  </a:lnTo>
                  <a:lnTo>
                    <a:pt x="196" y="106"/>
                  </a:lnTo>
                  <a:lnTo>
                    <a:pt x="171" y="92"/>
                  </a:lnTo>
                  <a:lnTo>
                    <a:pt x="148" y="77"/>
                  </a:lnTo>
                  <a:lnTo>
                    <a:pt x="125" y="63"/>
                  </a:lnTo>
                  <a:lnTo>
                    <a:pt x="105" y="48"/>
                  </a:lnTo>
                  <a:lnTo>
                    <a:pt x="80" y="35"/>
                  </a:lnTo>
                  <a:lnTo>
                    <a:pt x="61" y="25"/>
                  </a:lnTo>
                  <a:lnTo>
                    <a:pt x="38" y="10"/>
                  </a:lnTo>
                  <a:lnTo>
                    <a:pt x="19"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79" name="Freeform 5345"/>
            <p:cNvSpPr>
              <a:spLocks/>
            </p:cNvSpPr>
            <p:nvPr/>
          </p:nvSpPr>
          <p:spPr bwMode="gray">
            <a:xfrm>
              <a:off x="5268" y="2192"/>
              <a:ext cx="99" cy="87"/>
            </a:xfrm>
            <a:custGeom>
              <a:avLst/>
              <a:gdLst>
                <a:gd name="T0" fmla="*/ 50 w 197"/>
                <a:gd name="T1" fmla="*/ 4 h 173"/>
                <a:gd name="T2" fmla="*/ 50 w 197"/>
                <a:gd name="T3" fmla="*/ 0 h 173"/>
                <a:gd name="T4" fmla="*/ 48 w 197"/>
                <a:gd name="T5" fmla="*/ 0 h 173"/>
                <a:gd name="T6" fmla="*/ 48 w 197"/>
                <a:gd name="T7" fmla="*/ 2 h 173"/>
                <a:gd name="T8" fmla="*/ 41 w 197"/>
                <a:gd name="T9" fmla="*/ 6 h 173"/>
                <a:gd name="T10" fmla="*/ 35 w 197"/>
                <a:gd name="T11" fmla="*/ 12 h 173"/>
                <a:gd name="T12" fmla="*/ 29 w 197"/>
                <a:gd name="T13" fmla="*/ 17 h 173"/>
                <a:gd name="T14" fmla="*/ 23 w 197"/>
                <a:gd name="T15" fmla="*/ 23 h 173"/>
                <a:gd name="T16" fmla="*/ 17 w 197"/>
                <a:gd name="T17" fmla="*/ 28 h 173"/>
                <a:gd name="T18" fmla="*/ 12 w 197"/>
                <a:gd name="T19" fmla="*/ 34 h 173"/>
                <a:gd name="T20" fmla="*/ 5 w 197"/>
                <a:gd name="T21" fmla="*/ 39 h 173"/>
                <a:gd name="T22" fmla="*/ 0 w 197"/>
                <a:gd name="T23" fmla="*/ 44 h 173"/>
                <a:gd name="T24" fmla="*/ 3 w 197"/>
                <a:gd name="T25" fmla="*/ 44 h 173"/>
                <a:gd name="T26" fmla="*/ 7 w 197"/>
                <a:gd name="T27" fmla="*/ 44 h 173"/>
                <a:gd name="T28" fmla="*/ 11 w 197"/>
                <a:gd name="T29" fmla="*/ 39 h 173"/>
                <a:gd name="T30" fmla="*/ 17 w 197"/>
                <a:gd name="T31" fmla="*/ 34 h 173"/>
                <a:gd name="T32" fmla="*/ 23 w 197"/>
                <a:gd name="T33" fmla="*/ 28 h 173"/>
                <a:gd name="T34" fmla="*/ 29 w 197"/>
                <a:gd name="T35" fmla="*/ 23 h 173"/>
                <a:gd name="T36" fmla="*/ 35 w 197"/>
                <a:gd name="T37" fmla="*/ 17 h 173"/>
                <a:gd name="T38" fmla="*/ 41 w 197"/>
                <a:gd name="T39" fmla="*/ 12 h 173"/>
                <a:gd name="T40" fmla="*/ 45 w 197"/>
                <a:gd name="T41" fmla="*/ 8 h 173"/>
                <a:gd name="T42" fmla="*/ 50 w 197"/>
                <a:gd name="T43" fmla="*/ 4 h 1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7"/>
                <a:gd name="T67" fmla="*/ 0 h 173"/>
                <a:gd name="T68" fmla="*/ 197 w 197"/>
                <a:gd name="T69" fmla="*/ 173 h 1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7" h="173">
                  <a:moveTo>
                    <a:pt x="197" y="13"/>
                  </a:moveTo>
                  <a:lnTo>
                    <a:pt x="197" y="0"/>
                  </a:lnTo>
                  <a:lnTo>
                    <a:pt x="192" y="0"/>
                  </a:lnTo>
                  <a:lnTo>
                    <a:pt x="192" y="6"/>
                  </a:lnTo>
                  <a:lnTo>
                    <a:pt x="163" y="23"/>
                  </a:lnTo>
                  <a:lnTo>
                    <a:pt x="140" y="48"/>
                  </a:lnTo>
                  <a:lnTo>
                    <a:pt x="115" y="67"/>
                  </a:lnTo>
                  <a:lnTo>
                    <a:pt x="92" y="90"/>
                  </a:lnTo>
                  <a:lnTo>
                    <a:pt x="67" y="109"/>
                  </a:lnTo>
                  <a:lnTo>
                    <a:pt x="48" y="134"/>
                  </a:lnTo>
                  <a:lnTo>
                    <a:pt x="19" y="154"/>
                  </a:lnTo>
                  <a:lnTo>
                    <a:pt x="0" y="173"/>
                  </a:lnTo>
                  <a:lnTo>
                    <a:pt x="9" y="173"/>
                  </a:lnTo>
                  <a:lnTo>
                    <a:pt x="25" y="173"/>
                  </a:lnTo>
                  <a:lnTo>
                    <a:pt x="44" y="154"/>
                  </a:lnTo>
                  <a:lnTo>
                    <a:pt x="67" y="134"/>
                  </a:lnTo>
                  <a:lnTo>
                    <a:pt x="92" y="109"/>
                  </a:lnTo>
                  <a:lnTo>
                    <a:pt x="115" y="90"/>
                  </a:lnTo>
                  <a:lnTo>
                    <a:pt x="140" y="67"/>
                  </a:lnTo>
                  <a:lnTo>
                    <a:pt x="163" y="48"/>
                  </a:lnTo>
                  <a:lnTo>
                    <a:pt x="178" y="29"/>
                  </a:lnTo>
                  <a:lnTo>
                    <a:pt x="197"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0" name="Freeform 5346"/>
            <p:cNvSpPr>
              <a:spLocks/>
            </p:cNvSpPr>
            <p:nvPr/>
          </p:nvSpPr>
          <p:spPr bwMode="gray">
            <a:xfrm>
              <a:off x="5359" y="2192"/>
              <a:ext cx="8" cy="7"/>
            </a:xfrm>
            <a:custGeom>
              <a:avLst/>
              <a:gdLst>
                <a:gd name="T0" fmla="*/ 4 w 15"/>
                <a:gd name="T1" fmla="*/ 4 h 13"/>
                <a:gd name="T2" fmla="*/ 4 w 15"/>
                <a:gd name="T3" fmla="*/ 0 h 13"/>
                <a:gd name="T4" fmla="*/ 2 w 15"/>
                <a:gd name="T5" fmla="*/ 0 h 13"/>
                <a:gd name="T6" fmla="*/ 0 w 15"/>
                <a:gd name="T7" fmla="*/ 2 h 13"/>
                <a:gd name="T8" fmla="*/ 2 w 15"/>
                <a:gd name="T9" fmla="*/ 2 h 13"/>
                <a:gd name="T10" fmla="*/ 4 w 15"/>
                <a:gd name="T11" fmla="*/ 4 h 13"/>
                <a:gd name="T12" fmla="*/ 0 60000 65536"/>
                <a:gd name="T13" fmla="*/ 0 60000 65536"/>
                <a:gd name="T14" fmla="*/ 0 60000 65536"/>
                <a:gd name="T15" fmla="*/ 0 60000 65536"/>
                <a:gd name="T16" fmla="*/ 0 60000 65536"/>
                <a:gd name="T17" fmla="*/ 0 60000 65536"/>
                <a:gd name="T18" fmla="*/ 0 w 15"/>
                <a:gd name="T19" fmla="*/ 0 h 13"/>
                <a:gd name="T20" fmla="*/ 15 w 1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5" h="13">
                  <a:moveTo>
                    <a:pt x="15" y="13"/>
                  </a:moveTo>
                  <a:lnTo>
                    <a:pt x="15" y="0"/>
                  </a:lnTo>
                  <a:lnTo>
                    <a:pt x="6" y="0"/>
                  </a:lnTo>
                  <a:lnTo>
                    <a:pt x="0" y="6"/>
                  </a:lnTo>
                  <a:lnTo>
                    <a:pt x="6" y="6"/>
                  </a:lnTo>
                  <a:lnTo>
                    <a:pt x="15"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1" name="Freeform 5347"/>
            <p:cNvSpPr>
              <a:spLocks/>
            </p:cNvSpPr>
            <p:nvPr/>
          </p:nvSpPr>
          <p:spPr bwMode="gray">
            <a:xfrm>
              <a:off x="5144" y="2240"/>
              <a:ext cx="50" cy="44"/>
            </a:xfrm>
            <a:custGeom>
              <a:avLst/>
              <a:gdLst>
                <a:gd name="T0" fmla="*/ 25 w 100"/>
                <a:gd name="T1" fmla="*/ 21 h 86"/>
                <a:gd name="T2" fmla="*/ 24 w 100"/>
                <a:gd name="T3" fmla="*/ 21 h 86"/>
                <a:gd name="T4" fmla="*/ 23 w 100"/>
                <a:gd name="T5" fmla="*/ 23 h 86"/>
                <a:gd name="T6" fmla="*/ 20 w 100"/>
                <a:gd name="T7" fmla="*/ 20 h 86"/>
                <a:gd name="T8" fmla="*/ 17 w 100"/>
                <a:gd name="T9" fmla="*/ 17 h 86"/>
                <a:gd name="T10" fmla="*/ 13 w 100"/>
                <a:gd name="T11" fmla="*/ 14 h 86"/>
                <a:gd name="T12" fmla="*/ 11 w 100"/>
                <a:gd name="T13" fmla="*/ 13 h 86"/>
                <a:gd name="T14" fmla="*/ 7 w 100"/>
                <a:gd name="T15" fmla="*/ 9 h 86"/>
                <a:gd name="T16" fmla="*/ 5 w 100"/>
                <a:gd name="T17" fmla="*/ 6 h 86"/>
                <a:gd name="T18" fmla="*/ 1 w 100"/>
                <a:gd name="T19" fmla="*/ 5 h 86"/>
                <a:gd name="T20" fmla="*/ 0 w 100"/>
                <a:gd name="T21" fmla="*/ 4 h 86"/>
                <a:gd name="T22" fmla="*/ 0 w 100"/>
                <a:gd name="T23" fmla="*/ 1 h 86"/>
                <a:gd name="T24" fmla="*/ 0 w 100"/>
                <a:gd name="T25" fmla="*/ 0 h 86"/>
                <a:gd name="T26" fmla="*/ 1 w 100"/>
                <a:gd name="T27" fmla="*/ 0 h 86"/>
                <a:gd name="T28" fmla="*/ 3 w 100"/>
                <a:gd name="T29" fmla="*/ 1 h 86"/>
                <a:gd name="T30" fmla="*/ 7 w 100"/>
                <a:gd name="T31" fmla="*/ 4 h 86"/>
                <a:gd name="T32" fmla="*/ 10 w 100"/>
                <a:gd name="T33" fmla="*/ 6 h 86"/>
                <a:gd name="T34" fmla="*/ 13 w 100"/>
                <a:gd name="T35" fmla="*/ 9 h 86"/>
                <a:gd name="T36" fmla="*/ 15 w 100"/>
                <a:gd name="T37" fmla="*/ 11 h 86"/>
                <a:gd name="T38" fmla="*/ 20 w 100"/>
                <a:gd name="T39" fmla="*/ 15 h 86"/>
                <a:gd name="T40" fmla="*/ 22 w 100"/>
                <a:gd name="T41" fmla="*/ 17 h 86"/>
                <a:gd name="T42" fmla="*/ 25 w 100"/>
                <a:gd name="T43" fmla="*/ 21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0"/>
                <a:gd name="T67" fmla="*/ 0 h 86"/>
                <a:gd name="T68" fmla="*/ 100 w 100"/>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0" h="86">
                  <a:moveTo>
                    <a:pt x="100" y="81"/>
                  </a:moveTo>
                  <a:lnTo>
                    <a:pt x="96" y="81"/>
                  </a:lnTo>
                  <a:lnTo>
                    <a:pt x="90" y="86"/>
                  </a:lnTo>
                  <a:lnTo>
                    <a:pt x="77" y="77"/>
                  </a:lnTo>
                  <a:lnTo>
                    <a:pt x="67" y="67"/>
                  </a:lnTo>
                  <a:lnTo>
                    <a:pt x="52" y="52"/>
                  </a:lnTo>
                  <a:lnTo>
                    <a:pt x="42" y="48"/>
                  </a:lnTo>
                  <a:lnTo>
                    <a:pt x="29" y="33"/>
                  </a:lnTo>
                  <a:lnTo>
                    <a:pt x="19" y="23"/>
                  </a:lnTo>
                  <a:lnTo>
                    <a:pt x="4" y="19"/>
                  </a:lnTo>
                  <a:lnTo>
                    <a:pt x="0" y="13"/>
                  </a:lnTo>
                  <a:lnTo>
                    <a:pt x="0" y="4"/>
                  </a:lnTo>
                  <a:lnTo>
                    <a:pt x="0" y="0"/>
                  </a:lnTo>
                  <a:lnTo>
                    <a:pt x="4" y="0"/>
                  </a:lnTo>
                  <a:lnTo>
                    <a:pt x="13" y="4"/>
                  </a:lnTo>
                  <a:lnTo>
                    <a:pt x="29" y="13"/>
                  </a:lnTo>
                  <a:lnTo>
                    <a:pt x="38" y="23"/>
                  </a:lnTo>
                  <a:lnTo>
                    <a:pt x="52" y="33"/>
                  </a:lnTo>
                  <a:lnTo>
                    <a:pt x="61" y="42"/>
                  </a:lnTo>
                  <a:lnTo>
                    <a:pt x="77" y="58"/>
                  </a:lnTo>
                  <a:lnTo>
                    <a:pt x="86" y="67"/>
                  </a:lnTo>
                  <a:lnTo>
                    <a:pt x="100" y="8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2" name="Freeform 5348"/>
            <p:cNvSpPr>
              <a:spLocks/>
            </p:cNvSpPr>
            <p:nvPr/>
          </p:nvSpPr>
          <p:spPr bwMode="gray">
            <a:xfrm>
              <a:off x="5184" y="2228"/>
              <a:ext cx="13" cy="53"/>
            </a:xfrm>
            <a:custGeom>
              <a:avLst/>
              <a:gdLst>
                <a:gd name="T0" fmla="*/ 7 w 25"/>
                <a:gd name="T1" fmla="*/ 27 h 106"/>
                <a:gd name="T2" fmla="*/ 3 w 25"/>
                <a:gd name="T3" fmla="*/ 27 h 106"/>
                <a:gd name="T4" fmla="*/ 2 w 25"/>
                <a:gd name="T5" fmla="*/ 27 h 106"/>
                <a:gd name="T6" fmla="*/ 2 w 25"/>
                <a:gd name="T7" fmla="*/ 23 h 106"/>
                <a:gd name="T8" fmla="*/ 2 w 25"/>
                <a:gd name="T9" fmla="*/ 20 h 106"/>
                <a:gd name="T10" fmla="*/ 2 w 25"/>
                <a:gd name="T11" fmla="*/ 15 h 106"/>
                <a:gd name="T12" fmla="*/ 2 w 25"/>
                <a:gd name="T13" fmla="*/ 13 h 106"/>
                <a:gd name="T14" fmla="*/ 0 w 25"/>
                <a:gd name="T15" fmla="*/ 10 h 106"/>
                <a:gd name="T16" fmla="*/ 0 w 25"/>
                <a:gd name="T17" fmla="*/ 7 h 106"/>
                <a:gd name="T18" fmla="*/ 0 w 25"/>
                <a:gd name="T19" fmla="*/ 3 h 106"/>
                <a:gd name="T20" fmla="*/ 0 w 25"/>
                <a:gd name="T21" fmla="*/ 3 h 106"/>
                <a:gd name="T22" fmla="*/ 2 w 25"/>
                <a:gd name="T23" fmla="*/ 2 h 106"/>
                <a:gd name="T24" fmla="*/ 3 w 25"/>
                <a:gd name="T25" fmla="*/ 0 h 106"/>
                <a:gd name="T26" fmla="*/ 4 w 25"/>
                <a:gd name="T27" fmla="*/ 0 h 106"/>
                <a:gd name="T28" fmla="*/ 4 w 25"/>
                <a:gd name="T29" fmla="*/ 3 h 106"/>
                <a:gd name="T30" fmla="*/ 5 w 25"/>
                <a:gd name="T31" fmla="*/ 7 h 106"/>
                <a:gd name="T32" fmla="*/ 5 w 25"/>
                <a:gd name="T33" fmla="*/ 9 h 106"/>
                <a:gd name="T34" fmla="*/ 5 w 25"/>
                <a:gd name="T35" fmla="*/ 12 h 106"/>
                <a:gd name="T36" fmla="*/ 5 w 25"/>
                <a:gd name="T37" fmla="*/ 15 h 106"/>
                <a:gd name="T38" fmla="*/ 7 w 25"/>
                <a:gd name="T39" fmla="*/ 20 h 106"/>
                <a:gd name="T40" fmla="*/ 7 w 25"/>
                <a:gd name="T41" fmla="*/ 23 h 106"/>
                <a:gd name="T42" fmla="*/ 7 w 25"/>
                <a:gd name="T43" fmla="*/ 27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
                <a:gd name="T67" fmla="*/ 0 h 106"/>
                <a:gd name="T68" fmla="*/ 25 w 25"/>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 h="106">
                  <a:moveTo>
                    <a:pt x="25" y="106"/>
                  </a:moveTo>
                  <a:lnTo>
                    <a:pt x="9" y="106"/>
                  </a:lnTo>
                  <a:lnTo>
                    <a:pt x="5" y="106"/>
                  </a:lnTo>
                  <a:lnTo>
                    <a:pt x="5" y="92"/>
                  </a:lnTo>
                  <a:lnTo>
                    <a:pt x="5" y="77"/>
                  </a:lnTo>
                  <a:lnTo>
                    <a:pt x="5" y="63"/>
                  </a:lnTo>
                  <a:lnTo>
                    <a:pt x="5" y="54"/>
                  </a:lnTo>
                  <a:lnTo>
                    <a:pt x="0" y="38"/>
                  </a:lnTo>
                  <a:lnTo>
                    <a:pt x="0" y="29"/>
                  </a:lnTo>
                  <a:lnTo>
                    <a:pt x="0" y="15"/>
                  </a:lnTo>
                  <a:lnTo>
                    <a:pt x="0" y="10"/>
                  </a:lnTo>
                  <a:lnTo>
                    <a:pt x="5" y="6"/>
                  </a:lnTo>
                  <a:lnTo>
                    <a:pt x="9" y="0"/>
                  </a:lnTo>
                  <a:lnTo>
                    <a:pt x="15" y="0"/>
                  </a:lnTo>
                  <a:lnTo>
                    <a:pt x="15" y="10"/>
                  </a:lnTo>
                  <a:lnTo>
                    <a:pt x="19" y="25"/>
                  </a:lnTo>
                  <a:lnTo>
                    <a:pt x="19" y="35"/>
                  </a:lnTo>
                  <a:lnTo>
                    <a:pt x="19" y="48"/>
                  </a:lnTo>
                  <a:lnTo>
                    <a:pt x="19" y="63"/>
                  </a:lnTo>
                  <a:lnTo>
                    <a:pt x="25" y="77"/>
                  </a:lnTo>
                  <a:lnTo>
                    <a:pt x="25" y="92"/>
                  </a:lnTo>
                  <a:lnTo>
                    <a:pt x="25" y="10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3" name="Freeform 5349"/>
            <p:cNvSpPr>
              <a:spLocks/>
            </p:cNvSpPr>
            <p:nvPr/>
          </p:nvSpPr>
          <p:spPr bwMode="gray">
            <a:xfrm>
              <a:off x="5182" y="2214"/>
              <a:ext cx="98" cy="67"/>
            </a:xfrm>
            <a:custGeom>
              <a:avLst/>
              <a:gdLst>
                <a:gd name="T0" fmla="*/ 5 w 196"/>
                <a:gd name="T1" fmla="*/ 33 h 135"/>
                <a:gd name="T2" fmla="*/ 3 w 196"/>
                <a:gd name="T3" fmla="*/ 33 h 135"/>
                <a:gd name="T4" fmla="*/ 0 w 196"/>
                <a:gd name="T5" fmla="*/ 33 h 135"/>
                <a:gd name="T6" fmla="*/ 5 w 196"/>
                <a:gd name="T7" fmla="*/ 28 h 135"/>
                <a:gd name="T8" fmla="*/ 11 w 196"/>
                <a:gd name="T9" fmla="*/ 25 h 135"/>
                <a:gd name="T10" fmla="*/ 15 w 196"/>
                <a:gd name="T11" fmla="*/ 21 h 135"/>
                <a:gd name="T12" fmla="*/ 22 w 196"/>
                <a:gd name="T13" fmla="*/ 18 h 135"/>
                <a:gd name="T14" fmla="*/ 26 w 196"/>
                <a:gd name="T15" fmla="*/ 13 h 135"/>
                <a:gd name="T16" fmla="*/ 32 w 196"/>
                <a:gd name="T17" fmla="*/ 9 h 135"/>
                <a:gd name="T18" fmla="*/ 37 w 196"/>
                <a:gd name="T19" fmla="*/ 4 h 135"/>
                <a:gd name="T20" fmla="*/ 43 w 196"/>
                <a:gd name="T21" fmla="*/ 0 h 135"/>
                <a:gd name="T22" fmla="*/ 45 w 196"/>
                <a:gd name="T23" fmla="*/ 0 h 135"/>
                <a:gd name="T24" fmla="*/ 49 w 196"/>
                <a:gd name="T25" fmla="*/ 0 h 135"/>
                <a:gd name="T26" fmla="*/ 43 w 196"/>
                <a:gd name="T27" fmla="*/ 4 h 135"/>
                <a:gd name="T28" fmla="*/ 37 w 196"/>
                <a:gd name="T29" fmla="*/ 8 h 135"/>
                <a:gd name="T30" fmla="*/ 31 w 196"/>
                <a:gd name="T31" fmla="*/ 13 h 135"/>
                <a:gd name="T32" fmla="*/ 26 w 196"/>
                <a:gd name="T33" fmla="*/ 18 h 135"/>
                <a:gd name="T34" fmla="*/ 20 w 196"/>
                <a:gd name="T35" fmla="*/ 21 h 135"/>
                <a:gd name="T36" fmla="*/ 15 w 196"/>
                <a:gd name="T37" fmla="*/ 25 h 135"/>
                <a:gd name="T38" fmla="*/ 10 w 196"/>
                <a:gd name="T39" fmla="*/ 28 h 135"/>
                <a:gd name="T40" fmla="*/ 5 w 196"/>
                <a:gd name="T41" fmla="*/ 33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35"/>
                <a:gd name="T65" fmla="*/ 196 w 196"/>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35">
                  <a:moveTo>
                    <a:pt x="19" y="135"/>
                  </a:moveTo>
                  <a:lnTo>
                    <a:pt x="9" y="135"/>
                  </a:lnTo>
                  <a:lnTo>
                    <a:pt x="0" y="135"/>
                  </a:lnTo>
                  <a:lnTo>
                    <a:pt x="19" y="115"/>
                  </a:lnTo>
                  <a:lnTo>
                    <a:pt x="42" y="102"/>
                  </a:lnTo>
                  <a:lnTo>
                    <a:pt x="61" y="87"/>
                  </a:lnTo>
                  <a:lnTo>
                    <a:pt x="86" y="73"/>
                  </a:lnTo>
                  <a:lnTo>
                    <a:pt x="105" y="54"/>
                  </a:lnTo>
                  <a:lnTo>
                    <a:pt x="128" y="39"/>
                  </a:lnTo>
                  <a:lnTo>
                    <a:pt x="148" y="19"/>
                  </a:lnTo>
                  <a:lnTo>
                    <a:pt x="171" y="0"/>
                  </a:lnTo>
                  <a:lnTo>
                    <a:pt x="180" y="0"/>
                  </a:lnTo>
                  <a:lnTo>
                    <a:pt x="196" y="0"/>
                  </a:lnTo>
                  <a:lnTo>
                    <a:pt x="171" y="16"/>
                  </a:lnTo>
                  <a:lnTo>
                    <a:pt x="148" y="35"/>
                  </a:lnTo>
                  <a:lnTo>
                    <a:pt x="125" y="54"/>
                  </a:lnTo>
                  <a:lnTo>
                    <a:pt x="105" y="73"/>
                  </a:lnTo>
                  <a:lnTo>
                    <a:pt x="80" y="87"/>
                  </a:lnTo>
                  <a:lnTo>
                    <a:pt x="61" y="102"/>
                  </a:lnTo>
                  <a:lnTo>
                    <a:pt x="38" y="115"/>
                  </a:lnTo>
                  <a:lnTo>
                    <a:pt x="19" y="13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4" name="Freeform 5350"/>
            <p:cNvSpPr>
              <a:spLocks/>
            </p:cNvSpPr>
            <p:nvPr/>
          </p:nvSpPr>
          <p:spPr bwMode="gray">
            <a:xfrm>
              <a:off x="5268" y="2212"/>
              <a:ext cx="99" cy="67"/>
            </a:xfrm>
            <a:custGeom>
              <a:avLst/>
              <a:gdLst>
                <a:gd name="T0" fmla="*/ 50 w 197"/>
                <a:gd name="T1" fmla="*/ 31 h 135"/>
                <a:gd name="T2" fmla="*/ 50 w 197"/>
                <a:gd name="T3" fmla="*/ 33 h 135"/>
                <a:gd name="T4" fmla="*/ 48 w 197"/>
                <a:gd name="T5" fmla="*/ 33 h 135"/>
                <a:gd name="T6" fmla="*/ 41 w 197"/>
                <a:gd name="T7" fmla="*/ 29 h 135"/>
                <a:gd name="T8" fmla="*/ 36 w 197"/>
                <a:gd name="T9" fmla="*/ 25 h 135"/>
                <a:gd name="T10" fmla="*/ 29 w 197"/>
                <a:gd name="T11" fmla="*/ 20 h 135"/>
                <a:gd name="T12" fmla="*/ 23 w 197"/>
                <a:gd name="T13" fmla="*/ 17 h 135"/>
                <a:gd name="T14" fmla="*/ 17 w 197"/>
                <a:gd name="T15" fmla="*/ 12 h 135"/>
                <a:gd name="T16" fmla="*/ 12 w 197"/>
                <a:gd name="T17" fmla="*/ 8 h 135"/>
                <a:gd name="T18" fmla="*/ 5 w 197"/>
                <a:gd name="T19" fmla="*/ 3 h 135"/>
                <a:gd name="T20" fmla="*/ 0 w 197"/>
                <a:gd name="T21" fmla="*/ 0 h 135"/>
                <a:gd name="T22" fmla="*/ 3 w 197"/>
                <a:gd name="T23" fmla="*/ 0 h 135"/>
                <a:gd name="T24" fmla="*/ 7 w 197"/>
                <a:gd name="T25" fmla="*/ 0 h 135"/>
                <a:gd name="T26" fmla="*/ 11 w 197"/>
                <a:gd name="T27" fmla="*/ 3 h 135"/>
                <a:gd name="T28" fmla="*/ 17 w 197"/>
                <a:gd name="T29" fmla="*/ 8 h 135"/>
                <a:gd name="T30" fmla="*/ 23 w 197"/>
                <a:gd name="T31" fmla="*/ 12 h 135"/>
                <a:gd name="T32" fmla="*/ 29 w 197"/>
                <a:gd name="T33" fmla="*/ 15 h 135"/>
                <a:gd name="T34" fmla="*/ 35 w 197"/>
                <a:gd name="T35" fmla="*/ 20 h 135"/>
                <a:gd name="T36" fmla="*/ 41 w 197"/>
                <a:gd name="T37" fmla="*/ 25 h 135"/>
                <a:gd name="T38" fmla="*/ 45 w 197"/>
                <a:gd name="T39" fmla="*/ 27 h 135"/>
                <a:gd name="T40" fmla="*/ 50 w 197"/>
                <a:gd name="T41" fmla="*/ 31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7"/>
                <a:gd name="T64" fmla="*/ 0 h 135"/>
                <a:gd name="T65" fmla="*/ 197 w 197"/>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7" h="135">
                  <a:moveTo>
                    <a:pt x="197" y="125"/>
                  </a:moveTo>
                  <a:lnTo>
                    <a:pt x="197" y="135"/>
                  </a:lnTo>
                  <a:lnTo>
                    <a:pt x="192" y="135"/>
                  </a:lnTo>
                  <a:lnTo>
                    <a:pt x="163" y="116"/>
                  </a:lnTo>
                  <a:lnTo>
                    <a:pt x="144" y="100"/>
                  </a:lnTo>
                  <a:lnTo>
                    <a:pt x="115" y="81"/>
                  </a:lnTo>
                  <a:lnTo>
                    <a:pt x="92" y="68"/>
                  </a:lnTo>
                  <a:lnTo>
                    <a:pt x="67" y="48"/>
                  </a:lnTo>
                  <a:lnTo>
                    <a:pt x="48" y="33"/>
                  </a:lnTo>
                  <a:lnTo>
                    <a:pt x="19" y="14"/>
                  </a:lnTo>
                  <a:lnTo>
                    <a:pt x="0" y="0"/>
                  </a:lnTo>
                  <a:lnTo>
                    <a:pt x="9" y="0"/>
                  </a:lnTo>
                  <a:lnTo>
                    <a:pt x="25" y="0"/>
                  </a:lnTo>
                  <a:lnTo>
                    <a:pt x="44" y="14"/>
                  </a:lnTo>
                  <a:lnTo>
                    <a:pt x="67" y="33"/>
                  </a:lnTo>
                  <a:lnTo>
                    <a:pt x="92" y="48"/>
                  </a:lnTo>
                  <a:lnTo>
                    <a:pt x="115" y="62"/>
                  </a:lnTo>
                  <a:lnTo>
                    <a:pt x="140" y="81"/>
                  </a:lnTo>
                  <a:lnTo>
                    <a:pt x="163" y="100"/>
                  </a:lnTo>
                  <a:lnTo>
                    <a:pt x="178" y="110"/>
                  </a:lnTo>
                  <a:lnTo>
                    <a:pt x="197" y="1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5" name="Freeform 5351"/>
            <p:cNvSpPr>
              <a:spLocks/>
            </p:cNvSpPr>
            <p:nvPr/>
          </p:nvSpPr>
          <p:spPr bwMode="gray">
            <a:xfrm>
              <a:off x="5359" y="2271"/>
              <a:ext cx="8" cy="8"/>
            </a:xfrm>
            <a:custGeom>
              <a:avLst/>
              <a:gdLst>
                <a:gd name="T0" fmla="*/ 4 w 15"/>
                <a:gd name="T1" fmla="*/ 0 h 16"/>
                <a:gd name="T2" fmla="*/ 4 w 15"/>
                <a:gd name="T3" fmla="*/ 4 h 16"/>
                <a:gd name="T4" fmla="*/ 2 w 15"/>
                <a:gd name="T5" fmla="*/ 4 h 16"/>
                <a:gd name="T6" fmla="*/ 0 w 15"/>
                <a:gd name="T7" fmla="*/ 4 h 16"/>
                <a:gd name="T8" fmla="*/ 2 w 15"/>
                <a:gd name="T9" fmla="*/ 1 h 16"/>
                <a:gd name="T10" fmla="*/ 4 w 15"/>
                <a:gd name="T11" fmla="*/ 0 h 16"/>
                <a:gd name="T12" fmla="*/ 0 60000 65536"/>
                <a:gd name="T13" fmla="*/ 0 60000 65536"/>
                <a:gd name="T14" fmla="*/ 0 60000 65536"/>
                <a:gd name="T15" fmla="*/ 0 60000 65536"/>
                <a:gd name="T16" fmla="*/ 0 60000 65536"/>
                <a:gd name="T17" fmla="*/ 0 60000 65536"/>
                <a:gd name="T18" fmla="*/ 0 w 15"/>
                <a:gd name="T19" fmla="*/ 0 h 16"/>
                <a:gd name="T20" fmla="*/ 15 w 1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5" h="16">
                  <a:moveTo>
                    <a:pt x="15" y="0"/>
                  </a:moveTo>
                  <a:lnTo>
                    <a:pt x="15" y="16"/>
                  </a:lnTo>
                  <a:lnTo>
                    <a:pt x="6" y="16"/>
                  </a:lnTo>
                  <a:lnTo>
                    <a:pt x="0" y="16"/>
                  </a:lnTo>
                  <a:lnTo>
                    <a:pt x="6" y="6"/>
                  </a:lnTo>
                  <a:lnTo>
                    <a:pt x="15"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6" name="Freeform 5352"/>
            <p:cNvSpPr>
              <a:spLocks/>
            </p:cNvSpPr>
            <p:nvPr/>
          </p:nvSpPr>
          <p:spPr bwMode="gray">
            <a:xfrm>
              <a:off x="5144" y="2191"/>
              <a:ext cx="223" cy="56"/>
            </a:xfrm>
            <a:custGeom>
              <a:avLst/>
              <a:gdLst>
                <a:gd name="T0" fmla="*/ 0 w 445"/>
                <a:gd name="T1" fmla="*/ 22 h 113"/>
                <a:gd name="T2" fmla="*/ 0 w 445"/>
                <a:gd name="T3" fmla="*/ 28 h 113"/>
                <a:gd name="T4" fmla="*/ 112 w 445"/>
                <a:gd name="T5" fmla="*/ 4 h 113"/>
                <a:gd name="T6" fmla="*/ 112 w 445"/>
                <a:gd name="T7" fmla="*/ 0 h 113"/>
                <a:gd name="T8" fmla="*/ 0 w 445"/>
                <a:gd name="T9" fmla="*/ 22 h 113"/>
                <a:gd name="T10" fmla="*/ 0 60000 65536"/>
                <a:gd name="T11" fmla="*/ 0 60000 65536"/>
                <a:gd name="T12" fmla="*/ 0 60000 65536"/>
                <a:gd name="T13" fmla="*/ 0 60000 65536"/>
                <a:gd name="T14" fmla="*/ 0 60000 65536"/>
                <a:gd name="T15" fmla="*/ 0 w 445"/>
                <a:gd name="T16" fmla="*/ 0 h 113"/>
                <a:gd name="T17" fmla="*/ 445 w 445"/>
                <a:gd name="T18" fmla="*/ 113 h 113"/>
              </a:gdLst>
              <a:ahLst/>
              <a:cxnLst>
                <a:cxn ang="T10">
                  <a:pos x="T0" y="T1"/>
                </a:cxn>
                <a:cxn ang="T11">
                  <a:pos x="T2" y="T3"/>
                </a:cxn>
                <a:cxn ang="T12">
                  <a:pos x="T4" y="T5"/>
                </a:cxn>
                <a:cxn ang="T13">
                  <a:pos x="T6" y="T7"/>
                </a:cxn>
                <a:cxn ang="T14">
                  <a:pos x="T8" y="T9"/>
                </a:cxn>
              </a:cxnLst>
              <a:rect l="T15" t="T16" r="T17" b="T18"/>
              <a:pathLst>
                <a:path w="445" h="113">
                  <a:moveTo>
                    <a:pt x="0" y="90"/>
                  </a:moveTo>
                  <a:lnTo>
                    <a:pt x="0" y="113"/>
                  </a:lnTo>
                  <a:lnTo>
                    <a:pt x="445" y="17"/>
                  </a:lnTo>
                  <a:lnTo>
                    <a:pt x="445" y="0"/>
                  </a:lnTo>
                  <a:lnTo>
                    <a:pt x="0" y="9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7" name="Freeform 5353"/>
            <p:cNvSpPr>
              <a:spLocks/>
            </p:cNvSpPr>
            <p:nvPr/>
          </p:nvSpPr>
          <p:spPr bwMode="gray">
            <a:xfrm>
              <a:off x="5144" y="2192"/>
              <a:ext cx="223" cy="53"/>
            </a:xfrm>
            <a:custGeom>
              <a:avLst/>
              <a:gdLst>
                <a:gd name="T0" fmla="*/ 0 w 445"/>
                <a:gd name="T1" fmla="*/ 27 h 106"/>
                <a:gd name="T2" fmla="*/ 0 w 445"/>
                <a:gd name="T3" fmla="*/ 24 h 106"/>
                <a:gd name="T4" fmla="*/ 112 w 445"/>
                <a:gd name="T5" fmla="*/ 0 h 106"/>
                <a:gd name="T6" fmla="*/ 112 w 445"/>
                <a:gd name="T7" fmla="*/ 3 h 106"/>
                <a:gd name="T8" fmla="*/ 0 w 445"/>
                <a:gd name="T9" fmla="*/ 27 h 106"/>
                <a:gd name="T10" fmla="*/ 0 60000 65536"/>
                <a:gd name="T11" fmla="*/ 0 60000 65536"/>
                <a:gd name="T12" fmla="*/ 0 60000 65536"/>
                <a:gd name="T13" fmla="*/ 0 60000 65536"/>
                <a:gd name="T14" fmla="*/ 0 60000 65536"/>
                <a:gd name="T15" fmla="*/ 0 w 445"/>
                <a:gd name="T16" fmla="*/ 0 h 106"/>
                <a:gd name="T17" fmla="*/ 445 w 445"/>
                <a:gd name="T18" fmla="*/ 106 h 106"/>
              </a:gdLst>
              <a:ahLst/>
              <a:cxnLst>
                <a:cxn ang="T10">
                  <a:pos x="T0" y="T1"/>
                </a:cxn>
                <a:cxn ang="T11">
                  <a:pos x="T2" y="T3"/>
                </a:cxn>
                <a:cxn ang="T12">
                  <a:pos x="T4" y="T5"/>
                </a:cxn>
                <a:cxn ang="T13">
                  <a:pos x="T6" y="T7"/>
                </a:cxn>
                <a:cxn ang="T14">
                  <a:pos x="T8" y="T9"/>
                </a:cxn>
              </a:cxnLst>
              <a:rect l="T15" t="T16" r="T17" b="T18"/>
              <a:pathLst>
                <a:path w="445" h="106">
                  <a:moveTo>
                    <a:pt x="0" y="106"/>
                  </a:moveTo>
                  <a:lnTo>
                    <a:pt x="0" y="96"/>
                  </a:lnTo>
                  <a:lnTo>
                    <a:pt x="445" y="0"/>
                  </a:lnTo>
                  <a:lnTo>
                    <a:pt x="445" y="10"/>
                  </a:lnTo>
                  <a:lnTo>
                    <a:pt x="0" y="10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8" name="Freeform 5354"/>
            <p:cNvSpPr>
              <a:spLocks/>
            </p:cNvSpPr>
            <p:nvPr/>
          </p:nvSpPr>
          <p:spPr bwMode="gray">
            <a:xfrm>
              <a:off x="5107" y="2238"/>
              <a:ext cx="39" cy="46"/>
            </a:xfrm>
            <a:custGeom>
              <a:avLst/>
              <a:gdLst>
                <a:gd name="T0" fmla="*/ 0 w 77"/>
                <a:gd name="T1" fmla="*/ 19 h 92"/>
                <a:gd name="T2" fmla="*/ 0 w 77"/>
                <a:gd name="T3" fmla="*/ 23 h 92"/>
                <a:gd name="T4" fmla="*/ 20 w 77"/>
                <a:gd name="T5" fmla="*/ 5 h 92"/>
                <a:gd name="T6" fmla="*/ 19 w 77"/>
                <a:gd name="T7" fmla="*/ 0 h 92"/>
                <a:gd name="T8" fmla="*/ 0 w 77"/>
                <a:gd name="T9" fmla="*/ 19 h 92"/>
                <a:gd name="T10" fmla="*/ 0 60000 65536"/>
                <a:gd name="T11" fmla="*/ 0 60000 65536"/>
                <a:gd name="T12" fmla="*/ 0 60000 65536"/>
                <a:gd name="T13" fmla="*/ 0 60000 65536"/>
                <a:gd name="T14" fmla="*/ 0 60000 65536"/>
                <a:gd name="T15" fmla="*/ 0 w 77"/>
                <a:gd name="T16" fmla="*/ 0 h 92"/>
                <a:gd name="T17" fmla="*/ 77 w 77"/>
                <a:gd name="T18" fmla="*/ 92 h 92"/>
              </a:gdLst>
              <a:ahLst/>
              <a:cxnLst>
                <a:cxn ang="T10">
                  <a:pos x="T0" y="T1"/>
                </a:cxn>
                <a:cxn ang="T11">
                  <a:pos x="T2" y="T3"/>
                </a:cxn>
                <a:cxn ang="T12">
                  <a:pos x="T4" y="T5"/>
                </a:cxn>
                <a:cxn ang="T13">
                  <a:pos x="T6" y="T7"/>
                </a:cxn>
                <a:cxn ang="T14">
                  <a:pos x="T8" y="T9"/>
                </a:cxn>
              </a:cxnLst>
              <a:rect l="T15" t="T16" r="T17" b="T18"/>
              <a:pathLst>
                <a:path w="77" h="92">
                  <a:moveTo>
                    <a:pt x="0" y="73"/>
                  </a:moveTo>
                  <a:lnTo>
                    <a:pt x="0" y="92"/>
                  </a:lnTo>
                  <a:lnTo>
                    <a:pt x="77" y="19"/>
                  </a:lnTo>
                  <a:lnTo>
                    <a:pt x="73" y="0"/>
                  </a:lnTo>
                  <a:lnTo>
                    <a:pt x="0" y="7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89" name="Freeform 5355"/>
            <p:cNvSpPr>
              <a:spLocks/>
            </p:cNvSpPr>
            <p:nvPr/>
          </p:nvSpPr>
          <p:spPr bwMode="gray">
            <a:xfrm>
              <a:off x="5107" y="2240"/>
              <a:ext cx="39" cy="41"/>
            </a:xfrm>
            <a:custGeom>
              <a:avLst/>
              <a:gdLst>
                <a:gd name="T0" fmla="*/ 0 w 77"/>
                <a:gd name="T1" fmla="*/ 21 h 81"/>
                <a:gd name="T2" fmla="*/ 0 w 77"/>
                <a:gd name="T3" fmla="*/ 20 h 81"/>
                <a:gd name="T4" fmla="*/ 19 w 77"/>
                <a:gd name="T5" fmla="*/ 0 h 81"/>
                <a:gd name="T6" fmla="*/ 20 w 77"/>
                <a:gd name="T7" fmla="*/ 3 h 81"/>
                <a:gd name="T8" fmla="*/ 0 w 77"/>
                <a:gd name="T9" fmla="*/ 21 h 81"/>
                <a:gd name="T10" fmla="*/ 0 60000 65536"/>
                <a:gd name="T11" fmla="*/ 0 60000 65536"/>
                <a:gd name="T12" fmla="*/ 0 60000 65536"/>
                <a:gd name="T13" fmla="*/ 0 60000 65536"/>
                <a:gd name="T14" fmla="*/ 0 60000 65536"/>
                <a:gd name="T15" fmla="*/ 0 w 77"/>
                <a:gd name="T16" fmla="*/ 0 h 81"/>
                <a:gd name="T17" fmla="*/ 77 w 77"/>
                <a:gd name="T18" fmla="*/ 81 h 81"/>
              </a:gdLst>
              <a:ahLst/>
              <a:cxnLst>
                <a:cxn ang="T10">
                  <a:pos x="T0" y="T1"/>
                </a:cxn>
                <a:cxn ang="T11">
                  <a:pos x="T2" y="T3"/>
                </a:cxn>
                <a:cxn ang="T12">
                  <a:pos x="T4" y="T5"/>
                </a:cxn>
                <a:cxn ang="T13">
                  <a:pos x="T6" y="T7"/>
                </a:cxn>
                <a:cxn ang="T14">
                  <a:pos x="T8" y="T9"/>
                </a:cxn>
              </a:cxnLst>
              <a:rect l="T15" t="T16" r="T17" b="T18"/>
              <a:pathLst>
                <a:path w="77" h="81">
                  <a:moveTo>
                    <a:pt x="0" y="81"/>
                  </a:moveTo>
                  <a:lnTo>
                    <a:pt x="0" y="77"/>
                  </a:lnTo>
                  <a:lnTo>
                    <a:pt x="73" y="0"/>
                  </a:lnTo>
                  <a:lnTo>
                    <a:pt x="77" y="10"/>
                  </a:lnTo>
                  <a:lnTo>
                    <a:pt x="0" y="81"/>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0" name="Freeform 5356"/>
            <p:cNvSpPr>
              <a:spLocks/>
            </p:cNvSpPr>
            <p:nvPr/>
          </p:nvSpPr>
          <p:spPr bwMode="gray">
            <a:xfrm>
              <a:off x="5107" y="2271"/>
              <a:ext cx="260" cy="13"/>
            </a:xfrm>
            <a:custGeom>
              <a:avLst/>
              <a:gdLst>
                <a:gd name="T0" fmla="*/ 0 w 518"/>
                <a:gd name="T1" fmla="*/ 7 h 25"/>
                <a:gd name="T2" fmla="*/ 0 w 518"/>
                <a:gd name="T3" fmla="*/ 2 h 25"/>
                <a:gd name="T4" fmla="*/ 131 w 518"/>
                <a:gd name="T5" fmla="*/ 0 h 25"/>
                <a:gd name="T6" fmla="*/ 131 w 518"/>
                <a:gd name="T7" fmla="*/ 7 h 25"/>
                <a:gd name="T8" fmla="*/ 0 w 518"/>
                <a:gd name="T9" fmla="*/ 7 h 25"/>
                <a:gd name="T10" fmla="*/ 0 60000 65536"/>
                <a:gd name="T11" fmla="*/ 0 60000 65536"/>
                <a:gd name="T12" fmla="*/ 0 60000 65536"/>
                <a:gd name="T13" fmla="*/ 0 60000 65536"/>
                <a:gd name="T14" fmla="*/ 0 60000 65536"/>
                <a:gd name="T15" fmla="*/ 0 w 518"/>
                <a:gd name="T16" fmla="*/ 0 h 25"/>
                <a:gd name="T17" fmla="*/ 518 w 518"/>
                <a:gd name="T18" fmla="*/ 25 h 25"/>
              </a:gdLst>
              <a:ahLst/>
              <a:cxnLst>
                <a:cxn ang="T10">
                  <a:pos x="T0" y="T1"/>
                </a:cxn>
                <a:cxn ang="T11">
                  <a:pos x="T2" y="T3"/>
                </a:cxn>
                <a:cxn ang="T12">
                  <a:pos x="T4" y="T5"/>
                </a:cxn>
                <a:cxn ang="T13">
                  <a:pos x="T6" y="T7"/>
                </a:cxn>
                <a:cxn ang="T14">
                  <a:pos x="T8" y="T9"/>
                </a:cxn>
              </a:cxnLst>
              <a:rect l="T15" t="T16" r="T17" b="T18"/>
              <a:pathLst>
                <a:path w="518" h="25">
                  <a:moveTo>
                    <a:pt x="0" y="25"/>
                  </a:moveTo>
                  <a:lnTo>
                    <a:pt x="0" y="6"/>
                  </a:lnTo>
                  <a:lnTo>
                    <a:pt x="518" y="0"/>
                  </a:lnTo>
                  <a:lnTo>
                    <a:pt x="518" y="25"/>
                  </a:lnTo>
                  <a:lnTo>
                    <a:pt x="0" y="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1" name="Freeform 5357"/>
            <p:cNvSpPr>
              <a:spLocks/>
            </p:cNvSpPr>
            <p:nvPr/>
          </p:nvSpPr>
          <p:spPr bwMode="gray">
            <a:xfrm>
              <a:off x="5107" y="2274"/>
              <a:ext cx="260" cy="7"/>
            </a:xfrm>
            <a:custGeom>
              <a:avLst/>
              <a:gdLst>
                <a:gd name="T0" fmla="*/ 0 w 518"/>
                <a:gd name="T1" fmla="*/ 1 h 14"/>
                <a:gd name="T2" fmla="*/ 0 w 518"/>
                <a:gd name="T3" fmla="*/ 4 h 14"/>
                <a:gd name="T4" fmla="*/ 131 w 518"/>
                <a:gd name="T5" fmla="*/ 3 h 14"/>
                <a:gd name="T6" fmla="*/ 131 w 518"/>
                <a:gd name="T7" fmla="*/ 0 h 14"/>
                <a:gd name="T8" fmla="*/ 0 w 518"/>
                <a:gd name="T9" fmla="*/ 1 h 14"/>
                <a:gd name="T10" fmla="*/ 0 60000 65536"/>
                <a:gd name="T11" fmla="*/ 0 60000 65536"/>
                <a:gd name="T12" fmla="*/ 0 60000 65536"/>
                <a:gd name="T13" fmla="*/ 0 60000 65536"/>
                <a:gd name="T14" fmla="*/ 0 60000 65536"/>
                <a:gd name="T15" fmla="*/ 0 w 518"/>
                <a:gd name="T16" fmla="*/ 0 h 14"/>
                <a:gd name="T17" fmla="*/ 518 w 518"/>
                <a:gd name="T18" fmla="*/ 14 h 14"/>
              </a:gdLst>
              <a:ahLst/>
              <a:cxnLst>
                <a:cxn ang="T10">
                  <a:pos x="T0" y="T1"/>
                </a:cxn>
                <a:cxn ang="T11">
                  <a:pos x="T2" y="T3"/>
                </a:cxn>
                <a:cxn ang="T12">
                  <a:pos x="T4" y="T5"/>
                </a:cxn>
                <a:cxn ang="T13">
                  <a:pos x="T6" y="T7"/>
                </a:cxn>
                <a:cxn ang="T14">
                  <a:pos x="T8" y="T9"/>
                </a:cxn>
              </a:cxnLst>
              <a:rect l="T15" t="T16" r="T17" b="T18"/>
              <a:pathLst>
                <a:path w="518" h="14">
                  <a:moveTo>
                    <a:pt x="0" y="4"/>
                  </a:moveTo>
                  <a:lnTo>
                    <a:pt x="0" y="14"/>
                  </a:lnTo>
                  <a:lnTo>
                    <a:pt x="518" y="10"/>
                  </a:lnTo>
                  <a:lnTo>
                    <a:pt x="518" y="0"/>
                  </a:lnTo>
                  <a:lnTo>
                    <a:pt x="0" y="4"/>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2" name="Freeform 5358"/>
            <p:cNvSpPr>
              <a:spLocks/>
            </p:cNvSpPr>
            <p:nvPr/>
          </p:nvSpPr>
          <p:spPr bwMode="gray">
            <a:xfrm>
              <a:off x="5683" y="1798"/>
              <a:ext cx="4" cy="5"/>
            </a:xfrm>
            <a:custGeom>
              <a:avLst/>
              <a:gdLst>
                <a:gd name="T0" fmla="*/ 2 w 10"/>
                <a:gd name="T1" fmla="*/ 0 h 9"/>
                <a:gd name="T2" fmla="*/ 2 w 10"/>
                <a:gd name="T3" fmla="*/ 3 h 9"/>
                <a:gd name="T4" fmla="*/ 1 w 10"/>
                <a:gd name="T5" fmla="*/ 3 h 9"/>
                <a:gd name="T6" fmla="*/ 0 w 10"/>
                <a:gd name="T7" fmla="*/ 3 h 9"/>
                <a:gd name="T8" fmla="*/ 1 w 10"/>
                <a:gd name="T9" fmla="*/ 2 h 9"/>
                <a:gd name="T10" fmla="*/ 2 w 10"/>
                <a:gd name="T11" fmla="*/ 0 h 9"/>
                <a:gd name="T12" fmla="*/ 0 60000 65536"/>
                <a:gd name="T13" fmla="*/ 0 60000 65536"/>
                <a:gd name="T14" fmla="*/ 0 60000 65536"/>
                <a:gd name="T15" fmla="*/ 0 60000 65536"/>
                <a:gd name="T16" fmla="*/ 0 60000 65536"/>
                <a:gd name="T17" fmla="*/ 0 60000 65536"/>
                <a:gd name="T18" fmla="*/ 0 w 10"/>
                <a:gd name="T19" fmla="*/ 0 h 9"/>
                <a:gd name="T20" fmla="*/ 10 w 10"/>
                <a:gd name="T21" fmla="*/ 9 h 9"/>
              </a:gdLst>
              <a:ahLst/>
              <a:cxnLst>
                <a:cxn ang="T12">
                  <a:pos x="T0" y="T1"/>
                </a:cxn>
                <a:cxn ang="T13">
                  <a:pos x="T2" y="T3"/>
                </a:cxn>
                <a:cxn ang="T14">
                  <a:pos x="T4" y="T5"/>
                </a:cxn>
                <a:cxn ang="T15">
                  <a:pos x="T6" y="T7"/>
                </a:cxn>
                <a:cxn ang="T16">
                  <a:pos x="T8" y="T9"/>
                </a:cxn>
                <a:cxn ang="T17">
                  <a:pos x="T10" y="T11"/>
                </a:cxn>
              </a:cxnLst>
              <a:rect l="T18" t="T19" r="T20" b="T21"/>
              <a:pathLst>
                <a:path w="10" h="9">
                  <a:moveTo>
                    <a:pt x="10" y="0"/>
                  </a:moveTo>
                  <a:lnTo>
                    <a:pt x="10" y="9"/>
                  </a:lnTo>
                  <a:lnTo>
                    <a:pt x="4" y="9"/>
                  </a:lnTo>
                  <a:lnTo>
                    <a:pt x="0" y="9"/>
                  </a:lnTo>
                  <a:lnTo>
                    <a:pt x="4" y="6"/>
                  </a:lnTo>
                  <a:lnTo>
                    <a:pt x="1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3" name="Freeform 5359"/>
            <p:cNvSpPr>
              <a:spLocks/>
            </p:cNvSpPr>
            <p:nvPr/>
          </p:nvSpPr>
          <p:spPr bwMode="gray">
            <a:xfrm>
              <a:off x="5546" y="1772"/>
              <a:ext cx="81" cy="31"/>
            </a:xfrm>
            <a:custGeom>
              <a:avLst/>
              <a:gdLst>
                <a:gd name="T0" fmla="*/ 36 w 161"/>
                <a:gd name="T1" fmla="*/ 0 h 61"/>
                <a:gd name="T2" fmla="*/ 37 w 161"/>
                <a:gd name="T3" fmla="*/ 0 h 61"/>
                <a:gd name="T4" fmla="*/ 41 w 161"/>
                <a:gd name="T5" fmla="*/ 0 h 61"/>
                <a:gd name="T6" fmla="*/ 36 w 161"/>
                <a:gd name="T7" fmla="*/ 1 h 61"/>
                <a:gd name="T8" fmla="*/ 31 w 161"/>
                <a:gd name="T9" fmla="*/ 4 h 61"/>
                <a:gd name="T10" fmla="*/ 26 w 161"/>
                <a:gd name="T11" fmla="*/ 5 h 61"/>
                <a:gd name="T12" fmla="*/ 23 w 161"/>
                <a:gd name="T13" fmla="*/ 8 h 61"/>
                <a:gd name="T14" fmla="*/ 18 w 161"/>
                <a:gd name="T15" fmla="*/ 10 h 61"/>
                <a:gd name="T16" fmla="*/ 13 w 161"/>
                <a:gd name="T17" fmla="*/ 12 h 61"/>
                <a:gd name="T18" fmla="*/ 8 w 161"/>
                <a:gd name="T19" fmla="*/ 13 h 61"/>
                <a:gd name="T20" fmla="*/ 5 w 161"/>
                <a:gd name="T21" fmla="*/ 16 h 61"/>
                <a:gd name="T22" fmla="*/ 3 w 161"/>
                <a:gd name="T23" fmla="*/ 16 h 61"/>
                <a:gd name="T24" fmla="*/ 0 w 161"/>
                <a:gd name="T25" fmla="*/ 16 h 61"/>
                <a:gd name="T26" fmla="*/ 5 w 161"/>
                <a:gd name="T27" fmla="*/ 13 h 61"/>
                <a:gd name="T28" fmla="*/ 10 w 161"/>
                <a:gd name="T29" fmla="*/ 11 h 61"/>
                <a:gd name="T30" fmla="*/ 13 w 161"/>
                <a:gd name="T31" fmla="*/ 9 h 61"/>
                <a:gd name="T32" fmla="*/ 18 w 161"/>
                <a:gd name="T33" fmla="*/ 8 h 61"/>
                <a:gd name="T34" fmla="*/ 23 w 161"/>
                <a:gd name="T35" fmla="*/ 5 h 61"/>
                <a:gd name="T36" fmla="*/ 28 w 161"/>
                <a:gd name="T37" fmla="*/ 4 h 61"/>
                <a:gd name="T38" fmla="*/ 31 w 161"/>
                <a:gd name="T39" fmla="*/ 1 h 61"/>
                <a:gd name="T40" fmla="*/ 36 w 161"/>
                <a:gd name="T41" fmla="*/ 0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1"/>
                <a:gd name="T64" fmla="*/ 0 h 61"/>
                <a:gd name="T65" fmla="*/ 161 w 161"/>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1" h="61">
                  <a:moveTo>
                    <a:pt x="142" y="0"/>
                  </a:moveTo>
                  <a:lnTo>
                    <a:pt x="147" y="0"/>
                  </a:lnTo>
                  <a:lnTo>
                    <a:pt x="161" y="0"/>
                  </a:lnTo>
                  <a:lnTo>
                    <a:pt x="142" y="4"/>
                  </a:lnTo>
                  <a:lnTo>
                    <a:pt x="122" y="13"/>
                  </a:lnTo>
                  <a:lnTo>
                    <a:pt x="103" y="19"/>
                  </a:lnTo>
                  <a:lnTo>
                    <a:pt x="90" y="29"/>
                  </a:lnTo>
                  <a:lnTo>
                    <a:pt x="71" y="38"/>
                  </a:lnTo>
                  <a:lnTo>
                    <a:pt x="51" y="48"/>
                  </a:lnTo>
                  <a:lnTo>
                    <a:pt x="32" y="52"/>
                  </a:lnTo>
                  <a:lnTo>
                    <a:pt x="19" y="61"/>
                  </a:lnTo>
                  <a:lnTo>
                    <a:pt x="9" y="61"/>
                  </a:lnTo>
                  <a:lnTo>
                    <a:pt x="0" y="61"/>
                  </a:lnTo>
                  <a:lnTo>
                    <a:pt x="19" y="52"/>
                  </a:lnTo>
                  <a:lnTo>
                    <a:pt x="38" y="42"/>
                  </a:lnTo>
                  <a:lnTo>
                    <a:pt x="51" y="33"/>
                  </a:lnTo>
                  <a:lnTo>
                    <a:pt x="71" y="29"/>
                  </a:lnTo>
                  <a:lnTo>
                    <a:pt x="90" y="19"/>
                  </a:lnTo>
                  <a:lnTo>
                    <a:pt x="109" y="13"/>
                  </a:lnTo>
                  <a:lnTo>
                    <a:pt x="122" y="4"/>
                  </a:lnTo>
                  <a:lnTo>
                    <a:pt x="142"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4" name="Freeform 5360"/>
            <p:cNvSpPr>
              <a:spLocks/>
            </p:cNvSpPr>
            <p:nvPr/>
          </p:nvSpPr>
          <p:spPr bwMode="gray">
            <a:xfrm>
              <a:off x="5474" y="1753"/>
              <a:ext cx="82" cy="50"/>
            </a:xfrm>
            <a:custGeom>
              <a:avLst/>
              <a:gdLst>
                <a:gd name="T0" fmla="*/ 0 w 163"/>
                <a:gd name="T1" fmla="*/ 1 h 99"/>
                <a:gd name="T2" fmla="*/ 0 w 163"/>
                <a:gd name="T3" fmla="*/ 0 h 99"/>
                <a:gd name="T4" fmla="*/ 1 w 163"/>
                <a:gd name="T5" fmla="*/ 0 h 99"/>
                <a:gd name="T6" fmla="*/ 6 w 163"/>
                <a:gd name="T7" fmla="*/ 3 h 99"/>
                <a:gd name="T8" fmla="*/ 12 w 163"/>
                <a:gd name="T9" fmla="*/ 6 h 99"/>
                <a:gd name="T10" fmla="*/ 16 w 163"/>
                <a:gd name="T11" fmla="*/ 10 h 99"/>
                <a:gd name="T12" fmla="*/ 22 w 163"/>
                <a:gd name="T13" fmla="*/ 13 h 99"/>
                <a:gd name="T14" fmla="*/ 27 w 163"/>
                <a:gd name="T15" fmla="*/ 16 h 99"/>
                <a:gd name="T16" fmla="*/ 31 w 163"/>
                <a:gd name="T17" fmla="*/ 19 h 99"/>
                <a:gd name="T18" fmla="*/ 35 w 163"/>
                <a:gd name="T19" fmla="*/ 22 h 99"/>
                <a:gd name="T20" fmla="*/ 41 w 163"/>
                <a:gd name="T21" fmla="*/ 25 h 99"/>
                <a:gd name="T22" fmla="*/ 39 w 163"/>
                <a:gd name="T23" fmla="*/ 25 h 99"/>
                <a:gd name="T24" fmla="*/ 36 w 163"/>
                <a:gd name="T25" fmla="*/ 25 h 99"/>
                <a:gd name="T26" fmla="*/ 31 w 163"/>
                <a:gd name="T27" fmla="*/ 22 h 99"/>
                <a:gd name="T28" fmla="*/ 27 w 163"/>
                <a:gd name="T29" fmla="*/ 19 h 99"/>
                <a:gd name="T30" fmla="*/ 20 w 163"/>
                <a:gd name="T31" fmla="*/ 16 h 99"/>
                <a:gd name="T32" fmla="*/ 17 w 163"/>
                <a:gd name="T33" fmla="*/ 13 h 99"/>
                <a:gd name="T34" fmla="*/ 11 w 163"/>
                <a:gd name="T35" fmla="*/ 10 h 99"/>
                <a:gd name="T36" fmla="*/ 7 w 163"/>
                <a:gd name="T37" fmla="*/ 6 h 99"/>
                <a:gd name="T38" fmla="*/ 4 w 163"/>
                <a:gd name="T39" fmla="*/ 4 h 99"/>
                <a:gd name="T40" fmla="*/ 0 w 163"/>
                <a:gd name="T41" fmla="*/ 1 h 9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99"/>
                <a:gd name="T65" fmla="*/ 163 w 163"/>
                <a:gd name="T66" fmla="*/ 99 h 9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99">
                  <a:moveTo>
                    <a:pt x="0" y="3"/>
                  </a:moveTo>
                  <a:lnTo>
                    <a:pt x="0" y="0"/>
                  </a:lnTo>
                  <a:lnTo>
                    <a:pt x="3" y="0"/>
                  </a:lnTo>
                  <a:lnTo>
                    <a:pt x="23" y="9"/>
                  </a:lnTo>
                  <a:lnTo>
                    <a:pt x="48" y="23"/>
                  </a:lnTo>
                  <a:lnTo>
                    <a:pt x="61" y="38"/>
                  </a:lnTo>
                  <a:lnTo>
                    <a:pt x="86" y="51"/>
                  </a:lnTo>
                  <a:lnTo>
                    <a:pt x="105" y="61"/>
                  </a:lnTo>
                  <a:lnTo>
                    <a:pt x="124" y="76"/>
                  </a:lnTo>
                  <a:lnTo>
                    <a:pt x="138" y="86"/>
                  </a:lnTo>
                  <a:lnTo>
                    <a:pt x="163" y="99"/>
                  </a:lnTo>
                  <a:lnTo>
                    <a:pt x="153" y="99"/>
                  </a:lnTo>
                  <a:lnTo>
                    <a:pt x="144" y="99"/>
                  </a:lnTo>
                  <a:lnTo>
                    <a:pt x="124" y="86"/>
                  </a:lnTo>
                  <a:lnTo>
                    <a:pt x="105" y="76"/>
                  </a:lnTo>
                  <a:lnTo>
                    <a:pt x="80" y="61"/>
                  </a:lnTo>
                  <a:lnTo>
                    <a:pt x="67" y="51"/>
                  </a:lnTo>
                  <a:lnTo>
                    <a:pt x="42" y="38"/>
                  </a:lnTo>
                  <a:lnTo>
                    <a:pt x="28" y="23"/>
                  </a:lnTo>
                  <a:lnTo>
                    <a:pt x="13" y="13"/>
                  </a:lnTo>
                  <a:lnTo>
                    <a:pt x="0" y="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5" name="Freeform 5361"/>
            <p:cNvSpPr>
              <a:spLocks/>
            </p:cNvSpPr>
            <p:nvPr/>
          </p:nvSpPr>
          <p:spPr bwMode="gray">
            <a:xfrm>
              <a:off x="5474" y="1750"/>
              <a:ext cx="5" cy="5"/>
            </a:xfrm>
            <a:custGeom>
              <a:avLst/>
              <a:gdLst>
                <a:gd name="T0" fmla="*/ 0 w 9"/>
                <a:gd name="T1" fmla="*/ 3 h 9"/>
                <a:gd name="T2" fmla="*/ 0 w 9"/>
                <a:gd name="T3" fmla="*/ 0 h 9"/>
                <a:gd name="T4" fmla="*/ 3 w 9"/>
                <a:gd name="T5" fmla="*/ 2 h 9"/>
                <a:gd name="T6" fmla="*/ 0 w 9"/>
                <a:gd name="T7" fmla="*/ 2 h 9"/>
                <a:gd name="T8" fmla="*/ 0 w 9"/>
                <a:gd name="T9" fmla="*/ 3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0" y="9"/>
                  </a:moveTo>
                  <a:lnTo>
                    <a:pt x="0" y="0"/>
                  </a:lnTo>
                  <a:lnTo>
                    <a:pt x="9" y="6"/>
                  </a:lnTo>
                  <a:lnTo>
                    <a:pt x="0" y="6"/>
                  </a:lnTo>
                  <a:lnTo>
                    <a:pt x="0"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6" name="Freeform 5362"/>
            <p:cNvSpPr>
              <a:spLocks/>
            </p:cNvSpPr>
            <p:nvPr/>
          </p:nvSpPr>
          <p:spPr bwMode="gray">
            <a:xfrm>
              <a:off x="5615" y="1779"/>
              <a:ext cx="44" cy="26"/>
            </a:xfrm>
            <a:custGeom>
              <a:avLst/>
              <a:gdLst>
                <a:gd name="T0" fmla="*/ 0 w 86"/>
                <a:gd name="T1" fmla="*/ 12 h 52"/>
                <a:gd name="T2" fmla="*/ 1 w 86"/>
                <a:gd name="T3" fmla="*/ 12 h 52"/>
                <a:gd name="T4" fmla="*/ 3 w 86"/>
                <a:gd name="T5" fmla="*/ 13 h 52"/>
                <a:gd name="T6" fmla="*/ 5 w 86"/>
                <a:gd name="T7" fmla="*/ 12 h 52"/>
                <a:gd name="T8" fmla="*/ 8 w 86"/>
                <a:gd name="T9" fmla="*/ 10 h 52"/>
                <a:gd name="T10" fmla="*/ 10 w 86"/>
                <a:gd name="T11" fmla="*/ 7 h 52"/>
                <a:gd name="T12" fmla="*/ 13 w 86"/>
                <a:gd name="T13" fmla="*/ 7 h 52"/>
                <a:gd name="T14" fmla="*/ 15 w 86"/>
                <a:gd name="T15" fmla="*/ 5 h 52"/>
                <a:gd name="T16" fmla="*/ 17 w 86"/>
                <a:gd name="T17" fmla="*/ 4 h 52"/>
                <a:gd name="T18" fmla="*/ 20 w 86"/>
                <a:gd name="T19" fmla="*/ 3 h 52"/>
                <a:gd name="T20" fmla="*/ 23 w 86"/>
                <a:gd name="T21" fmla="*/ 3 h 52"/>
                <a:gd name="T22" fmla="*/ 23 w 86"/>
                <a:gd name="T23" fmla="*/ 2 h 52"/>
                <a:gd name="T24" fmla="*/ 21 w 86"/>
                <a:gd name="T25" fmla="*/ 0 h 52"/>
                <a:gd name="T26" fmla="*/ 17 w 86"/>
                <a:gd name="T27" fmla="*/ 2 h 52"/>
                <a:gd name="T28" fmla="*/ 15 w 86"/>
                <a:gd name="T29" fmla="*/ 3 h 52"/>
                <a:gd name="T30" fmla="*/ 13 w 86"/>
                <a:gd name="T31" fmla="*/ 4 h 52"/>
                <a:gd name="T32" fmla="*/ 10 w 86"/>
                <a:gd name="T33" fmla="*/ 5 h 52"/>
                <a:gd name="T34" fmla="*/ 8 w 86"/>
                <a:gd name="T35" fmla="*/ 7 h 52"/>
                <a:gd name="T36" fmla="*/ 5 w 86"/>
                <a:gd name="T37" fmla="*/ 9 h 52"/>
                <a:gd name="T38" fmla="*/ 3 w 86"/>
                <a:gd name="T39" fmla="*/ 10 h 52"/>
                <a:gd name="T40" fmla="*/ 0 w 86"/>
                <a:gd name="T41" fmla="*/ 12 h 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52"/>
                <a:gd name="T65" fmla="*/ 86 w 86"/>
                <a:gd name="T66" fmla="*/ 52 h 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52">
                  <a:moveTo>
                    <a:pt x="0" y="48"/>
                  </a:moveTo>
                  <a:lnTo>
                    <a:pt x="4" y="48"/>
                  </a:lnTo>
                  <a:lnTo>
                    <a:pt x="9" y="52"/>
                  </a:lnTo>
                  <a:lnTo>
                    <a:pt x="19" y="45"/>
                  </a:lnTo>
                  <a:lnTo>
                    <a:pt x="29" y="39"/>
                  </a:lnTo>
                  <a:lnTo>
                    <a:pt x="38" y="29"/>
                  </a:lnTo>
                  <a:lnTo>
                    <a:pt x="48" y="29"/>
                  </a:lnTo>
                  <a:lnTo>
                    <a:pt x="57" y="20"/>
                  </a:lnTo>
                  <a:lnTo>
                    <a:pt x="67" y="16"/>
                  </a:lnTo>
                  <a:lnTo>
                    <a:pt x="77" y="10"/>
                  </a:lnTo>
                  <a:lnTo>
                    <a:pt x="86" y="10"/>
                  </a:lnTo>
                  <a:lnTo>
                    <a:pt x="86" y="6"/>
                  </a:lnTo>
                  <a:lnTo>
                    <a:pt x="80" y="0"/>
                  </a:lnTo>
                  <a:lnTo>
                    <a:pt x="67" y="6"/>
                  </a:lnTo>
                  <a:lnTo>
                    <a:pt x="57" y="10"/>
                  </a:lnTo>
                  <a:lnTo>
                    <a:pt x="48" y="16"/>
                  </a:lnTo>
                  <a:lnTo>
                    <a:pt x="38" y="20"/>
                  </a:lnTo>
                  <a:lnTo>
                    <a:pt x="29" y="25"/>
                  </a:lnTo>
                  <a:lnTo>
                    <a:pt x="19" y="35"/>
                  </a:lnTo>
                  <a:lnTo>
                    <a:pt x="9" y="39"/>
                  </a:lnTo>
                  <a:lnTo>
                    <a:pt x="0" y="4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7" name="Freeform 5363"/>
            <p:cNvSpPr>
              <a:spLocks/>
            </p:cNvSpPr>
            <p:nvPr/>
          </p:nvSpPr>
          <p:spPr bwMode="gray">
            <a:xfrm>
              <a:off x="5615" y="1772"/>
              <a:ext cx="10" cy="31"/>
            </a:xfrm>
            <a:custGeom>
              <a:avLst/>
              <a:gdLst>
                <a:gd name="T0" fmla="*/ 0 w 19"/>
                <a:gd name="T1" fmla="*/ 16 h 61"/>
                <a:gd name="T2" fmla="*/ 1 w 19"/>
                <a:gd name="T3" fmla="*/ 16 h 61"/>
                <a:gd name="T4" fmla="*/ 4 w 19"/>
                <a:gd name="T5" fmla="*/ 16 h 61"/>
                <a:gd name="T6" fmla="*/ 4 w 19"/>
                <a:gd name="T7" fmla="*/ 13 h 61"/>
                <a:gd name="T8" fmla="*/ 4 w 19"/>
                <a:gd name="T9" fmla="*/ 12 h 61"/>
                <a:gd name="T10" fmla="*/ 4 w 19"/>
                <a:gd name="T11" fmla="*/ 10 h 61"/>
                <a:gd name="T12" fmla="*/ 4 w 19"/>
                <a:gd name="T13" fmla="*/ 8 h 61"/>
                <a:gd name="T14" fmla="*/ 4 w 19"/>
                <a:gd name="T15" fmla="*/ 6 h 61"/>
                <a:gd name="T16" fmla="*/ 4 w 19"/>
                <a:gd name="T17" fmla="*/ 5 h 61"/>
                <a:gd name="T18" fmla="*/ 4 w 19"/>
                <a:gd name="T19" fmla="*/ 3 h 61"/>
                <a:gd name="T20" fmla="*/ 5 w 19"/>
                <a:gd name="T21" fmla="*/ 1 h 61"/>
                <a:gd name="T22" fmla="*/ 4 w 19"/>
                <a:gd name="T23" fmla="*/ 0 h 61"/>
                <a:gd name="T24" fmla="*/ 3 w 19"/>
                <a:gd name="T25" fmla="*/ 0 h 61"/>
                <a:gd name="T26" fmla="*/ 1 w 19"/>
                <a:gd name="T27" fmla="*/ 0 h 61"/>
                <a:gd name="T28" fmla="*/ 0 w 19"/>
                <a:gd name="T29" fmla="*/ 1 h 61"/>
                <a:gd name="T30" fmla="*/ 0 w 19"/>
                <a:gd name="T31" fmla="*/ 4 h 61"/>
                <a:gd name="T32" fmla="*/ 0 w 19"/>
                <a:gd name="T33" fmla="*/ 5 h 61"/>
                <a:gd name="T34" fmla="*/ 0 w 19"/>
                <a:gd name="T35" fmla="*/ 8 h 61"/>
                <a:gd name="T36" fmla="*/ 0 w 19"/>
                <a:gd name="T37" fmla="*/ 9 h 61"/>
                <a:gd name="T38" fmla="*/ 0 w 19"/>
                <a:gd name="T39" fmla="*/ 11 h 61"/>
                <a:gd name="T40" fmla="*/ 0 w 19"/>
                <a:gd name="T41" fmla="*/ 13 h 61"/>
                <a:gd name="T42" fmla="*/ 0 w 19"/>
                <a:gd name="T43" fmla="*/ 16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61"/>
                <a:gd name="T68" fmla="*/ 19 w 19"/>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61">
                  <a:moveTo>
                    <a:pt x="0" y="61"/>
                  </a:moveTo>
                  <a:lnTo>
                    <a:pt x="4" y="61"/>
                  </a:lnTo>
                  <a:lnTo>
                    <a:pt x="13" y="61"/>
                  </a:lnTo>
                  <a:lnTo>
                    <a:pt x="13" y="52"/>
                  </a:lnTo>
                  <a:lnTo>
                    <a:pt x="13" y="48"/>
                  </a:lnTo>
                  <a:lnTo>
                    <a:pt x="13" y="38"/>
                  </a:lnTo>
                  <a:lnTo>
                    <a:pt x="13" y="29"/>
                  </a:lnTo>
                  <a:lnTo>
                    <a:pt x="13" y="23"/>
                  </a:lnTo>
                  <a:lnTo>
                    <a:pt x="13" y="19"/>
                  </a:lnTo>
                  <a:lnTo>
                    <a:pt x="13" y="10"/>
                  </a:lnTo>
                  <a:lnTo>
                    <a:pt x="19" y="4"/>
                  </a:lnTo>
                  <a:lnTo>
                    <a:pt x="13" y="0"/>
                  </a:lnTo>
                  <a:lnTo>
                    <a:pt x="9" y="0"/>
                  </a:lnTo>
                  <a:lnTo>
                    <a:pt x="4" y="0"/>
                  </a:lnTo>
                  <a:lnTo>
                    <a:pt x="0" y="4"/>
                  </a:lnTo>
                  <a:lnTo>
                    <a:pt x="0" y="13"/>
                  </a:lnTo>
                  <a:lnTo>
                    <a:pt x="0" y="19"/>
                  </a:lnTo>
                  <a:lnTo>
                    <a:pt x="0" y="29"/>
                  </a:lnTo>
                  <a:lnTo>
                    <a:pt x="0" y="33"/>
                  </a:lnTo>
                  <a:lnTo>
                    <a:pt x="0" y="42"/>
                  </a:lnTo>
                  <a:lnTo>
                    <a:pt x="0" y="52"/>
                  </a:lnTo>
                  <a:lnTo>
                    <a:pt x="0" y="6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8" name="Freeform 5364"/>
            <p:cNvSpPr>
              <a:spLocks/>
            </p:cNvSpPr>
            <p:nvPr/>
          </p:nvSpPr>
          <p:spPr bwMode="gray">
            <a:xfrm>
              <a:off x="5546" y="1762"/>
              <a:ext cx="79" cy="41"/>
            </a:xfrm>
            <a:custGeom>
              <a:avLst/>
              <a:gdLst>
                <a:gd name="T0" fmla="*/ 36 w 157"/>
                <a:gd name="T1" fmla="*/ 21 h 80"/>
                <a:gd name="T2" fmla="*/ 37 w 157"/>
                <a:gd name="T3" fmla="*/ 21 h 80"/>
                <a:gd name="T4" fmla="*/ 40 w 157"/>
                <a:gd name="T5" fmla="*/ 21 h 80"/>
                <a:gd name="T6" fmla="*/ 35 w 157"/>
                <a:gd name="T7" fmla="*/ 18 h 80"/>
                <a:gd name="T8" fmla="*/ 31 w 157"/>
                <a:gd name="T9" fmla="*/ 16 h 80"/>
                <a:gd name="T10" fmla="*/ 26 w 157"/>
                <a:gd name="T11" fmla="*/ 14 h 80"/>
                <a:gd name="T12" fmla="*/ 23 w 157"/>
                <a:gd name="T13" fmla="*/ 11 h 80"/>
                <a:gd name="T14" fmla="*/ 18 w 157"/>
                <a:gd name="T15" fmla="*/ 8 h 80"/>
                <a:gd name="T16" fmla="*/ 13 w 157"/>
                <a:gd name="T17" fmla="*/ 6 h 80"/>
                <a:gd name="T18" fmla="*/ 8 w 157"/>
                <a:gd name="T19" fmla="*/ 4 h 80"/>
                <a:gd name="T20" fmla="*/ 5 w 157"/>
                <a:gd name="T21" fmla="*/ 1 h 80"/>
                <a:gd name="T22" fmla="*/ 3 w 157"/>
                <a:gd name="T23" fmla="*/ 0 h 80"/>
                <a:gd name="T24" fmla="*/ 0 w 157"/>
                <a:gd name="T25" fmla="*/ 0 h 80"/>
                <a:gd name="T26" fmla="*/ 5 w 157"/>
                <a:gd name="T27" fmla="*/ 3 h 80"/>
                <a:gd name="T28" fmla="*/ 10 w 157"/>
                <a:gd name="T29" fmla="*/ 6 h 80"/>
                <a:gd name="T30" fmla="*/ 13 w 157"/>
                <a:gd name="T31" fmla="*/ 8 h 80"/>
                <a:gd name="T32" fmla="*/ 18 w 157"/>
                <a:gd name="T33" fmla="*/ 11 h 80"/>
                <a:gd name="T34" fmla="*/ 23 w 157"/>
                <a:gd name="T35" fmla="*/ 14 h 80"/>
                <a:gd name="T36" fmla="*/ 28 w 157"/>
                <a:gd name="T37" fmla="*/ 16 h 80"/>
                <a:gd name="T38" fmla="*/ 31 w 157"/>
                <a:gd name="T39" fmla="*/ 17 h 80"/>
                <a:gd name="T40" fmla="*/ 36 w 157"/>
                <a:gd name="T41" fmla="*/ 21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7"/>
                <a:gd name="T64" fmla="*/ 0 h 80"/>
                <a:gd name="T65" fmla="*/ 157 w 157"/>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7" h="80">
                  <a:moveTo>
                    <a:pt x="142" y="80"/>
                  </a:moveTo>
                  <a:lnTo>
                    <a:pt x="147" y="80"/>
                  </a:lnTo>
                  <a:lnTo>
                    <a:pt x="157" y="80"/>
                  </a:lnTo>
                  <a:lnTo>
                    <a:pt x="138" y="71"/>
                  </a:lnTo>
                  <a:lnTo>
                    <a:pt x="122" y="61"/>
                  </a:lnTo>
                  <a:lnTo>
                    <a:pt x="103" y="52"/>
                  </a:lnTo>
                  <a:lnTo>
                    <a:pt x="90" y="42"/>
                  </a:lnTo>
                  <a:lnTo>
                    <a:pt x="71" y="32"/>
                  </a:lnTo>
                  <a:lnTo>
                    <a:pt x="51" y="23"/>
                  </a:lnTo>
                  <a:lnTo>
                    <a:pt x="32" y="13"/>
                  </a:lnTo>
                  <a:lnTo>
                    <a:pt x="19" y="4"/>
                  </a:lnTo>
                  <a:lnTo>
                    <a:pt x="9" y="0"/>
                  </a:lnTo>
                  <a:lnTo>
                    <a:pt x="0" y="0"/>
                  </a:lnTo>
                  <a:lnTo>
                    <a:pt x="19" y="9"/>
                  </a:lnTo>
                  <a:lnTo>
                    <a:pt x="38" y="23"/>
                  </a:lnTo>
                  <a:lnTo>
                    <a:pt x="51" y="32"/>
                  </a:lnTo>
                  <a:lnTo>
                    <a:pt x="71" y="42"/>
                  </a:lnTo>
                  <a:lnTo>
                    <a:pt x="90" y="52"/>
                  </a:lnTo>
                  <a:lnTo>
                    <a:pt x="109" y="61"/>
                  </a:lnTo>
                  <a:lnTo>
                    <a:pt x="122" y="67"/>
                  </a:lnTo>
                  <a:lnTo>
                    <a:pt x="142" y="8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299" name="Freeform 5365"/>
            <p:cNvSpPr>
              <a:spLocks/>
            </p:cNvSpPr>
            <p:nvPr/>
          </p:nvSpPr>
          <p:spPr bwMode="gray">
            <a:xfrm>
              <a:off x="5474" y="1762"/>
              <a:ext cx="82" cy="41"/>
            </a:xfrm>
            <a:custGeom>
              <a:avLst/>
              <a:gdLst>
                <a:gd name="T0" fmla="*/ 0 w 163"/>
                <a:gd name="T1" fmla="*/ 18 h 80"/>
                <a:gd name="T2" fmla="*/ 0 w 163"/>
                <a:gd name="T3" fmla="*/ 21 h 80"/>
                <a:gd name="T4" fmla="*/ 1 w 163"/>
                <a:gd name="T5" fmla="*/ 21 h 80"/>
                <a:gd name="T6" fmla="*/ 6 w 163"/>
                <a:gd name="T7" fmla="*/ 17 h 80"/>
                <a:gd name="T8" fmla="*/ 12 w 163"/>
                <a:gd name="T9" fmla="*/ 15 h 80"/>
                <a:gd name="T10" fmla="*/ 16 w 163"/>
                <a:gd name="T11" fmla="*/ 13 h 80"/>
                <a:gd name="T12" fmla="*/ 22 w 163"/>
                <a:gd name="T13" fmla="*/ 10 h 80"/>
                <a:gd name="T14" fmla="*/ 27 w 163"/>
                <a:gd name="T15" fmla="*/ 8 h 80"/>
                <a:gd name="T16" fmla="*/ 31 w 163"/>
                <a:gd name="T17" fmla="*/ 5 h 80"/>
                <a:gd name="T18" fmla="*/ 35 w 163"/>
                <a:gd name="T19" fmla="*/ 3 h 80"/>
                <a:gd name="T20" fmla="*/ 41 w 163"/>
                <a:gd name="T21" fmla="*/ 0 h 80"/>
                <a:gd name="T22" fmla="*/ 39 w 163"/>
                <a:gd name="T23" fmla="*/ 0 h 80"/>
                <a:gd name="T24" fmla="*/ 36 w 163"/>
                <a:gd name="T25" fmla="*/ 0 h 80"/>
                <a:gd name="T26" fmla="*/ 31 w 163"/>
                <a:gd name="T27" fmla="*/ 1 h 80"/>
                <a:gd name="T28" fmla="*/ 27 w 163"/>
                <a:gd name="T29" fmla="*/ 5 h 80"/>
                <a:gd name="T30" fmla="*/ 22 w 163"/>
                <a:gd name="T31" fmla="*/ 6 h 80"/>
                <a:gd name="T32" fmla="*/ 17 w 163"/>
                <a:gd name="T33" fmla="*/ 10 h 80"/>
                <a:gd name="T34" fmla="*/ 11 w 163"/>
                <a:gd name="T35" fmla="*/ 11 h 80"/>
                <a:gd name="T36" fmla="*/ 6 w 163"/>
                <a:gd name="T37" fmla="*/ 15 h 80"/>
                <a:gd name="T38" fmla="*/ 3 w 163"/>
                <a:gd name="T39" fmla="*/ 16 h 80"/>
                <a:gd name="T40" fmla="*/ 0 w 163"/>
                <a:gd name="T41" fmla="*/ 18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3"/>
                <a:gd name="T64" fmla="*/ 0 h 80"/>
                <a:gd name="T65" fmla="*/ 163 w 163"/>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3" h="80">
                  <a:moveTo>
                    <a:pt x="0" y="71"/>
                  </a:moveTo>
                  <a:lnTo>
                    <a:pt x="0" y="80"/>
                  </a:lnTo>
                  <a:lnTo>
                    <a:pt x="3" y="80"/>
                  </a:lnTo>
                  <a:lnTo>
                    <a:pt x="23" y="67"/>
                  </a:lnTo>
                  <a:lnTo>
                    <a:pt x="48" y="57"/>
                  </a:lnTo>
                  <a:lnTo>
                    <a:pt x="61" y="48"/>
                  </a:lnTo>
                  <a:lnTo>
                    <a:pt x="86" y="38"/>
                  </a:lnTo>
                  <a:lnTo>
                    <a:pt x="105" y="29"/>
                  </a:lnTo>
                  <a:lnTo>
                    <a:pt x="124" y="19"/>
                  </a:lnTo>
                  <a:lnTo>
                    <a:pt x="138" y="9"/>
                  </a:lnTo>
                  <a:lnTo>
                    <a:pt x="163" y="0"/>
                  </a:lnTo>
                  <a:lnTo>
                    <a:pt x="153" y="0"/>
                  </a:lnTo>
                  <a:lnTo>
                    <a:pt x="144" y="0"/>
                  </a:lnTo>
                  <a:lnTo>
                    <a:pt x="124" y="4"/>
                  </a:lnTo>
                  <a:lnTo>
                    <a:pt x="105" y="19"/>
                  </a:lnTo>
                  <a:lnTo>
                    <a:pt x="86" y="23"/>
                  </a:lnTo>
                  <a:lnTo>
                    <a:pt x="67" y="38"/>
                  </a:lnTo>
                  <a:lnTo>
                    <a:pt x="42" y="42"/>
                  </a:lnTo>
                  <a:lnTo>
                    <a:pt x="23" y="57"/>
                  </a:lnTo>
                  <a:lnTo>
                    <a:pt x="9" y="61"/>
                  </a:lnTo>
                  <a:lnTo>
                    <a:pt x="0" y="7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0" name="Freeform 5366"/>
            <p:cNvSpPr>
              <a:spLocks/>
            </p:cNvSpPr>
            <p:nvPr/>
          </p:nvSpPr>
          <p:spPr bwMode="gray">
            <a:xfrm>
              <a:off x="5474" y="1798"/>
              <a:ext cx="5" cy="5"/>
            </a:xfrm>
            <a:custGeom>
              <a:avLst/>
              <a:gdLst>
                <a:gd name="T0" fmla="*/ 0 w 9"/>
                <a:gd name="T1" fmla="*/ 0 h 9"/>
                <a:gd name="T2" fmla="*/ 0 w 9"/>
                <a:gd name="T3" fmla="*/ 3 h 9"/>
                <a:gd name="T4" fmla="*/ 3 w 9"/>
                <a:gd name="T5" fmla="*/ 3 h 9"/>
                <a:gd name="T6" fmla="*/ 0 w 9"/>
                <a:gd name="T7" fmla="*/ 0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0" y="0"/>
                  </a:moveTo>
                  <a:lnTo>
                    <a:pt x="0" y="9"/>
                  </a:lnTo>
                  <a:lnTo>
                    <a:pt x="9" y="9"/>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1" name="Freeform 5367"/>
            <p:cNvSpPr>
              <a:spLocks/>
            </p:cNvSpPr>
            <p:nvPr/>
          </p:nvSpPr>
          <p:spPr bwMode="gray">
            <a:xfrm>
              <a:off x="5474" y="1748"/>
              <a:ext cx="185" cy="36"/>
            </a:xfrm>
            <a:custGeom>
              <a:avLst/>
              <a:gdLst>
                <a:gd name="T0" fmla="*/ 93 w 368"/>
                <a:gd name="T1" fmla="*/ 15 h 71"/>
                <a:gd name="T2" fmla="*/ 93 w 368"/>
                <a:gd name="T3" fmla="*/ 18 h 71"/>
                <a:gd name="T4" fmla="*/ 0 w 368"/>
                <a:gd name="T5" fmla="*/ 4 h 71"/>
                <a:gd name="T6" fmla="*/ 0 w 368"/>
                <a:gd name="T7" fmla="*/ 0 h 71"/>
                <a:gd name="T8" fmla="*/ 93 w 368"/>
                <a:gd name="T9" fmla="*/ 15 h 71"/>
                <a:gd name="T10" fmla="*/ 0 60000 65536"/>
                <a:gd name="T11" fmla="*/ 0 60000 65536"/>
                <a:gd name="T12" fmla="*/ 0 60000 65536"/>
                <a:gd name="T13" fmla="*/ 0 60000 65536"/>
                <a:gd name="T14" fmla="*/ 0 60000 65536"/>
                <a:gd name="T15" fmla="*/ 0 w 368"/>
                <a:gd name="T16" fmla="*/ 0 h 71"/>
                <a:gd name="T17" fmla="*/ 368 w 368"/>
                <a:gd name="T18" fmla="*/ 71 h 71"/>
              </a:gdLst>
              <a:ahLst/>
              <a:cxnLst>
                <a:cxn ang="T10">
                  <a:pos x="T0" y="T1"/>
                </a:cxn>
                <a:cxn ang="T11">
                  <a:pos x="T2" y="T3"/>
                </a:cxn>
                <a:cxn ang="T12">
                  <a:pos x="T4" y="T5"/>
                </a:cxn>
                <a:cxn ang="T13">
                  <a:pos x="T6" y="T7"/>
                </a:cxn>
                <a:cxn ang="T14">
                  <a:pos x="T8" y="T9"/>
                </a:cxn>
              </a:cxnLst>
              <a:rect l="T15" t="T16" r="T17" b="T18"/>
              <a:pathLst>
                <a:path w="368" h="71">
                  <a:moveTo>
                    <a:pt x="368" y="58"/>
                  </a:moveTo>
                  <a:lnTo>
                    <a:pt x="368" y="71"/>
                  </a:lnTo>
                  <a:lnTo>
                    <a:pt x="0" y="13"/>
                  </a:lnTo>
                  <a:lnTo>
                    <a:pt x="0" y="0"/>
                  </a:lnTo>
                  <a:lnTo>
                    <a:pt x="368" y="5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2" name="Freeform 5368"/>
            <p:cNvSpPr>
              <a:spLocks/>
            </p:cNvSpPr>
            <p:nvPr/>
          </p:nvSpPr>
          <p:spPr bwMode="gray">
            <a:xfrm>
              <a:off x="5474" y="1750"/>
              <a:ext cx="185" cy="32"/>
            </a:xfrm>
            <a:custGeom>
              <a:avLst/>
              <a:gdLst>
                <a:gd name="T0" fmla="*/ 93 w 368"/>
                <a:gd name="T1" fmla="*/ 16 h 63"/>
                <a:gd name="T2" fmla="*/ 93 w 368"/>
                <a:gd name="T3" fmla="*/ 15 h 63"/>
                <a:gd name="T4" fmla="*/ 0 w 368"/>
                <a:gd name="T5" fmla="*/ 0 h 63"/>
                <a:gd name="T6" fmla="*/ 0 w 368"/>
                <a:gd name="T7" fmla="*/ 3 h 63"/>
                <a:gd name="T8" fmla="*/ 93 w 368"/>
                <a:gd name="T9" fmla="*/ 16 h 63"/>
                <a:gd name="T10" fmla="*/ 0 60000 65536"/>
                <a:gd name="T11" fmla="*/ 0 60000 65536"/>
                <a:gd name="T12" fmla="*/ 0 60000 65536"/>
                <a:gd name="T13" fmla="*/ 0 60000 65536"/>
                <a:gd name="T14" fmla="*/ 0 60000 65536"/>
                <a:gd name="T15" fmla="*/ 0 w 368"/>
                <a:gd name="T16" fmla="*/ 0 h 63"/>
                <a:gd name="T17" fmla="*/ 368 w 368"/>
                <a:gd name="T18" fmla="*/ 63 h 63"/>
              </a:gdLst>
              <a:ahLst/>
              <a:cxnLst>
                <a:cxn ang="T10">
                  <a:pos x="T0" y="T1"/>
                </a:cxn>
                <a:cxn ang="T11">
                  <a:pos x="T2" y="T3"/>
                </a:cxn>
                <a:cxn ang="T12">
                  <a:pos x="T4" y="T5"/>
                </a:cxn>
                <a:cxn ang="T13">
                  <a:pos x="T6" y="T7"/>
                </a:cxn>
                <a:cxn ang="T14">
                  <a:pos x="T8" y="T9"/>
                </a:cxn>
              </a:cxnLst>
              <a:rect l="T15" t="T16" r="T17" b="T18"/>
              <a:pathLst>
                <a:path w="368" h="63">
                  <a:moveTo>
                    <a:pt x="368" y="63"/>
                  </a:moveTo>
                  <a:lnTo>
                    <a:pt x="368" y="57"/>
                  </a:lnTo>
                  <a:lnTo>
                    <a:pt x="0" y="0"/>
                  </a:lnTo>
                  <a:lnTo>
                    <a:pt x="0" y="9"/>
                  </a:lnTo>
                  <a:lnTo>
                    <a:pt x="368" y="63"/>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3" name="Freeform 5369"/>
            <p:cNvSpPr>
              <a:spLocks/>
            </p:cNvSpPr>
            <p:nvPr/>
          </p:nvSpPr>
          <p:spPr bwMode="gray">
            <a:xfrm>
              <a:off x="5656" y="1777"/>
              <a:ext cx="31" cy="28"/>
            </a:xfrm>
            <a:custGeom>
              <a:avLst/>
              <a:gdLst>
                <a:gd name="T0" fmla="*/ 15 w 64"/>
                <a:gd name="T1" fmla="*/ 11 h 55"/>
                <a:gd name="T2" fmla="*/ 15 w 64"/>
                <a:gd name="T3" fmla="*/ 14 h 55"/>
                <a:gd name="T4" fmla="*/ 0 w 64"/>
                <a:gd name="T5" fmla="*/ 4 h 55"/>
                <a:gd name="T6" fmla="*/ 0 w 64"/>
                <a:gd name="T7" fmla="*/ 0 h 55"/>
                <a:gd name="T8" fmla="*/ 15 w 64"/>
                <a:gd name="T9" fmla="*/ 11 h 55"/>
                <a:gd name="T10" fmla="*/ 0 60000 65536"/>
                <a:gd name="T11" fmla="*/ 0 60000 65536"/>
                <a:gd name="T12" fmla="*/ 0 60000 65536"/>
                <a:gd name="T13" fmla="*/ 0 60000 65536"/>
                <a:gd name="T14" fmla="*/ 0 60000 65536"/>
                <a:gd name="T15" fmla="*/ 0 w 64"/>
                <a:gd name="T16" fmla="*/ 0 h 55"/>
                <a:gd name="T17" fmla="*/ 64 w 64"/>
                <a:gd name="T18" fmla="*/ 55 h 55"/>
              </a:gdLst>
              <a:ahLst/>
              <a:cxnLst>
                <a:cxn ang="T10">
                  <a:pos x="T0" y="T1"/>
                </a:cxn>
                <a:cxn ang="T11">
                  <a:pos x="T2" y="T3"/>
                </a:cxn>
                <a:cxn ang="T12">
                  <a:pos x="T4" y="T5"/>
                </a:cxn>
                <a:cxn ang="T13">
                  <a:pos x="T6" y="T7"/>
                </a:cxn>
                <a:cxn ang="T14">
                  <a:pos x="T8" y="T9"/>
                </a:cxn>
              </a:cxnLst>
              <a:rect l="T15" t="T16" r="T17" b="T18"/>
              <a:pathLst>
                <a:path w="64" h="55">
                  <a:moveTo>
                    <a:pt x="64" y="42"/>
                  </a:moveTo>
                  <a:lnTo>
                    <a:pt x="64" y="55"/>
                  </a:lnTo>
                  <a:lnTo>
                    <a:pt x="0" y="13"/>
                  </a:lnTo>
                  <a:lnTo>
                    <a:pt x="0" y="0"/>
                  </a:lnTo>
                  <a:lnTo>
                    <a:pt x="64" y="42"/>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4" name="Freeform 5370"/>
            <p:cNvSpPr>
              <a:spLocks/>
            </p:cNvSpPr>
            <p:nvPr/>
          </p:nvSpPr>
          <p:spPr bwMode="gray">
            <a:xfrm>
              <a:off x="5656" y="1779"/>
              <a:ext cx="31" cy="24"/>
            </a:xfrm>
            <a:custGeom>
              <a:avLst/>
              <a:gdLst>
                <a:gd name="T0" fmla="*/ 15 w 64"/>
                <a:gd name="T1" fmla="*/ 12 h 48"/>
                <a:gd name="T2" fmla="*/ 15 w 64"/>
                <a:gd name="T3" fmla="*/ 12 h 48"/>
                <a:gd name="T4" fmla="*/ 0 w 64"/>
                <a:gd name="T5" fmla="*/ 0 h 48"/>
                <a:gd name="T6" fmla="*/ 0 w 64"/>
                <a:gd name="T7" fmla="*/ 2 h 48"/>
                <a:gd name="T8" fmla="*/ 15 w 64"/>
                <a:gd name="T9" fmla="*/ 12 h 48"/>
                <a:gd name="T10" fmla="*/ 0 60000 65536"/>
                <a:gd name="T11" fmla="*/ 0 60000 65536"/>
                <a:gd name="T12" fmla="*/ 0 60000 65536"/>
                <a:gd name="T13" fmla="*/ 0 60000 65536"/>
                <a:gd name="T14" fmla="*/ 0 60000 65536"/>
                <a:gd name="T15" fmla="*/ 0 w 64"/>
                <a:gd name="T16" fmla="*/ 0 h 48"/>
                <a:gd name="T17" fmla="*/ 64 w 64"/>
                <a:gd name="T18" fmla="*/ 48 h 48"/>
              </a:gdLst>
              <a:ahLst/>
              <a:cxnLst>
                <a:cxn ang="T10">
                  <a:pos x="T0" y="T1"/>
                </a:cxn>
                <a:cxn ang="T11">
                  <a:pos x="T2" y="T3"/>
                </a:cxn>
                <a:cxn ang="T12">
                  <a:pos x="T4" y="T5"/>
                </a:cxn>
                <a:cxn ang="T13">
                  <a:pos x="T6" y="T7"/>
                </a:cxn>
                <a:cxn ang="T14">
                  <a:pos x="T8" y="T9"/>
                </a:cxn>
              </a:cxnLst>
              <a:rect l="T15" t="T16" r="T17" b="T18"/>
              <a:pathLst>
                <a:path w="64" h="48">
                  <a:moveTo>
                    <a:pt x="64" y="48"/>
                  </a:moveTo>
                  <a:lnTo>
                    <a:pt x="64" y="45"/>
                  </a:lnTo>
                  <a:lnTo>
                    <a:pt x="0" y="0"/>
                  </a:lnTo>
                  <a:lnTo>
                    <a:pt x="0" y="6"/>
                  </a:lnTo>
                  <a:lnTo>
                    <a:pt x="64" y="48"/>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5" name="Freeform 5371"/>
            <p:cNvSpPr>
              <a:spLocks/>
            </p:cNvSpPr>
            <p:nvPr/>
          </p:nvSpPr>
          <p:spPr bwMode="gray">
            <a:xfrm>
              <a:off x="5474" y="1798"/>
              <a:ext cx="213" cy="7"/>
            </a:xfrm>
            <a:custGeom>
              <a:avLst/>
              <a:gdLst>
                <a:gd name="T0" fmla="*/ 107 w 426"/>
                <a:gd name="T1" fmla="*/ 4 h 13"/>
                <a:gd name="T2" fmla="*/ 107 w 426"/>
                <a:gd name="T3" fmla="*/ 0 h 13"/>
                <a:gd name="T4" fmla="*/ 0 w 426"/>
                <a:gd name="T5" fmla="*/ 0 h 13"/>
                <a:gd name="T6" fmla="*/ 0 w 426"/>
                <a:gd name="T7" fmla="*/ 3 h 13"/>
                <a:gd name="T8" fmla="*/ 107 w 426"/>
                <a:gd name="T9" fmla="*/ 4 h 13"/>
                <a:gd name="T10" fmla="*/ 0 60000 65536"/>
                <a:gd name="T11" fmla="*/ 0 60000 65536"/>
                <a:gd name="T12" fmla="*/ 0 60000 65536"/>
                <a:gd name="T13" fmla="*/ 0 60000 65536"/>
                <a:gd name="T14" fmla="*/ 0 60000 65536"/>
                <a:gd name="T15" fmla="*/ 0 w 426"/>
                <a:gd name="T16" fmla="*/ 0 h 13"/>
                <a:gd name="T17" fmla="*/ 426 w 426"/>
                <a:gd name="T18" fmla="*/ 13 h 13"/>
              </a:gdLst>
              <a:ahLst/>
              <a:cxnLst>
                <a:cxn ang="T10">
                  <a:pos x="T0" y="T1"/>
                </a:cxn>
                <a:cxn ang="T11">
                  <a:pos x="T2" y="T3"/>
                </a:cxn>
                <a:cxn ang="T12">
                  <a:pos x="T4" y="T5"/>
                </a:cxn>
                <a:cxn ang="T13">
                  <a:pos x="T6" y="T7"/>
                </a:cxn>
                <a:cxn ang="T14">
                  <a:pos x="T8" y="T9"/>
                </a:cxn>
              </a:cxnLst>
              <a:rect l="T15" t="T16" r="T17" b="T18"/>
              <a:pathLst>
                <a:path w="426" h="13">
                  <a:moveTo>
                    <a:pt x="426" y="13"/>
                  </a:moveTo>
                  <a:lnTo>
                    <a:pt x="426" y="0"/>
                  </a:lnTo>
                  <a:lnTo>
                    <a:pt x="0" y="0"/>
                  </a:lnTo>
                  <a:lnTo>
                    <a:pt x="0" y="9"/>
                  </a:lnTo>
                  <a:lnTo>
                    <a:pt x="426"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6" name="Freeform 5372"/>
            <p:cNvSpPr>
              <a:spLocks/>
            </p:cNvSpPr>
            <p:nvPr/>
          </p:nvSpPr>
          <p:spPr bwMode="gray">
            <a:xfrm>
              <a:off x="5474" y="1798"/>
              <a:ext cx="213" cy="5"/>
            </a:xfrm>
            <a:custGeom>
              <a:avLst/>
              <a:gdLst>
                <a:gd name="T0" fmla="*/ 107 w 426"/>
                <a:gd name="T1" fmla="*/ 2 h 9"/>
                <a:gd name="T2" fmla="*/ 107 w 426"/>
                <a:gd name="T3" fmla="*/ 3 h 9"/>
                <a:gd name="T4" fmla="*/ 0 w 426"/>
                <a:gd name="T5" fmla="*/ 3 h 9"/>
                <a:gd name="T6" fmla="*/ 0 w 426"/>
                <a:gd name="T7" fmla="*/ 0 h 9"/>
                <a:gd name="T8" fmla="*/ 107 w 426"/>
                <a:gd name="T9" fmla="*/ 2 h 9"/>
                <a:gd name="T10" fmla="*/ 0 60000 65536"/>
                <a:gd name="T11" fmla="*/ 0 60000 65536"/>
                <a:gd name="T12" fmla="*/ 0 60000 65536"/>
                <a:gd name="T13" fmla="*/ 0 60000 65536"/>
                <a:gd name="T14" fmla="*/ 0 60000 65536"/>
                <a:gd name="T15" fmla="*/ 0 w 426"/>
                <a:gd name="T16" fmla="*/ 0 h 9"/>
                <a:gd name="T17" fmla="*/ 426 w 426"/>
                <a:gd name="T18" fmla="*/ 9 h 9"/>
              </a:gdLst>
              <a:ahLst/>
              <a:cxnLst>
                <a:cxn ang="T10">
                  <a:pos x="T0" y="T1"/>
                </a:cxn>
                <a:cxn ang="T11">
                  <a:pos x="T2" y="T3"/>
                </a:cxn>
                <a:cxn ang="T12">
                  <a:pos x="T4" y="T5"/>
                </a:cxn>
                <a:cxn ang="T13">
                  <a:pos x="T6" y="T7"/>
                </a:cxn>
                <a:cxn ang="T14">
                  <a:pos x="T8" y="T9"/>
                </a:cxn>
              </a:cxnLst>
              <a:rect l="T15" t="T16" r="T17" b="T18"/>
              <a:pathLst>
                <a:path w="426" h="9">
                  <a:moveTo>
                    <a:pt x="426" y="6"/>
                  </a:moveTo>
                  <a:lnTo>
                    <a:pt x="426" y="9"/>
                  </a:lnTo>
                  <a:lnTo>
                    <a:pt x="0" y="9"/>
                  </a:lnTo>
                  <a:lnTo>
                    <a:pt x="0" y="0"/>
                  </a:lnTo>
                  <a:lnTo>
                    <a:pt x="426" y="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7" name="Freeform 5373"/>
            <p:cNvSpPr>
              <a:spLocks/>
            </p:cNvSpPr>
            <p:nvPr/>
          </p:nvSpPr>
          <p:spPr bwMode="gray">
            <a:xfrm>
              <a:off x="5197" y="1798"/>
              <a:ext cx="7" cy="5"/>
            </a:xfrm>
            <a:custGeom>
              <a:avLst/>
              <a:gdLst>
                <a:gd name="T0" fmla="*/ 0 w 13"/>
                <a:gd name="T1" fmla="*/ 0 h 9"/>
                <a:gd name="T2" fmla="*/ 0 w 13"/>
                <a:gd name="T3" fmla="*/ 3 h 9"/>
                <a:gd name="T4" fmla="*/ 1 w 13"/>
                <a:gd name="T5" fmla="*/ 3 h 9"/>
                <a:gd name="T6" fmla="*/ 4 w 13"/>
                <a:gd name="T7" fmla="*/ 3 h 9"/>
                <a:gd name="T8" fmla="*/ 1 w 13"/>
                <a:gd name="T9" fmla="*/ 2 h 9"/>
                <a:gd name="T10" fmla="*/ 0 w 13"/>
                <a:gd name="T11" fmla="*/ 0 h 9"/>
                <a:gd name="T12" fmla="*/ 0 60000 65536"/>
                <a:gd name="T13" fmla="*/ 0 60000 65536"/>
                <a:gd name="T14" fmla="*/ 0 60000 65536"/>
                <a:gd name="T15" fmla="*/ 0 60000 65536"/>
                <a:gd name="T16" fmla="*/ 0 60000 65536"/>
                <a:gd name="T17" fmla="*/ 0 60000 65536"/>
                <a:gd name="T18" fmla="*/ 0 w 13"/>
                <a:gd name="T19" fmla="*/ 0 h 9"/>
                <a:gd name="T20" fmla="*/ 13 w 13"/>
                <a:gd name="T21" fmla="*/ 9 h 9"/>
              </a:gdLst>
              <a:ahLst/>
              <a:cxnLst>
                <a:cxn ang="T12">
                  <a:pos x="T0" y="T1"/>
                </a:cxn>
                <a:cxn ang="T13">
                  <a:pos x="T2" y="T3"/>
                </a:cxn>
                <a:cxn ang="T14">
                  <a:pos x="T4" y="T5"/>
                </a:cxn>
                <a:cxn ang="T15">
                  <a:pos x="T6" y="T7"/>
                </a:cxn>
                <a:cxn ang="T16">
                  <a:pos x="T8" y="T9"/>
                </a:cxn>
                <a:cxn ang="T17">
                  <a:pos x="T10" y="T11"/>
                </a:cxn>
              </a:cxnLst>
              <a:rect l="T18" t="T19" r="T20" b="T21"/>
              <a:pathLst>
                <a:path w="13" h="9">
                  <a:moveTo>
                    <a:pt x="0" y="0"/>
                  </a:moveTo>
                  <a:lnTo>
                    <a:pt x="0" y="9"/>
                  </a:lnTo>
                  <a:lnTo>
                    <a:pt x="3" y="9"/>
                  </a:lnTo>
                  <a:lnTo>
                    <a:pt x="13" y="9"/>
                  </a:lnTo>
                  <a:lnTo>
                    <a:pt x="3" y="6"/>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8" name="Freeform 5374"/>
            <p:cNvSpPr>
              <a:spLocks/>
            </p:cNvSpPr>
            <p:nvPr/>
          </p:nvSpPr>
          <p:spPr bwMode="gray">
            <a:xfrm>
              <a:off x="5259" y="1772"/>
              <a:ext cx="79" cy="31"/>
            </a:xfrm>
            <a:custGeom>
              <a:avLst/>
              <a:gdLst>
                <a:gd name="T0" fmla="*/ 3 w 158"/>
                <a:gd name="T1" fmla="*/ 0 h 61"/>
                <a:gd name="T2" fmla="*/ 1 w 158"/>
                <a:gd name="T3" fmla="*/ 0 h 61"/>
                <a:gd name="T4" fmla="*/ 0 w 158"/>
                <a:gd name="T5" fmla="*/ 0 h 61"/>
                <a:gd name="T6" fmla="*/ 3 w 158"/>
                <a:gd name="T7" fmla="*/ 1 h 61"/>
                <a:gd name="T8" fmla="*/ 9 w 158"/>
                <a:gd name="T9" fmla="*/ 4 h 61"/>
                <a:gd name="T10" fmla="*/ 11 w 158"/>
                <a:gd name="T11" fmla="*/ 5 h 61"/>
                <a:gd name="T12" fmla="*/ 18 w 158"/>
                <a:gd name="T13" fmla="*/ 8 h 61"/>
                <a:gd name="T14" fmla="*/ 21 w 158"/>
                <a:gd name="T15" fmla="*/ 10 h 61"/>
                <a:gd name="T16" fmla="*/ 26 w 158"/>
                <a:gd name="T17" fmla="*/ 12 h 61"/>
                <a:gd name="T18" fmla="*/ 29 w 158"/>
                <a:gd name="T19" fmla="*/ 13 h 61"/>
                <a:gd name="T20" fmla="*/ 36 w 158"/>
                <a:gd name="T21" fmla="*/ 16 h 61"/>
                <a:gd name="T22" fmla="*/ 37 w 158"/>
                <a:gd name="T23" fmla="*/ 16 h 61"/>
                <a:gd name="T24" fmla="*/ 40 w 158"/>
                <a:gd name="T25" fmla="*/ 16 h 61"/>
                <a:gd name="T26" fmla="*/ 35 w 158"/>
                <a:gd name="T27" fmla="*/ 13 h 61"/>
                <a:gd name="T28" fmla="*/ 30 w 158"/>
                <a:gd name="T29" fmla="*/ 11 h 61"/>
                <a:gd name="T30" fmla="*/ 25 w 158"/>
                <a:gd name="T31" fmla="*/ 9 h 61"/>
                <a:gd name="T32" fmla="*/ 21 w 158"/>
                <a:gd name="T33" fmla="*/ 8 h 61"/>
                <a:gd name="T34" fmla="*/ 17 w 158"/>
                <a:gd name="T35" fmla="*/ 5 h 61"/>
                <a:gd name="T36" fmla="*/ 11 w 158"/>
                <a:gd name="T37" fmla="*/ 4 h 61"/>
                <a:gd name="T38" fmla="*/ 6 w 158"/>
                <a:gd name="T39" fmla="*/ 1 h 61"/>
                <a:gd name="T40" fmla="*/ 3 w 158"/>
                <a:gd name="T41" fmla="*/ 0 h 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8"/>
                <a:gd name="T64" fmla="*/ 0 h 61"/>
                <a:gd name="T65" fmla="*/ 158 w 158"/>
                <a:gd name="T66" fmla="*/ 61 h 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8" h="61">
                  <a:moveTo>
                    <a:pt x="14" y="0"/>
                  </a:moveTo>
                  <a:lnTo>
                    <a:pt x="4" y="0"/>
                  </a:lnTo>
                  <a:lnTo>
                    <a:pt x="0" y="0"/>
                  </a:lnTo>
                  <a:lnTo>
                    <a:pt x="14" y="4"/>
                  </a:lnTo>
                  <a:lnTo>
                    <a:pt x="33" y="13"/>
                  </a:lnTo>
                  <a:lnTo>
                    <a:pt x="46" y="19"/>
                  </a:lnTo>
                  <a:lnTo>
                    <a:pt x="71" y="29"/>
                  </a:lnTo>
                  <a:lnTo>
                    <a:pt x="85" y="38"/>
                  </a:lnTo>
                  <a:lnTo>
                    <a:pt x="104" y="48"/>
                  </a:lnTo>
                  <a:lnTo>
                    <a:pt x="119" y="52"/>
                  </a:lnTo>
                  <a:lnTo>
                    <a:pt x="143" y="61"/>
                  </a:lnTo>
                  <a:lnTo>
                    <a:pt x="148" y="61"/>
                  </a:lnTo>
                  <a:lnTo>
                    <a:pt x="158" y="61"/>
                  </a:lnTo>
                  <a:lnTo>
                    <a:pt x="139" y="52"/>
                  </a:lnTo>
                  <a:lnTo>
                    <a:pt x="123" y="42"/>
                  </a:lnTo>
                  <a:lnTo>
                    <a:pt x="100" y="33"/>
                  </a:lnTo>
                  <a:lnTo>
                    <a:pt x="85" y="29"/>
                  </a:lnTo>
                  <a:lnTo>
                    <a:pt x="66" y="19"/>
                  </a:lnTo>
                  <a:lnTo>
                    <a:pt x="46" y="13"/>
                  </a:lnTo>
                  <a:lnTo>
                    <a:pt x="27" y="4"/>
                  </a:lnTo>
                  <a:lnTo>
                    <a:pt x="14"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09" name="Freeform 5375"/>
            <p:cNvSpPr>
              <a:spLocks/>
            </p:cNvSpPr>
            <p:nvPr/>
          </p:nvSpPr>
          <p:spPr bwMode="gray">
            <a:xfrm>
              <a:off x="5330" y="1753"/>
              <a:ext cx="82" cy="50"/>
            </a:xfrm>
            <a:custGeom>
              <a:avLst/>
              <a:gdLst>
                <a:gd name="T0" fmla="*/ 41 w 163"/>
                <a:gd name="T1" fmla="*/ 1 h 99"/>
                <a:gd name="T2" fmla="*/ 41 w 163"/>
                <a:gd name="T3" fmla="*/ 0 h 99"/>
                <a:gd name="T4" fmla="*/ 40 w 163"/>
                <a:gd name="T5" fmla="*/ 0 h 99"/>
                <a:gd name="T6" fmla="*/ 39 w 163"/>
                <a:gd name="T7" fmla="*/ 0 h 99"/>
                <a:gd name="T8" fmla="*/ 34 w 163"/>
                <a:gd name="T9" fmla="*/ 3 h 99"/>
                <a:gd name="T10" fmla="*/ 29 w 163"/>
                <a:gd name="T11" fmla="*/ 6 h 99"/>
                <a:gd name="T12" fmla="*/ 23 w 163"/>
                <a:gd name="T13" fmla="*/ 10 h 99"/>
                <a:gd name="T14" fmla="*/ 19 w 163"/>
                <a:gd name="T15" fmla="*/ 13 h 99"/>
                <a:gd name="T16" fmla="*/ 14 w 163"/>
                <a:gd name="T17" fmla="*/ 16 h 99"/>
                <a:gd name="T18" fmla="*/ 10 w 163"/>
                <a:gd name="T19" fmla="*/ 19 h 99"/>
                <a:gd name="T20" fmla="*/ 4 w 163"/>
                <a:gd name="T21" fmla="*/ 22 h 99"/>
                <a:gd name="T22" fmla="*/ 0 w 163"/>
                <a:gd name="T23" fmla="*/ 25 h 99"/>
                <a:gd name="T24" fmla="*/ 2 w 163"/>
                <a:gd name="T25" fmla="*/ 25 h 99"/>
                <a:gd name="T26" fmla="*/ 4 w 163"/>
                <a:gd name="T27" fmla="*/ 25 h 99"/>
                <a:gd name="T28" fmla="*/ 9 w 163"/>
                <a:gd name="T29" fmla="*/ 22 h 99"/>
                <a:gd name="T30" fmla="*/ 14 w 163"/>
                <a:gd name="T31" fmla="*/ 19 h 99"/>
                <a:gd name="T32" fmla="*/ 18 w 163"/>
                <a:gd name="T33" fmla="*/ 16 h 99"/>
                <a:gd name="T34" fmla="*/ 24 w 163"/>
                <a:gd name="T35" fmla="*/ 13 h 99"/>
                <a:gd name="T36" fmla="*/ 28 w 163"/>
                <a:gd name="T37" fmla="*/ 10 h 99"/>
                <a:gd name="T38" fmla="*/ 34 w 163"/>
                <a:gd name="T39" fmla="*/ 6 h 99"/>
                <a:gd name="T40" fmla="*/ 38 w 163"/>
                <a:gd name="T41" fmla="*/ 4 h 99"/>
                <a:gd name="T42" fmla="*/ 41 w 163"/>
                <a:gd name="T43" fmla="*/ 1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3"/>
                <a:gd name="T67" fmla="*/ 0 h 99"/>
                <a:gd name="T68" fmla="*/ 163 w 163"/>
                <a:gd name="T69" fmla="*/ 99 h 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3" h="99">
                  <a:moveTo>
                    <a:pt x="163" y="3"/>
                  </a:moveTo>
                  <a:lnTo>
                    <a:pt x="163" y="0"/>
                  </a:lnTo>
                  <a:lnTo>
                    <a:pt x="159" y="0"/>
                  </a:lnTo>
                  <a:lnTo>
                    <a:pt x="153" y="0"/>
                  </a:lnTo>
                  <a:lnTo>
                    <a:pt x="134" y="9"/>
                  </a:lnTo>
                  <a:lnTo>
                    <a:pt x="115" y="23"/>
                  </a:lnTo>
                  <a:lnTo>
                    <a:pt x="92" y="38"/>
                  </a:lnTo>
                  <a:lnTo>
                    <a:pt x="76" y="51"/>
                  </a:lnTo>
                  <a:lnTo>
                    <a:pt x="53" y="61"/>
                  </a:lnTo>
                  <a:lnTo>
                    <a:pt x="38" y="76"/>
                  </a:lnTo>
                  <a:lnTo>
                    <a:pt x="15" y="86"/>
                  </a:lnTo>
                  <a:lnTo>
                    <a:pt x="0" y="99"/>
                  </a:lnTo>
                  <a:lnTo>
                    <a:pt x="5" y="99"/>
                  </a:lnTo>
                  <a:lnTo>
                    <a:pt x="15" y="99"/>
                  </a:lnTo>
                  <a:lnTo>
                    <a:pt x="34" y="86"/>
                  </a:lnTo>
                  <a:lnTo>
                    <a:pt x="53" y="76"/>
                  </a:lnTo>
                  <a:lnTo>
                    <a:pt x="72" y="61"/>
                  </a:lnTo>
                  <a:lnTo>
                    <a:pt x="96" y="51"/>
                  </a:lnTo>
                  <a:lnTo>
                    <a:pt x="111" y="38"/>
                  </a:lnTo>
                  <a:lnTo>
                    <a:pt x="134" y="23"/>
                  </a:lnTo>
                  <a:lnTo>
                    <a:pt x="149" y="13"/>
                  </a:lnTo>
                  <a:lnTo>
                    <a:pt x="163" y="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0" name="Freeform 5376"/>
            <p:cNvSpPr>
              <a:spLocks/>
            </p:cNvSpPr>
            <p:nvPr/>
          </p:nvSpPr>
          <p:spPr bwMode="gray">
            <a:xfrm>
              <a:off x="5405" y="1750"/>
              <a:ext cx="7" cy="5"/>
            </a:xfrm>
            <a:custGeom>
              <a:avLst/>
              <a:gdLst>
                <a:gd name="T0" fmla="*/ 4 w 14"/>
                <a:gd name="T1" fmla="*/ 3 h 9"/>
                <a:gd name="T2" fmla="*/ 4 w 14"/>
                <a:gd name="T3" fmla="*/ 0 h 9"/>
                <a:gd name="T4" fmla="*/ 1 w 14"/>
                <a:gd name="T5" fmla="*/ 0 h 9"/>
                <a:gd name="T6" fmla="*/ 0 w 14"/>
                <a:gd name="T7" fmla="*/ 2 h 9"/>
                <a:gd name="T8" fmla="*/ 1 w 14"/>
                <a:gd name="T9" fmla="*/ 2 h 9"/>
                <a:gd name="T10" fmla="*/ 4 w 14"/>
                <a:gd name="T11" fmla="*/ 3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14" y="9"/>
                  </a:moveTo>
                  <a:lnTo>
                    <a:pt x="14" y="0"/>
                  </a:lnTo>
                  <a:lnTo>
                    <a:pt x="4" y="0"/>
                  </a:lnTo>
                  <a:lnTo>
                    <a:pt x="0" y="6"/>
                  </a:lnTo>
                  <a:lnTo>
                    <a:pt x="4" y="6"/>
                  </a:lnTo>
                  <a:lnTo>
                    <a:pt x="14"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1" name="Freeform 5377"/>
            <p:cNvSpPr>
              <a:spLocks/>
            </p:cNvSpPr>
            <p:nvPr/>
          </p:nvSpPr>
          <p:spPr bwMode="gray">
            <a:xfrm>
              <a:off x="5228" y="1779"/>
              <a:ext cx="40" cy="26"/>
            </a:xfrm>
            <a:custGeom>
              <a:avLst/>
              <a:gdLst>
                <a:gd name="T0" fmla="*/ 20 w 81"/>
                <a:gd name="T1" fmla="*/ 12 h 52"/>
                <a:gd name="T2" fmla="*/ 19 w 81"/>
                <a:gd name="T3" fmla="*/ 12 h 52"/>
                <a:gd name="T4" fmla="*/ 18 w 81"/>
                <a:gd name="T5" fmla="*/ 13 h 52"/>
                <a:gd name="T6" fmla="*/ 15 w 81"/>
                <a:gd name="T7" fmla="*/ 12 h 52"/>
                <a:gd name="T8" fmla="*/ 13 w 81"/>
                <a:gd name="T9" fmla="*/ 10 h 52"/>
                <a:gd name="T10" fmla="*/ 11 w 81"/>
                <a:gd name="T11" fmla="*/ 7 h 52"/>
                <a:gd name="T12" fmla="*/ 8 w 81"/>
                <a:gd name="T13" fmla="*/ 7 h 52"/>
                <a:gd name="T14" fmla="*/ 6 w 81"/>
                <a:gd name="T15" fmla="*/ 5 h 52"/>
                <a:gd name="T16" fmla="*/ 3 w 81"/>
                <a:gd name="T17" fmla="*/ 4 h 52"/>
                <a:gd name="T18" fmla="*/ 1 w 81"/>
                <a:gd name="T19" fmla="*/ 3 h 52"/>
                <a:gd name="T20" fmla="*/ 0 w 81"/>
                <a:gd name="T21" fmla="*/ 3 h 52"/>
                <a:gd name="T22" fmla="*/ 0 w 81"/>
                <a:gd name="T23" fmla="*/ 2 h 52"/>
                <a:gd name="T24" fmla="*/ 0 w 81"/>
                <a:gd name="T25" fmla="*/ 0 h 52"/>
                <a:gd name="T26" fmla="*/ 1 w 81"/>
                <a:gd name="T27" fmla="*/ 0 h 52"/>
                <a:gd name="T28" fmla="*/ 3 w 81"/>
                <a:gd name="T29" fmla="*/ 2 h 52"/>
                <a:gd name="T30" fmla="*/ 6 w 81"/>
                <a:gd name="T31" fmla="*/ 3 h 52"/>
                <a:gd name="T32" fmla="*/ 8 w 81"/>
                <a:gd name="T33" fmla="*/ 4 h 52"/>
                <a:gd name="T34" fmla="*/ 11 w 81"/>
                <a:gd name="T35" fmla="*/ 5 h 52"/>
                <a:gd name="T36" fmla="*/ 13 w 81"/>
                <a:gd name="T37" fmla="*/ 7 h 52"/>
                <a:gd name="T38" fmla="*/ 15 w 81"/>
                <a:gd name="T39" fmla="*/ 9 h 52"/>
                <a:gd name="T40" fmla="*/ 18 w 81"/>
                <a:gd name="T41" fmla="*/ 10 h 52"/>
                <a:gd name="T42" fmla="*/ 20 w 81"/>
                <a:gd name="T43" fmla="*/ 12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
                <a:gd name="T67" fmla="*/ 0 h 52"/>
                <a:gd name="T68" fmla="*/ 81 w 81"/>
                <a:gd name="T69" fmla="*/ 52 h 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 h="52">
                  <a:moveTo>
                    <a:pt x="81" y="48"/>
                  </a:moveTo>
                  <a:lnTo>
                    <a:pt x="77" y="48"/>
                  </a:lnTo>
                  <a:lnTo>
                    <a:pt x="73" y="52"/>
                  </a:lnTo>
                  <a:lnTo>
                    <a:pt x="63" y="45"/>
                  </a:lnTo>
                  <a:lnTo>
                    <a:pt x="54" y="39"/>
                  </a:lnTo>
                  <a:lnTo>
                    <a:pt x="44" y="29"/>
                  </a:lnTo>
                  <a:lnTo>
                    <a:pt x="35" y="29"/>
                  </a:lnTo>
                  <a:lnTo>
                    <a:pt x="25" y="20"/>
                  </a:lnTo>
                  <a:lnTo>
                    <a:pt x="15" y="16"/>
                  </a:lnTo>
                  <a:lnTo>
                    <a:pt x="6" y="10"/>
                  </a:lnTo>
                  <a:lnTo>
                    <a:pt x="0" y="10"/>
                  </a:lnTo>
                  <a:lnTo>
                    <a:pt x="0" y="6"/>
                  </a:lnTo>
                  <a:lnTo>
                    <a:pt x="0" y="0"/>
                  </a:lnTo>
                  <a:lnTo>
                    <a:pt x="6" y="0"/>
                  </a:lnTo>
                  <a:lnTo>
                    <a:pt x="15" y="6"/>
                  </a:lnTo>
                  <a:lnTo>
                    <a:pt x="25" y="10"/>
                  </a:lnTo>
                  <a:lnTo>
                    <a:pt x="35" y="16"/>
                  </a:lnTo>
                  <a:lnTo>
                    <a:pt x="44" y="20"/>
                  </a:lnTo>
                  <a:lnTo>
                    <a:pt x="54" y="25"/>
                  </a:lnTo>
                  <a:lnTo>
                    <a:pt x="63" y="35"/>
                  </a:lnTo>
                  <a:lnTo>
                    <a:pt x="73" y="39"/>
                  </a:lnTo>
                  <a:lnTo>
                    <a:pt x="81" y="4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2" name="Freeform 5378"/>
            <p:cNvSpPr>
              <a:spLocks/>
            </p:cNvSpPr>
            <p:nvPr/>
          </p:nvSpPr>
          <p:spPr bwMode="gray">
            <a:xfrm>
              <a:off x="5259" y="1772"/>
              <a:ext cx="12" cy="31"/>
            </a:xfrm>
            <a:custGeom>
              <a:avLst/>
              <a:gdLst>
                <a:gd name="T0" fmla="*/ 5 w 23"/>
                <a:gd name="T1" fmla="*/ 16 h 61"/>
                <a:gd name="T2" fmla="*/ 3 w 23"/>
                <a:gd name="T3" fmla="*/ 16 h 61"/>
                <a:gd name="T4" fmla="*/ 1 w 23"/>
                <a:gd name="T5" fmla="*/ 16 h 61"/>
                <a:gd name="T6" fmla="*/ 1 w 23"/>
                <a:gd name="T7" fmla="*/ 13 h 61"/>
                <a:gd name="T8" fmla="*/ 1 w 23"/>
                <a:gd name="T9" fmla="*/ 12 h 61"/>
                <a:gd name="T10" fmla="*/ 1 w 23"/>
                <a:gd name="T11" fmla="*/ 10 h 61"/>
                <a:gd name="T12" fmla="*/ 1 w 23"/>
                <a:gd name="T13" fmla="*/ 8 h 61"/>
                <a:gd name="T14" fmla="*/ 1 w 23"/>
                <a:gd name="T15" fmla="*/ 6 h 61"/>
                <a:gd name="T16" fmla="*/ 1 w 23"/>
                <a:gd name="T17" fmla="*/ 5 h 61"/>
                <a:gd name="T18" fmla="*/ 0 w 23"/>
                <a:gd name="T19" fmla="*/ 3 h 61"/>
                <a:gd name="T20" fmla="*/ 0 w 23"/>
                <a:gd name="T21" fmla="*/ 1 h 61"/>
                <a:gd name="T22" fmla="*/ 1 w 23"/>
                <a:gd name="T23" fmla="*/ 0 h 61"/>
                <a:gd name="T24" fmla="*/ 3 w 23"/>
                <a:gd name="T25" fmla="*/ 0 h 61"/>
                <a:gd name="T26" fmla="*/ 4 w 23"/>
                <a:gd name="T27" fmla="*/ 0 h 61"/>
                <a:gd name="T28" fmla="*/ 4 w 23"/>
                <a:gd name="T29" fmla="*/ 1 h 61"/>
                <a:gd name="T30" fmla="*/ 5 w 23"/>
                <a:gd name="T31" fmla="*/ 4 h 61"/>
                <a:gd name="T32" fmla="*/ 5 w 23"/>
                <a:gd name="T33" fmla="*/ 5 h 61"/>
                <a:gd name="T34" fmla="*/ 5 w 23"/>
                <a:gd name="T35" fmla="*/ 8 h 61"/>
                <a:gd name="T36" fmla="*/ 5 w 23"/>
                <a:gd name="T37" fmla="*/ 9 h 61"/>
                <a:gd name="T38" fmla="*/ 6 w 23"/>
                <a:gd name="T39" fmla="*/ 11 h 61"/>
                <a:gd name="T40" fmla="*/ 5 w 23"/>
                <a:gd name="T41" fmla="*/ 13 h 61"/>
                <a:gd name="T42" fmla="*/ 5 w 23"/>
                <a:gd name="T43" fmla="*/ 16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
                <a:gd name="T67" fmla="*/ 0 h 61"/>
                <a:gd name="T68" fmla="*/ 23 w 23"/>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 h="61">
                  <a:moveTo>
                    <a:pt x="18" y="61"/>
                  </a:moveTo>
                  <a:lnTo>
                    <a:pt x="10" y="61"/>
                  </a:lnTo>
                  <a:lnTo>
                    <a:pt x="4" y="61"/>
                  </a:lnTo>
                  <a:lnTo>
                    <a:pt x="4" y="52"/>
                  </a:lnTo>
                  <a:lnTo>
                    <a:pt x="4" y="48"/>
                  </a:lnTo>
                  <a:lnTo>
                    <a:pt x="4" y="38"/>
                  </a:lnTo>
                  <a:lnTo>
                    <a:pt x="4" y="29"/>
                  </a:lnTo>
                  <a:lnTo>
                    <a:pt x="4" y="23"/>
                  </a:lnTo>
                  <a:lnTo>
                    <a:pt x="4" y="19"/>
                  </a:lnTo>
                  <a:lnTo>
                    <a:pt x="0" y="10"/>
                  </a:lnTo>
                  <a:lnTo>
                    <a:pt x="0" y="4"/>
                  </a:lnTo>
                  <a:lnTo>
                    <a:pt x="4" y="0"/>
                  </a:lnTo>
                  <a:lnTo>
                    <a:pt x="10" y="0"/>
                  </a:lnTo>
                  <a:lnTo>
                    <a:pt x="14" y="0"/>
                  </a:lnTo>
                  <a:lnTo>
                    <a:pt x="14" y="4"/>
                  </a:lnTo>
                  <a:lnTo>
                    <a:pt x="18" y="13"/>
                  </a:lnTo>
                  <a:lnTo>
                    <a:pt x="18" y="19"/>
                  </a:lnTo>
                  <a:lnTo>
                    <a:pt x="18" y="29"/>
                  </a:lnTo>
                  <a:lnTo>
                    <a:pt x="18" y="33"/>
                  </a:lnTo>
                  <a:lnTo>
                    <a:pt x="23" y="42"/>
                  </a:lnTo>
                  <a:lnTo>
                    <a:pt x="18" y="52"/>
                  </a:lnTo>
                  <a:lnTo>
                    <a:pt x="18" y="6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3" name="Freeform 5379"/>
            <p:cNvSpPr>
              <a:spLocks/>
            </p:cNvSpPr>
            <p:nvPr/>
          </p:nvSpPr>
          <p:spPr bwMode="gray">
            <a:xfrm>
              <a:off x="5259" y="1762"/>
              <a:ext cx="79" cy="41"/>
            </a:xfrm>
            <a:custGeom>
              <a:avLst/>
              <a:gdLst>
                <a:gd name="T0" fmla="*/ 3 w 158"/>
                <a:gd name="T1" fmla="*/ 21 h 80"/>
                <a:gd name="T2" fmla="*/ 1 w 158"/>
                <a:gd name="T3" fmla="*/ 21 h 80"/>
                <a:gd name="T4" fmla="*/ 0 w 158"/>
                <a:gd name="T5" fmla="*/ 21 h 80"/>
                <a:gd name="T6" fmla="*/ 3 w 158"/>
                <a:gd name="T7" fmla="*/ 18 h 80"/>
                <a:gd name="T8" fmla="*/ 9 w 158"/>
                <a:gd name="T9" fmla="*/ 16 h 80"/>
                <a:gd name="T10" fmla="*/ 11 w 158"/>
                <a:gd name="T11" fmla="*/ 14 h 80"/>
                <a:gd name="T12" fmla="*/ 18 w 158"/>
                <a:gd name="T13" fmla="*/ 11 h 80"/>
                <a:gd name="T14" fmla="*/ 21 w 158"/>
                <a:gd name="T15" fmla="*/ 8 h 80"/>
                <a:gd name="T16" fmla="*/ 26 w 158"/>
                <a:gd name="T17" fmla="*/ 6 h 80"/>
                <a:gd name="T18" fmla="*/ 29 w 158"/>
                <a:gd name="T19" fmla="*/ 4 h 80"/>
                <a:gd name="T20" fmla="*/ 36 w 158"/>
                <a:gd name="T21" fmla="*/ 1 h 80"/>
                <a:gd name="T22" fmla="*/ 37 w 158"/>
                <a:gd name="T23" fmla="*/ 0 h 80"/>
                <a:gd name="T24" fmla="*/ 40 w 158"/>
                <a:gd name="T25" fmla="*/ 0 h 80"/>
                <a:gd name="T26" fmla="*/ 35 w 158"/>
                <a:gd name="T27" fmla="*/ 3 h 80"/>
                <a:gd name="T28" fmla="*/ 30 w 158"/>
                <a:gd name="T29" fmla="*/ 6 h 80"/>
                <a:gd name="T30" fmla="*/ 25 w 158"/>
                <a:gd name="T31" fmla="*/ 8 h 80"/>
                <a:gd name="T32" fmla="*/ 21 w 158"/>
                <a:gd name="T33" fmla="*/ 11 h 80"/>
                <a:gd name="T34" fmla="*/ 17 w 158"/>
                <a:gd name="T35" fmla="*/ 14 h 80"/>
                <a:gd name="T36" fmla="*/ 11 w 158"/>
                <a:gd name="T37" fmla="*/ 16 h 80"/>
                <a:gd name="T38" fmla="*/ 6 w 158"/>
                <a:gd name="T39" fmla="*/ 17 h 80"/>
                <a:gd name="T40" fmla="*/ 3 w 158"/>
                <a:gd name="T41" fmla="*/ 21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8"/>
                <a:gd name="T64" fmla="*/ 0 h 80"/>
                <a:gd name="T65" fmla="*/ 158 w 158"/>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8" h="80">
                  <a:moveTo>
                    <a:pt x="14" y="80"/>
                  </a:moveTo>
                  <a:lnTo>
                    <a:pt x="4" y="80"/>
                  </a:lnTo>
                  <a:lnTo>
                    <a:pt x="0" y="80"/>
                  </a:lnTo>
                  <a:lnTo>
                    <a:pt x="14" y="71"/>
                  </a:lnTo>
                  <a:lnTo>
                    <a:pt x="33" y="61"/>
                  </a:lnTo>
                  <a:lnTo>
                    <a:pt x="46" y="52"/>
                  </a:lnTo>
                  <a:lnTo>
                    <a:pt x="71" y="42"/>
                  </a:lnTo>
                  <a:lnTo>
                    <a:pt x="85" y="32"/>
                  </a:lnTo>
                  <a:lnTo>
                    <a:pt x="104" y="23"/>
                  </a:lnTo>
                  <a:lnTo>
                    <a:pt x="119" y="13"/>
                  </a:lnTo>
                  <a:lnTo>
                    <a:pt x="143" y="4"/>
                  </a:lnTo>
                  <a:lnTo>
                    <a:pt x="148" y="0"/>
                  </a:lnTo>
                  <a:lnTo>
                    <a:pt x="158" y="0"/>
                  </a:lnTo>
                  <a:lnTo>
                    <a:pt x="139" y="9"/>
                  </a:lnTo>
                  <a:lnTo>
                    <a:pt x="123" y="23"/>
                  </a:lnTo>
                  <a:lnTo>
                    <a:pt x="100" y="32"/>
                  </a:lnTo>
                  <a:lnTo>
                    <a:pt x="85" y="42"/>
                  </a:lnTo>
                  <a:lnTo>
                    <a:pt x="66" y="52"/>
                  </a:lnTo>
                  <a:lnTo>
                    <a:pt x="46" y="61"/>
                  </a:lnTo>
                  <a:lnTo>
                    <a:pt x="27" y="67"/>
                  </a:lnTo>
                  <a:lnTo>
                    <a:pt x="14" y="8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4" name="Freeform 5380"/>
            <p:cNvSpPr>
              <a:spLocks/>
            </p:cNvSpPr>
            <p:nvPr/>
          </p:nvSpPr>
          <p:spPr bwMode="gray">
            <a:xfrm>
              <a:off x="5330" y="1762"/>
              <a:ext cx="82" cy="41"/>
            </a:xfrm>
            <a:custGeom>
              <a:avLst/>
              <a:gdLst>
                <a:gd name="T0" fmla="*/ 41 w 163"/>
                <a:gd name="T1" fmla="*/ 18 h 80"/>
                <a:gd name="T2" fmla="*/ 41 w 163"/>
                <a:gd name="T3" fmla="*/ 21 h 80"/>
                <a:gd name="T4" fmla="*/ 40 w 163"/>
                <a:gd name="T5" fmla="*/ 21 h 80"/>
                <a:gd name="T6" fmla="*/ 39 w 163"/>
                <a:gd name="T7" fmla="*/ 21 h 80"/>
                <a:gd name="T8" fmla="*/ 34 w 163"/>
                <a:gd name="T9" fmla="*/ 17 h 80"/>
                <a:gd name="T10" fmla="*/ 29 w 163"/>
                <a:gd name="T11" fmla="*/ 15 h 80"/>
                <a:gd name="T12" fmla="*/ 23 w 163"/>
                <a:gd name="T13" fmla="*/ 13 h 80"/>
                <a:gd name="T14" fmla="*/ 19 w 163"/>
                <a:gd name="T15" fmla="*/ 10 h 80"/>
                <a:gd name="T16" fmla="*/ 14 w 163"/>
                <a:gd name="T17" fmla="*/ 8 h 80"/>
                <a:gd name="T18" fmla="*/ 10 w 163"/>
                <a:gd name="T19" fmla="*/ 5 h 80"/>
                <a:gd name="T20" fmla="*/ 4 w 163"/>
                <a:gd name="T21" fmla="*/ 3 h 80"/>
                <a:gd name="T22" fmla="*/ 0 w 163"/>
                <a:gd name="T23" fmla="*/ 0 h 80"/>
                <a:gd name="T24" fmla="*/ 2 w 163"/>
                <a:gd name="T25" fmla="*/ 0 h 80"/>
                <a:gd name="T26" fmla="*/ 4 w 163"/>
                <a:gd name="T27" fmla="*/ 0 h 80"/>
                <a:gd name="T28" fmla="*/ 9 w 163"/>
                <a:gd name="T29" fmla="*/ 1 h 80"/>
                <a:gd name="T30" fmla="*/ 14 w 163"/>
                <a:gd name="T31" fmla="*/ 5 h 80"/>
                <a:gd name="T32" fmla="*/ 18 w 163"/>
                <a:gd name="T33" fmla="*/ 6 h 80"/>
                <a:gd name="T34" fmla="*/ 24 w 163"/>
                <a:gd name="T35" fmla="*/ 10 h 80"/>
                <a:gd name="T36" fmla="*/ 28 w 163"/>
                <a:gd name="T37" fmla="*/ 11 h 80"/>
                <a:gd name="T38" fmla="*/ 34 w 163"/>
                <a:gd name="T39" fmla="*/ 15 h 80"/>
                <a:gd name="T40" fmla="*/ 38 w 163"/>
                <a:gd name="T41" fmla="*/ 16 h 80"/>
                <a:gd name="T42" fmla="*/ 41 w 163"/>
                <a:gd name="T43" fmla="*/ 18 h 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3"/>
                <a:gd name="T67" fmla="*/ 0 h 80"/>
                <a:gd name="T68" fmla="*/ 163 w 163"/>
                <a:gd name="T69" fmla="*/ 80 h 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3" h="80">
                  <a:moveTo>
                    <a:pt x="163" y="71"/>
                  </a:moveTo>
                  <a:lnTo>
                    <a:pt x="163" y="80"/>
                  </a:lnTo>
                  <a:lnTo>
                    <a:pt x="159" y="80"/>
                  </a:lnTo>
                  <a:lnTo>
                    <a:pt x="153" y="80"/>
                  </a:lnTo>
                  <a:lnTo>
                    <a:pt x="134" y="67"/>
                  </a:lnTo>
                  <a:lnTo>
                    <a:pt x="115" y="57"/>
                  </a:lnTo>
                  <a:lnTo>
                    <a:pt x="92" y="48"/>
                  </a:lnTo>
                  <a:lnTo>
                    <a:pt x="76" y="38"/>
                  </a:lnTo>
                  <a:lnTo>
                    <a:pt x="53" y="29"/>
                  </a:lnTo>
                  <a:lnTo>
                    <a:pt x="38" y="19"/>
                  </a:lnTo>
                  <a:lnTo>
                    <a:pt x="15" y="9"/>
                  </a:lnTo>
                  <a:lnTo>
                    <a:pt x="0" y="0"/>
                  </a:lnTo>
                  <a:lnTo>
                    <a:pt x="5" y="0"/>
                  </a:lnTo>
                  <a:lnTo>
                    <a:pt x="15" y="0"/>
                  </a:lnTo>
                  <a:lnTo>
                    <a:pt x="34" y="4"/>
                  </a:lnTo>
                  <a:lnTo>
                    <a:pt x="53" y="19"/>
                  </a:lnTo>
                  <a:lnTo>
                    <a:pt x="72" y="23"/>
                  </a:lnTo>
                  <a:lnTo>
                    <a:pt x="96" y="38"/>
                  </a:lnTo>
                  <a:lnTo>
                    <a:pt x="111" y="42"/>
                  </a:lnTo>
                  <a:lnTo>
                    <a:pt x="134" y="57"/>
                  </a:lnTo>
                  <a:lnTo>
                    <a:pt x="149" y="61"/>
                  </a:lnTo>
                  <a:lnTo>
                    <a:pt x="163" y="7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5" name="Freeform 5381"/>
            <p:cNvSpPr>
              <a:spLocks/>
            </p:cNvSpPr>
            <p:nvPr/>
          </p:nvSpPr>
          <p:spPr bwMode="gray">
            <a:xfrm>
              <a:off x="5405" y="1798"/>
              <a:ext cx="7" cy="5"/>
            </a:xfrm>
            <a:custGeom>
              <a:avLst/>
              <a:gdLst>
                <a:gd name="T0" fmla="*/ 4 w 14"/>
                <a:gd name="T1" fmla="*/ 0 h 9"/>
                <a:gd name="T2" fmla="*/ 4 w 14"/>
                <a:gd name="T3" fmla="*/ 3 h 9"/>
                <a:gd name="T4" fmla="*/ 1 w 14"/>
                <a:gd name="T5" fmla="*/ 3 h 9"/>
                <a:gd name="T6" fmla="*/ 0 w 14"/>
                <a:gd name="T7" fmla="*/ 3 h 9"/>
                <a:gd name="T8" fmla="*/ 1 w 14"/>
                <a:gd name="T9" fmla="*/ 0 h 9"/>
                <a:gd name="T10" fmla="*/ 4 w 14"/>
                <a:gd name="T11" fmla="*/ 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14" y="0"/>
                  </a:moveTo>
                  <a:lnTo>
                    <a:pt x="14" y="9"/>
                  </a:lnTo>
                  <a:lnTo>
                    <a:pt x="4" y="9"/>
                  </a:lnTo>
                  <a:lnTo>
                    <a:pt x="0" y="9"/>
                  </a:lnTo>
                  <a:lnTo>
                    <a:pt x="4" y="0"/>
                  </a:lnTo>
                  <a:lnTo>
                    <a:pt x="14"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6" name="Freeform 5382"/>
            <p:cNvSpPr>
              <a:spLocks/>
            </p:cNvSpPr>
            <p:nvPr/>
          </p:nvSpPr>
          <p:spPr bwMode="gray">
            <a:xfrm>
              <a:off x="5226" y="1748"/>
              <a:ext cx="186" cy="36"/>
            </a:xfrm>
            <a:custGeom>
              <a:avLst/>
              <a:gdLst>
                <a:gd name="T0" fmla="*/ 0 w 373"/>
                <a:gd name="T1" fmla="*/ 15 h 71"/>
                <a:gd name="T2" fmla="*/ 0 w 373"/>
                <a:gd name="T3" fmla="*/ 18 h 71"/>
                <a:gd name="T4" fmla="*/ 93 w 373"/>
                <a:gd name="T5" fmla="*/ 4 h 71"/>
                <a:gd name="T6" fmla="*/ 93 w 373"/>
                <a:gd name="T7" fmla="*/ 0 h 71"/>
                <a:gd name="T8" fmla="*/ 0 w 373"/>
                <a:gd name="T9" fmla="*/ 15 h 71"/>
                <a:gd name="T10" fmla="*/ 0 60000 65536"/>
                <a:gd name="T11" fmla="*/ 0 60000 65536"/>
                <a:gd name="T12" fmla="*/ 0 60000 65536"/>
                <a:gd name="T13" fmla="*/ 0 60000 65536"/>
                <a:gd name="T14" fmla="*/ 0 60000 65536"/>
                <a:gd name="T15" fmla="*/ 0 w 373"/>
                <a:gd name="T16" fmla="*/ 0 h 71"/>
                <a:gd name="T17" fmla="*/ 373 w 373"/>
                <a:gd name="T18" fmla="*/ 71 h 71"/>
              </a:gdLst>
              <a:ahLst/>
              <a:cxnLst>
                <a:cxn ang="T10">
                  <a:pos x="T0" y="T1"/>
                </a:cxn>
                <a:cxn ang="T11">
                  <a:pos x="T2" y="T3"/>
                </a:cxn>
                <a:cxn ang="T12">
                  <a:pos x="T4" y="T5"/>
                </a:cxn>
                <a:cxn ang="T13">
                  <a:pos x="T6" y="T7"/>
                </a:cxn>
                <a:cxn ang="T14">
                  <a:pos x="T8" y="T9"/>
                </a:cxn>
              </a:cxnLst>
              <a:rect l="T15" t="T16" r="T17" b="T18"/>
              <a:pathLst>
                <a:path w="373" h="71">
                  <a:moveTo>
                    <a:pt x="0" y="58"/>
                  </a:moveTo>
                  <a:lnTo>
                    <a:pt x="0" y="71"/>
                  </a:lnTo>
                  <a:lnTo>
                    <a:pt x="373" y="13"/>
                  </a:lnTo>
                  <a:lnTo>
                    <a:pt x="373" y="0"/>
                  </a:lnTo>
                  <a:lnTo>
                    <a:pt x="0" y="58"/>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7" name="Freeform 5383"/>
            <p:cNvSpPr>
              <a:spLocks/>
            </p:cNvSpPr>
            <p:nvPr/>
          </p:nvSpPr>
          <p:spPr bwMode="gray">
            <a:xfrm>
              <a:off x="5226" y="1750"/>
              <a:ext cx="186" cy="32"/>
            </a:xfrm>
            <a:custGeom>
              <a:avLst/>
              <a:gdLst>
                <a:gd name="T0" fmla="*/ 0 w 373"/>
                <a:gd name="T1" fmla="*/ 16 h 63"/>
                <a:gd name="T2" fmla="*/ 0 w 373"/>
                <a:gd name="T3" fmla="*/ 15 h 63"/>
                <a:gd name="T4" fmla="*/ 93 w 373"/>
                <a:gd name="T5" fmla="*/ 0 h 63"/>
                <a:gd name="T6" fmla="*/ 93 w 373"/>
                <a:gd name="T7" fmla="*/ 3 h 63"/>
                <a:gd name="T8" fmla="*/ 0 w 373"/>
                <a:gd name="T9" fmla="*/ 16 h 63"/>
                <a:gd name="T10" fmla="*/ 0 60000 65536"/>
                <a:gd name="T11" fmla="*/ 0 60000 65536"/>
                <a:gd name="T12" fmla="*/ 0 60000 65536"/>
                <a:gd name="T13" fmla="*/ 0 60000 65536"/>
                <a:gd name="T14" fmla="*/ 0 60000 65536"/>
                <a:gd name="T15" fmla="*/ 0 w 373"/>
                <a:gd name="T16" fmla="*/ 0 h 63"/>
                <a:gd name="T17" fmla="*/ 373 w 373"/>
                <a:gd name="T18" fmla="*/ 63 h 63"/>
              </a:gdLst>
              <a:ahLst/>
              <a:cxnLst>
                <a:cxn ang="T10">
                  <a:pos x="T0" y="T1"/>
                </a:cxn>
                <a:cxn ang="T11">
                  <a:pos x="T2" y="T3"/>
                </a:cxn>
                <a:cxn ang="T12">
                  <a:pos x="T4" y="T5"/>
                </a:cxn>
                <a:cxn ang="T13">
                  <a:pos x="T6" y="T7"/>
                </a:cxn>
                <a:cxn ang="T14">
                  <a:pos x="T8" y="T9"/>
                </a:cxn>
              </a:cxnLst>
              <a:rect l="T15" t="T16" r="T17" b="T18"/>
              <a:pathLst>
                <a:path w="373" h="63">
                  <a:moveTo>
                    <a:pt x="0" y="63"/>
                  </a:moveTo>
                  <a:lnTo>
                    <a:pt x="0" y="57"/>
                  </a:lnTo>
                  <a:lnTo>
                    <a:pt x="373" y="0"/>
                  </a:lnTo>
                  <a:lnTo>
                    <a:pt x="373" y="9"/>
                  </a:lnTo>
                  <a:lnTo>
                    <a:pt x="0" y="63"/>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8" name="Freeform 5384"/>
            <p:cNvSpPr>
              <a:spLocks/>
            </p:cNvSpPr>
            <p:nvPr/>
          </p:nvSpPr>
          <p:spPr bwMode="gray">
            <a:xfrm>
              <a:off x="5199" y="1777"/>
              <a:ext cx="29" cy="28"/>
            </a:xfrm>
            <a:custGeom>
              <a:avLst/>
              <a:gdLst>
                <a:gd name="T0" fmla="*/ 0 w 58"/>
                <a:gd name="T1" fmla="*/ 11 h 55"/>
                <a:gd name="T2" fmla="*/ 0 w 58"/>
                <a:gd name="T3" fmla="*/ 14 h 55"/>
                <a:gd name="T4" fmla="*/ 15 w 58"/>
                <a:gd name="T5" fmla="*/ 4 h 55"/>
                <a:gd name="T6" fmla="*/ 15 w 58"/>
                <a:gd name="T7" fmla="*/ 0 h 55"/>
                <a:gd name="T8" fmla="*/ 0 w 58"/>
                <a:gd name="T9" fmla="*/ 11 h 55"/>
                <a:gd name="T10" fmla="*/ 0 60000 65536"/>
                <a:gd name="T11" fmla="*/ 0 60000 65536"/>
                <a:gd name="T12" fmla="*/ 0 60000 65536"/>
                <a:gd name="T13" fmla="*/ 0 60000 65536"/>
                <a:gd name="T14" fmla="*/ 0 60000 65536"/>
                <a:gd name="T15" fmla="*/ 0 w 58"/>
                <a:gd name="T16" fmla="*/ 0 h 55"/>
                <a:gd name="T17" fmla="*/ 58 w 58"/>
                <a:gd name="T18" fmla="*/ 55 h 55"/>
              </a:gdLst>
              <a:ahLst/>
              <a:cxnLst>
                <a:cxn ang="T10">
                  <a:pos x="T0" y="T1"/>
                </a:cxn>
                <a:cxn ang="T11">
                  <a:pos x="T2" y="T3"/>
                </a:cxn>
                <a:cxn ang="T12">
                  <a:pos x="T4" y="T5"/>
                </a:cxn>
                <a:cxn ang="T13">
                  <a:pos x="T6" y="T7"/>
                </a:cxn>
                <a:cxn ang="T14">
                  <a:pos x="T8" y="T9"/>
                </a:cxn>
              </a:cxnLst>
              <a:rect l="T15" t="T16" r="T17" b="T18"/>
              <a:pathLst>
                <a:path w="58" h="55">
                  <a:moveTo>
                    <a:pt x="0" y="42"/>
                  </a:moveTo>
                  <a:lnTo>
                    <a:pt x="0" y="55"/>
                  </a:lnTo>
                  <a:lnTo>
                    <a:pt x="58" y="13"/>
                  </a:lnTo>
                  <a:lnTo>
                    <a:pt x="58" y="0"/>
                  </a:lnTo>
                  <a:lnTo>
                    <a:pt x="0" y="42"/>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19" name="Freeform 5385"/>
            <p:cNvSpPr>
              <a:spLocks/>
            </p:cNvSpPr>
            <p:nvPr/>
          </p:nvSpPr>
          <p:spPr bwMode="gray">
            <a:xfrm>
              <a:off x="5199" y="1779"/>
              <a:ext cx="29" cy="24"/>
            </a:xfrm>
            <a:custGeom>
              <a:avLst/>
              <a:gdLst>
                <a:gd name="T0" fmla="*/ 0 w 58"/>
                <a:gd name="T1" fmla="*/ 12 h 48"/>
                <a:gd name="T2" fmla="*/ 0 w 58"/>
                <a:gd name="T3" fmla="*/ 12 h 48"/>
                <a:gd name="T4" fmla="*/ 15 w 58"/>
                <a:gd name="T5" fmla="*/ 0 h 48"/>
                <a:gd name="T6" fmla="*/ 15 w 58"/>
                <a:gd name="T7" fmla="*/ 2 h 48"/>
                <a:gd name="T8" fmla="*/ 0 w 58"/>
                <a:gd name="T9" fmla="*/ 12 h 48"/>
                <a:gd name="T10" fmla="*/ 0 60000 65536"/>
                <a:gd name="T11" fmla="*/ 0 60000 65536"/>
                <a:gd name="T12" fmla="*/ 0 60000 65536"/>
                <a:gd name="T13" fmla="*/ 0 60000 65536"/>
                <a:gd name="T14" fmla="*/ 0 60000 65536"/>
                <a:gd name="T15" fmla="*/ 0 w 58"/>
                <a:gd name="T16" fmla="*/ 0 h 48"/>
                <a:gd name="T17" fmla="*/ 58 w 58"/>
                <a:gd name="T18" fmla="*/ 48 h 48"/>
              </a:gdLst>
              <a:ahLst/>
              <a:cxnLst>
                <a:cxn ang="T10">
                  <a:pos x="T0" y="T1"/>
                </a:cxn>
                <a:cxn ang="T11">
                  <a:pos x="T2" y="T3"/>
                </a:cxn>
                <a:cxn ang="T12">
                  <a:pos x="T4" y="T5"/>
                </a:cxn>
                <a:cxn ang="T13">
                  <a:pos x="T6" y="T7"/>
                </a:cxn>
                <a:cxn ang="T14">
                  <a:pos x="T8" y="T9"/>
                </a:cxn>
              </a:cxnLst>
              <a:rect l="T15" t="T16" r="T17" b="T18"/>
              <a:pathLst>
                <a:path w="58" h="48">
                  <a:moveTo>
                    <a:pt x="0" y="48"/>
                  </a:moveTo>
                  <a:lnTo>
                    <a:pt x="0" y="45"/>
                  </a:lnTo>
                  <a:lnTo>
                    <a:pt x="58" y="0"/>
                  </a:lnTo>
                  <a:lnTo>
                    <a:pt x="58" y="6"/>
                  </a:lnTo>
                  <a:lnTo>
                    <a:pt x="0" y="48"/>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0" name="Freeform 5386"/>
            <p:cNvSpPr>
              <a:spLocks/>
            </p:cNvSpPr>
            <p:nvPr/>
          </p:nvSpPr>
          <p:spPr bwMode="gray">
            <a:xfrm>
              <a:off x="5197" y="1798"/>
              <a:ext cx="215" cy="7"/>
            </a:xfrm>
            <a:custGeom>
              <a:avLst/>
              <a:gdLst>
                <a:gd name="T0" fmla="*/ 0 w 430"/>
                <a:gd name="T1" fmla="*/ 4 h 13"/>
                <a:gd name="T2" fmla="*/ 0 w 430"/>
                <a:gd name="T3" fmla="*/ 0 h 13"/>
                <a:gd name="T4" fmla="*/ 108 w 430"/>
                <a:gd name="T5" fmla="*/ 0 h 13"/>
                <a:gd name="T6" fmla="*/ 108 w 430"/>
                <a:gd name="T7" fmla="*/ 3 h 13"/>
                <a:gd name="T8" fmla="*/ 0 w 430"/>
                <a:gd name="T9" fmla="*/ 4 h 13"/>
                <a:gd name="T10" fmla="*/ 0 60000 65536"/>
                <a:gd name="T11" fmla="*/ 0 60000 65536"/>
                <a:gd name="T12" fmla="*/ 0 60000 65536"/>
                <a:gd name="T13" fmla="*/ 0 60000 65536"/>
                <a:gd name="T14" fmla="*/ 0 60000 65536"/>
                <a:gd name="T15" fmla="*/ 0 w 430"/>
                <a:gd name="T16" fmla="*/ 0 h 13"/>
                <a:gd name="T17" fmla="*/ 430 w 430"/>
                <a:gd name="T18" fmla="*/ 13 h 13"/>
              </a:gdLst>
              <a:ahLst/>
              <a:cxnLst>
                <a:cxn ang="T10">
                  <a:pos x="T0" y="T1"/>
                </a:cxn>
                <a:cxn ang="T11">
                  <a:pos x="T2" y="T3"/>
                </a:cxn>
                <a:cxn ang="T12">
                  <a:pos x="T4" y="T5"/>
                </a:cxn>
                <a:cxn ang="T13">
                  <a:pos x="T6" y="T7"/>
                </a:cxn>
                <a:cxn ang="T14">
                  <a:pos x="T8" y="T9"/>
                </a:cxn>
              </a:cxnLst>
              <a:rect l="T15" t="T16" r="T17" b="T18"/>
              <a:pathLst>
                <a:path w="430" h="13">
                  <a:moveTo>
                    <a:pt x="0" y="13"/>
                  </a:moveTo>
                  <a:lnTo>
                    <a:pt x="0" y="0"/>
                  </a:lnTo>
                  <a:lnTo>
                    <a:pt x="430" y="0"/>
                  </a:lnTo>
                  <a:lnTo>
                    <a:pt x="430" y="9"/>
                  </a:lnTo>
                  <a:lnTo>
                    <a:pt x="0"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1" name="Freeform 5387"/>
            <p:cNvSpPr>
              <a:spLocks/>
            </p:cNvSpPr>
            <p:nvPr/>
          </p:nvSpPr>
          <p:spPr bwMode="gray">
            <a:xfrm>
              <a:off x="5197" y="1798"/>
              <a:ext cx="215" cy="5"/>
            </a:xfrm>
            <a:custGeom>
              <a:avLst/>
              <a:gdLst>
                <a:gd name="T0" fmla="*/ 0 w 430"/>
                <a:gd name="T1" fmla="*/ 2 h 9"/>
                <a:gd name="T2" fmla="*/ 0 w 430"/>
                <a:gd name="T3" fmla="*/ 3 h 9"/>
                <a:gd name="T4" fmla="*/ 108 w 430"/>
                <a:gd name="T5" fmla="*/ 3 h 9"/>
                <a:gd name="T6" fmla="*/ 108 w 430"/>
                <a:gd name="T7" fmla="*/ 0 h 9"/>
                <a:gd name="T8" fmla="*/ 0 w 430"/>
                <a:gd name="T9" fmla="*/ 2 h 9"/>
                <a:gd name="T10" fmla="*/ 0 60000 65536"/>
                <a:gd name="T11" fmla="*/ 0 60000 65536"/>
                <a:gd name="T12" fmla="*/ 0 60000 65536"/>
                <a:gd name="T13" fmla="*/ 0 60000 65536"/>
                <a:gd name="T14" fmla="*/ 0 60000 65536"/>
                <a:gd name="T15" fmla="*/ 0 w 430"/>
                <a:gd name="T16" fmla="*/ 0 h 9"/>
                <a:gd name="T17" fmla="*/ 430 w 430"/>
                <a:gd name="T18" fmla="*/ 9 h 9"/>
              </a:gdLst>
              <a:ahLst/>
              <a:cxnLst>
                <a:cxn ang="T10">
                  <a:pos x="T0" y="T1"/>
                </a:cxn>
                <a:cxn ang="T11">
                  <a:pos x="T2" y="T3"/>
                </a:cxn>
                <a:cxn ang="T12">
                  <a:pos x="T4" y="T5"/>
                </a:cxn>
                <a:cxn ang="T13">
                  <a:pos x="T6" y="T7"/>
                </a:cxn>
                <a:cxn ang="T14">
                  <a:pos x="T8" y="T9"/>
                </a:cxn>
              </a:cxnLst>
              <a:rect l="T15" t="T16" r="T17" b="T18"/>
              <a:pathLst>
                <a:path w="430" h="9">
                  <a:moveTo>
                    <a:pt x="0" y="6"/>
                  </a:moveTo>
                  <a:lnTo>
                    <a:pt x="0" y="9"/>
                  </a:lnTo>
                  <a:lnTo>
                    <a:pt x="430" y="9"/>
                  </a:lnTo>
                  <a:lnTo>
                    <a:pt x="430" y="0"/>
                  </a:lnTo>
                  <a:lnTo>
                    <a:pt x="0" y="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2" name="Freeform 5388"/>
            <p:cNvSpPr>
              <a:spLocks/>
            </p:cNvSpPr>
            <p:nvPr/>
          </p:nvSpPr>
          <p:spPr bwMode="gray">
            <a:xfrm>
              <a:off x="5421" y="1554"/>
              <a:ext cx="44" cy="36"/>
            </a:xfrm>
            <a:custGeom>
              <a:avLst/>
              <a:gdLst>
                <a:gd name="T0" fmla="*/ 0 w 86"/>
                <a:gd name="T1" fmla="*/ 0 h 71"/>
                <a:gd name="T2" fmla="*/ 2 w 86"/>
                <a:gd name="T3" fmla="*/ 0 h 71"/>
                <a:gd name="T4" fmla="*/ 3 w 86"/>
                <a:gd name="T5" fmla="*/ 0 h 71"/>
                <a:gd name="T6" fmla="*/ 6 w 86"/>
                <a:gd name="T7" fmla="*/ 4 h 71"/>
                <a:gd name="T8" fmla="*/ 11 w 86"/>
                <a:gd name="T9" fmla="*/ 9 h 71"/>
                <a:gd name="T10" fmla="*/ 16 w 86"/>
                <a:gd name="T11" fmla="*/ 12 h 71"/>
                <a:gd name="T12" fmla="*/ 23 w 86"/>
                <a:gd name="T13" fmla="*/ 16 h 71"/>
                <a:gd name="T14" fmla="*/ 23 w 86"/>
                <a:gd name="T15" fmla="*/ 17 h 71"/>
                <a:gd name="T16" fmla="*/ 23 w 86"/>
                <a:gd name="T17" fmla="*/ 18 h 71"/>
                <a:gd name="T18" fmla="*/ 16 w 86"/>
                <a:gd name="T19" fmla="*/ 13 h 71"/>
                <a:gd name="T20" fmla="*/ 11 w 86"/>
                <a:gd name="T21" fmla="*/ 9 h 71"/>
                <a:gd name="T22" fmla="*/ 5 w 86"/>
                <a:gd name="T23" fmla="*/ 4 h 71"/>
                <a:gd name="T24" fmla="*/ 0 w 86"/>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71"/>
                <a:gd name="T41" fmla="*/ 86 w 86"/>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71">
                  <a:moveTo>
                    <a:pt x="0" y="0"/>
                  </a:moveTo>
                  <a:lnTo>
                    <a:pt x="6" y="0"/>
                  </a:lnTo>
                  <a:lnTo>
                    <a:pt x="10" y="0"/>
                  </a:lnTo>
                  <a:lnTo>
                    <a:pt x="23" y="14"/>
                  </a:lnTo>
                  <a:lnTo>
                    <a:pt x="42" y="33"/>
                  </a:lnTo>
                  <a:lnTo>
                    <a:pt x="61" y="48"/>
                  </a:lnTo>
                  <a:lnTo>
                    <a:pt x="86" y="62"/>
                  </a:lnTo>
                  <a:lnTo>
                    <a:pt x="86" y="67"/>
                  </a:lnTo>
                  <a:lnTo>
                    <a:pt x="86" y="71"/>
                  </a:lnTo>
                  <a:lnTo>
                    <a:pt x="61" y="52"/>
                  </a:lnTo>
                  <a:lnTo>
                    <a:pt x="42" y="33"/>
                  </a:lnTo>
                  <a:lnTo>
                    <a:pt x="19" y="14"/>
                  </a:lnTo>
                  <a:lnTo>
                    <a:pt x="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3" name="Freeform 5389"/>
            <p:cNvSpPr>
              <a:spLocks/>
            </p:cNvSpPr>
            <p:nvPr/>
          </p:nvSpPr>
          <p:spPr bwMode="gray">
            <a:xfrm>
              <a:off x="5417" y="1585"/>
              <a:ext cx="48" cy="43"/>
            </a:xfrm>
            <a:custGeom>
              <a:avLst/>
              <a:gdLst>
                <a:gd name="T0" fmla="*/ 0 w 96"/>
                <a:gd name="T1" fmla="*/ 22 h 86"/>
                <a:gd name="T2" fmla="*/ 0 w 96"/>
                <a:gd name="T3" fmla="*/ 21 h 86"/>
                <a:gd name="T4" fmla="*/ 0 w 96"/>
                <a:gd name="T5" fmla="*/ 19 h 86"/>
                <a:gd name="T6" fmla="*/ 6 w 96"/>
                <a:gd name="T7" fmla="*/ 14 h 86"/>
                <a:gd name="T8" fmla="*/ 13 w 96"/>
                <a:gd name="T9" fmla="*/ 10 h 86"/>
                <a:gd name="T10" fmla="*/ 18 w 96"/>
                <a:gd name="T11" fmla="*/ 5 h 86"/>
                <a:gd name="T12" fmla="*/ 24 w 96"/>
                <a:gd name="T13" fmla="*/ 0 h 86"/>
                <a:gd name="T14" fmla="*/ 24 w 96"/>
                <a:gd name="T15" fmla="*/ 1 h 86"/>
                <a:gd name="T16" fmla="*/ 24 w 96"/>
                <a:gd name="T17" fmla="*/ 3 h 86"/>
                <a:gd name="T18" fmla="*/ 18 w 96"/>
                <a:gd name="T19" fmla="*/ 7 h 86"/>
                <a:gd name="T20" fmla="*/ 13 w 96"/>
                <a:gd name="T21" fmla="*/ 12 h 86"/>
                <a:gd name="T22" fmla="*/ 6 w 96"/>
                <a:gd name="T23" fmla="*/ 17 h 86"/>
                <a:gd name="T24" fmla="*/ 0 w 96"/>
                <a:gd name="T25" fmla="*/ 22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86"/>
                <a:gd name="T41" fmla="*/ 96 w 96"/>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86">
                  <a:moveTo>
                    <a:pt x="0" y="86"/>
                  </a:moveTo>
                  <a:lnTo>
                    <a:pt x="0" y="82"/>
                  </a:lnTo>
                  <a:lnTo>
                    <a:pt x="0" y="76"/>
                  </a:lnTo>
                  <a:lnTo>
                    <a:pt x="23" y="57"/>
                  </a:lnTo>
                  <a:lnTo>
                    <a:pt x="52" y="38"/>
                  </a:lnTo>
                  <a:lnTo>
                    <a:pt x="71" y="19"/>
                  </a:lnTo>
                  <a:lnTo>
                    <a:pt x="96" y="0"/>
                  </a:lnTo>
                  <a:lnTo>
                    <a:pt x="96" y="5"/>
                  </a:lnTo>
                  <a:lnTo>
                    <a:pt x="96" y="9"/>
                  </a:lnTo>
                  <a:lnTo>
                    <a:pt x="71" y="28"/>
                  </a:lnTo>
                  <a:lnTo>
                    <a:pt x="52" y="48"/>
                  </a:lnTo>
                  <a:lnTo>
                    <a:pt x="23" y="67"/>
                  </a:lnTo>
                  <a:lnTo>
                    <a:pt x="0" y="8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4" name="Freeform 5390"/>
            <p:cNvSpPr>
              <a:spLocks/>
            </p:cNvSpPr>
            <p:nvPr/>
          </p:nvSpPr>
          <p:spPr bwMode="gray">
            <a:xfrm>
              <a:off x="5417" y="1621"/>
              <a:ext cx="54" cy="45"/>
            </a:xfrm>
            <a:custGeom>
              <a:avLst/>
              <a:gdLst>
                <a:gd name="T0" fmla="*/ 0 w 110"/>
                <a:gd name="T1" fmla="*/ 3 h 90"/>
                <a:gd name="T2" fmla="*/ 0 w 110"/>
                <a:gd name="T3" fmla="*/ 1 h 90"/>
                <a:gd name="T4" fmla="*/ 0 w 110"/>
                <a:gd name="T5" fmla="*/ 0 h 90"/>
                <a:gd name="T6" fmla="*/ 5 w 110"/>
                <a:gd name="T7" fmla="*/ 5 h 90"/>
                <a:gd name="T8" fmla="*/ 13 w 110"/>
                <a:gd name="T9" fmla="*/ 11 h 90"/>
                <a:gd name="T10" fmla="*/ 19 w 110"/>
                <a:gd name="T11" fmla="*/ 15 h 90"/>
                <a:gd name="T12" fmla="*/ 27 w 110"/>
                <a:gd name="T13" fmla="*/ 22 h 90"/>
                <a:gd name="T14" fmla="*/ 27 w 110"/>
                <a:gd name="T15" fmla="*/ 23 h 90"/>
                <a:gd name="T16" fmla="*/ 19 w 110"/>
                <a:gd name="T17" fmla="*/ 18 h 90"/>
                <a:gd name="T18" fmla="*/ 13 w 110"/>
                <a:gd name="T19" fmla="*/ 12 h 90"/>
                <a:gd name="T20" fmla="*/ 5 w 110"/>
                <a:gd name="T21" fmla="*/ 7 h 90"/>
                <a:gd name="T22" fmla="*/ 0 w 110"/>
                <a:gd name="T23" fmla="*/ 3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0"/>
                <a:gd name="T37" fmla="*/ 0 h 90"/>
                <a:gd name="T38" fmla="*/ 110 w 110"/>
                <a:gd name="T39" fmla="*/ 90 h 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0" h="90">
                  <a:moveTo>
                    <a:pt x="0" y="9"/>
                  </a:moveTo>
                  <a:lnTo>
                    <a:pt x="0" y="3"/>
                  </a:lnTo>
                  <a:lnTo>
                    <a:pt x="0" y="0"/>
                  </a:lnTo>
                  <a:lnTo>
                    <a:pt x="23" y="19"/>
                  </a:lnTo>
                  <a:lnTo>
                    <a:pt x="52" y="42"/>
                  </a:lnTo>
                  <a:lnTo>
                    <a:pt x="77" y="61"/>
                  </a:lnTo>
                  <a:lnTo>
                    <a:pt x="110" y="86"/>
                  </a:lnTo>
                  <a:lnTo>
                    <a:pt x="110" y="90"/>
                  </a:lnTo>
                  <a:lnTo>
                    <a:pt x="77" y="71"/>
                  </a:lnTo>
                  <a:lnTo>
                    <a:pt x="52" y="51"/>
                  </a:lnTo>
                  <a:lnTo>
                    <a:pt x="23" y="28"/>
                  </a:lnTo>
                  <a:lnTo>
                    <a:pt x="0"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5" name="Freeform 5391"/>
            <p:cNvSpPr>
              <a:spLocks/>
            </p:cNvSpPr>
            <p:nvPr/>
          </p:nvSpPr>
          <p:spPr bwMode="gray">
            <a:xfrm>
              <a:off x="5410" y="1665"/>
              <a:ext cx="61" cy="47"/>
            </a:xfrm>
            <a:custGeom>
              <a:avLst/>
              <a:gdLst>
                <a:gd name="T0" fmla="*/ 0 w 123"/>
                <a:gd name="T1" fmla="*/ 24 h 94"/>
                <a:gd name="T2" fmla="*/ 0 w 123"/>
                <a:gd name="T3" fmla="*/ 21 h 94"/>
                <a:gd name="T4" fmla="*/ 7 w 123"/>
                <a:gd name="T5" fmla="*/ 15 h 94"/>
                <a:gd name="T6" fmla="*/ 16 w 123"/>
                <a:gd name="T7" fmla="*/ 9 h 94"/>
                <a:gd name="T8" fmla="*/ 23 w 123"/>
                <a:gd name="T9" fmla="*/ 3 h 94"/>
                <a:gd name="T10" fmla="*/ 30 w 123"/>
                <a:gd name="T11" fmla="*/ 0 h 94"/>
                <a:gd name="T12" fmla="*/ 30 w 123"/>
                <a:gd name="T13" fmla="*/ 1 h 94"/>
                <a:gd name="T14" fmla="*/ 23 w 123"/>
                <a:gd name="T15" fmla="*/ 6 h 94"/>
                <a:gd name="T16" fmla="*/ 16 w 123"/>
                <a:gd name="T17" fmla="*/ 13 h 94"/>
                <a:gd name="T18" fmla="*/ 7 w 123"/>
                <a:gd name="T19" fmla="*/ 18 h 94"/>
                <a:gd name="T20" fmla="*/ 0 w 123"/>
                <a:gd name="T21" fmla="*/ 2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3"/>
                <a:gd name="T34" fmla="*/ 0 h 94"/>
                <a:gd name="T35" fmla="*/ 123 w 123"/>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3" h="94">
                  <a:moveTo>
                    <a:pt x="0" y="94"/>
                  </a:moveTo>
                  <a:lnTo>
                    <a:pt x="0" y="84"/>
                  </a:lnTo>
                  <a:lnTo>
                    <a:pt x="29" y="61"/>
                  </a:lnTo>
                  <a:lnTo>
                    <a:pt x="65" y="36"/>
                  </a:lnTo>
                  <a:lnTo>
                    <a:pt x="94" y="13"/>
                  </a:lnTo>
                  <a:lnTo>
                    <a:pt x="123" y="0"/>
                  </a:lnTo>
                  <a:lnTo>
                    <a:pt x="123" y="4"/>
                  </a:lnTo>
                  <a:lnTo>
                    <a:pt x="94" y="27"/>
                  </a:lnTo>
                  <a:lnTo>
                    <a:pt x="65" y="52"/>
                  </a:lnTo>
                  <a:lnTo>
                    <a:pt x="29" y="71"/>
                  </a:lnTo>
                  <a:lnTo>
                    <a:pt x="0" y="9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6" name="Freeform 5392"/>
            <p:cNvSpPr>
              <a:spLocks/>
            </p:cNvSpPr>
            <p:nvPr/>
          </p:nvSpPr>
          <p:spPr bwMode="gray">
            <a:xfrm>
              <a:off x="5410" y="1705"/>
              <a:ext cx="69" cy="53"/>
            </a:xfrm>
            <a:custGeom>
              <a:avLst/>
              <a:gdLst>
                <a:gd name="T0" fmla="*/ 0 w 138"/>
                <a:gd name="T1" fmla="*/ 3 h 105"/>
                <a:gd name="T2" fmla="*/ 0 w 138"/>
                <a:gd name="T3" fmla="*/ 1 h 105"/>
                <a:gd name="T4" fmla="*/ 0 w 138"/>
                <a:gd name="T5" fmla="*/ 0 h 105"/>
                <a:gd name="T6" fmla="*/ 7 w 138"/>
                <a:gd name="T7" fmla="*/ 5 h 105"/>
                <a:gd name="T8" fmla="*/ 17 w 138"/>
                <a:gd name="T9" fmla="*/ 11 h 105"/>
                <a:gd name="T10" fmla="*/ 25 w 138"/>
                <a:gd name="T11" fmla="*/ 17 h 105"/>
                <a:gd name="T12" fmla="*/ 35 w 138"/>
                <a:gd name="T13" fmla="*/ 23 h 105"/>
                <a:gd name="T14" fmla="*/ 35 w 138"/>
                <a:gd name="T15" fmla="*/ 24 h 105"/>
                <a:gd name="T16" fmla="*/ 35 w 138"/>
                <a:gd name="T17" fmla="*/ 27 h 105"/>
                <a:gd name="T18" fmla="*/ 25 w 138"/>
                <a:gd name="T19" fmla="*/ 19 h 105"/>
                <a:gd name="T20" fmla="*/ 17 w 138"/>
                <a:gd name="T21" fmla="*/ 15 h 105"/>
                <a:gd name="T22" fmla="*/ 7 w 138"/>
                <a:gd name="T23" fmla="*/ 8 h 105"/>
                <a:gd name="T24" fmla="*/ 0 w 138"/>
                <a:gd name="T25" fmla="*/ 3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8"/>
                <a:gd name="T40" fmla="*/ 0 h 105"/>
                <a:gd name="T41" fmla="*/ 138 w 138"/>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8" h="105">
                  <a:moveTo>
                    <a:pt x="0" y="9"/>
                  </a:moveTo>
                  <a:lnTo>
                    <a:pt x="0" y="3"/>
                  </a:lnTo>
                  <a:lnTo>
                    <a:pt x="0" y="0"/>
                  </a:lnTo>
                  <a:lnTo>
                    <a:pt x="29" y="19"/>
                  </a:lnTo>
                  <a:lnTo>
                    <a:pt x="65" y="42"/>
                  </a:lnTo>
                  <a:lnTo>
                    <a:pt x="100" y="67"/>
                  </a:lnTo>
                  <a:lnTo>
                    <a:pt x="138" y="90"/>
                  </a:lnTo>
                  <a:lnTo>
                    <a:pt x="138" y="96"/>
                  </a:lnTo>
                  <a:lnTo>
                    <a:pt x="138" y="105"/>
                  </a:lnTo>
                  <a:lnTo>
                    <a:pt x="100" y="76"/>
                  </a:lnTo>
                  <a:lnTo>
                    <a:pt x="65" y="57"/>
                  </a:lnTo>
                  <a:lnTo>
                    <a:pt x="29" y="32"/>
                  </a:lnTo>
                  <a:lnTo>
                    <a:pt x="0"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7" name="Freeform 5393"/>
            <p:cNvSpPr>
              <a:spLocks/>
            </p:cNvSpPr>
            <p:nvPr/>
          </p:nvSpPr>
          <p:spPr bwMode="gray">
            <a:xfrm>
              <a:off x="5400" y="1750"/>
              <a:ext cx="79" cy="58"/>
            </a:xfrm>
            <a:custGeom>
              <a:avLst/>
              <a:gdLst>
                <a:gd name="T0" fmla="*/ 0 w 157"/>
                <a:gd name="T1" fmla="*/ 29 h 115"/>
                <a:gd name="T2" fmla="*/ 0 w 157"/>
                <a:gd name="T3" fmla="*/ 27 h 115"/>
                <a:gd name="T4" fmla="*/ 0 w 157"/>
                <a:gd name="T5" fmla="*/ 26 h 115"/>
                <a:gd name="T6" fmla="*/ 5 w 157"/>
                <a:gd name="T7" fmla="*/ 22 h 115"/>
                <a:gd name="T8" fmla="*/ 11 w 157"/>
                <a:gd name="T9" fmla="*/ 20 h 115"/>
                <a:gd name="T10" fmla="*/ 16 w 157"/>
                <a:gd name="T11" fmla="*/ 16 h 115"/>
                <a:gd name="T12" fmla="*/ 21 w 157"/>
                <a:gd name="T13" fmla="*/ 14 h 115"/>
                <a:gd name="T14" fmla="*/ 30 w 157"/>
                <a:gd name="T15" fmla="*/ 7 h 115"/>
                <a:gd name="T16" fmla="*/ 40 w 157"/>
                <a:gd name="T17" fmla="*/ 0 h 115"/>
                <a:gd name="T18" fmla="*/ 40 w 157"/>
                <a:gd name="T19" fmla="*/ 2 h 115"/>
                <a:gd name="T20" fmla="*/ 40 w 157"/>
                <a:gd name="T21" fmla="*/ 4 h 115"/>
                <a:gd name="T22" fmla="*/ 30 w 157"/>
                <a:gd name="T23" fmla="*/ 10 h 115"/>
                <a:gd name="T24" fmla="*/ 21 w 157"/>
                <a:gd name="T25" fmla="*/ 16 h 115"/>
                <a:gd name="T26" fmla="*/ 16 w 157"/>
                <a:gd name="T27" fmla="*/ 19 h 115"/>
                <a:gd name="T28" fmla="*/ 11 w 157"/>
                <a:gd name="T29" fmla="*/ 22 h 115"/>
                <a:gd name="T30" fmla="*/ 5 w 157"/>
                <a:gd name="T31" fmla="*/ 26 h 115"/>
                <a:gd name="T32" fmla="*/ 0 w 157"/>
                <a:gd name="T33" fmla="*/ 29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7"/>
                <a:gd name="T52" fmla="*/ 0 h 115"/>
                <a:gd name="T53" fmla="*/ 157 w 157"/>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7" h="115">
                  <a:moveTo>
                    <a:pt x="0" y="115"/>
                  </a:moveTo>
                  <a:lnTo>
                    <a:pt x="0" y="105"/>
                  </a:lnTo>
                  <a:lnTo>
                    <a:pt x="0" y="102"/>
                  </a:lnTo>
                  <a:lnTo>
                    <a:pt x="19" y="86"/>
                  </a:lnTo>
                  <a:lnTo>
                    <a:pt x="42" y="77"/>
                  </a:lnTo>
                  <a:lnTo>
                    <a:pt x="61" y="63"/>
                  </a:lnTo>
                  <a:lnTo>
                    <a:pt x="84" y="54"/>
                  </a:lnTo>
                  <a:lnTo>
                    <a:pt x="119" y="25"/>
                  </a:lnTo>
                  <a:lnTo>
                    <a:pt x="157" y="0"/>
                  </a:lnTo>
                  <a:lnTo>
                    <a:pt x="157" y="6"/>
                  </a:lnTo>
                  <a:lnTo>
                    <a:pt x="157" y="15"/>
                  </a:lnTo>
                  <a:lnTo>
                    <a:pt x="119" y="38"/>
                  </a:lnTo>
                  <a:lnTo>
                    <a:pt x="84" y="63"/>
                  </a:lnTo>
                  <a:lnTo>
                    <a:pt x="61" y="73"/>
                  </a:lnTo>
                  <a:lnTo>
                    <a:pt x="42" y="86"/>
                  </a:lnTo>
                  <a:lnTo>
                    <a:pt x="19" y="102"/>
                  </a:lnTo>
                  <a:lnTo>
                    <a:pt x="0" y="11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8" name="Freeform 5394"/>
            <p:cNvSpPr>
              <a:spLocks/>
            </p:cNvSpPr>
            <p:nvPr/>
          </p:nvSpPr>
          <p:spPr bwMode="gray">
            <a:xfrm>
              <a:off x="5400" y="1798"/>
              <a:ext cx="89" cy="62"/>
            </a:xfrm>
            <a:custGeom>
              <a:avLst/>
              <a:gdLst>
                <a:gd name="T0" fmla="*/ 0 w 176"/>
                <a:gd name="T1" fmla="*/ 3 h 125"/>
                <a:gd name="T2" fmla="*/ 0 w 176"/>
                <a:gd name="T3" fmla="*/ 1 h 125"/>
                <a:gd name="T4" fmla="*/ 0 w 176"/>
                <a:gd name="T5" fmla="*/ 0 h 125"/>
                <a:gd name="T6" fmla="*/ 5 w 176"/>
                <a:gd name="T7" fmla="*/ 3 h 125"/>
                <a:gd name="T8" fmla="*/ 11 w 176"/>
                <a:gd name="T9" fmla="*/ 7 h 125"/>
                <a:gd name="T10" fmla="*/ 16 w 176"/>
                <a:gd name="T11" fmla="*/ 9 h 125"/>
                <a:gd name="T12" fmla="*/ 21 w 176"/>
                <a:gd name="T13" fmla="*/ 13 h 125"/>
                <a:gd name="T14" fmla="*/ 26 w 176"/>
                <a:gd name="T15" fmla="*/ 16 h 125"/>
                <a:gd name="T16" fmla="*/ 33 w 176"/>
                <a:gd name="T17" fmla="*/ 20 h 125"/>
                <a:gd name="T18" fmla="*/ 38 w 176"/>
                <a:gd name="T19" fmla="*/ 24 h 125"/>
                <a:gd name="T20" fmla="*/ 45 w 176"/>
                <a:gd name="T21" fmla="*/ 27 h 125"/>
                <a:gd name="T22" fmla="*/ 45 w 176"/>
                <a:gd name="T23" fmla="*/ 28 h 125"/>
                <a:gd name="T24" fmla="*/ 45 w 176"/>
                <a:gd name="T25" fmla="*/ 31 h 125"/>
                <a:gd name="T26" fmla="*/ 38 w 176"/>
                <a:gd name="T27" fmla="*/ 26 h 125"/>
                <a:gd name="T28" fmla="*/ 33 w 176"/>
                <a:gd name="T29" fmla="*/ 24 h 125"/>
                <a:gd name="T30" fmla="*/ 26 w 176"/>
                <a:gd name="T31" fmla="*/ 20 h 125"/>
                <a:gd name="T32" fmla="*/ 21 w 176"/>
                <a:gd name="T33" fmla="*/ 16 h 125"/>
                <a:gd name="T34" fmla="*/ 16 w 176"/>
                <a:gd name="T35" fmla="*/ 13 h 125"/>
                <a:gd name="T36" fmla="*/ 10 w 176"/>
                <a:gd name="T37" fmla="*/ 9 h 125"/>
                <a:gd name="T38" fmla="*/ 5 w 176"/>
                <a:gd name="T39" fmla="*/ 5 h 125"/>
                <a:gd name="T40" fmla="*/ 0 w 176"/>
                <a:gd name="T41" fmla="*/ 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6"/>
                <a:gd name="T64" fmla="*/ 0 h 125"/>
                <a:gd name="T65" fmla="*/ 176 w 176"/>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6" h="125">
                  <a:moveTo>
                    <a:pt x="0" y="13"/>
                  </a:moveTo>
                  <a:lnTo>
                    <a:pt x="0" y="6"/>
                  </a:lnTo>
                  <a:lnTo>
                    <a:pt x="0" y="0"/>
                  </a:lnTo>
                  <a:lnTo>
                    <a:pt x="19" y="13"/>
                  </a:lnTo>
                  <a:lnTo>
                    <a:pt x="42" y="29"/>
                  </a:lnTo>
                  <a:lnTo>
                    <a:pt x="61" y="38"/>
                  </a:lnTo>
                  <a:lnTo>
                    <a:pt x="84" y="52"/>
                  </a:lnTo>
                  <a:lnTo>
                    <a:pt x="103" y="67"/>
                  </a:lnTo>
                  <a:lnTo>
                    <a:pt x="128" y="81"/>
                  </a:lnTo>
                  <a:lnTo>
                    <a:pt x="148" y="96"/>
                  </a:lnTo>
                  <a:lnTo>
                    <a:pt x="176" y="109"/>
                  </a:lnTo>
                  <a:lnTo>
                    <a:pt x="176" y="115"/>
                  </a:lnTo>
                  <a:lnTo>
                    <a:pt x="176" y="125"/>
                  </a:lnTo>
                  <a:lnTo>
                    <a:pt x="151" y="105"/>
                  </a:lnTo>
                  <a:lnTo>
                    <a:pt x="128" y="96"/>
                  </a:lnTo>
                  <a:lnTo>
                    <a:pt x="103" y="81"/>
                  </a:lnTo>
                  <a:lnTo>
                    <a:pt x="84" y="67"/>
                  </a:lnTo>
                  <a:lnTo>
                    <a:pt x="61" y="52"/>
                  </a:lnTo>
                  <a:lnTo>
                    <a:pt x="38" y="38"/>
                  </a:lnTo>
                  <a:lnTo>
                    <a:pt x="19" y="23"/>
                  </a:lnTo>
                  <a:lnTo>
                    <a:pt x="0"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29" name="Freeform 5395"/>
            <p:cNvSpPr>
              <a:spLocks/>
            </p:cNvSpPr>
            <p:nvPr/>
          </p:nvSpPr>
          <p:spPr bwMode="gray">
            <a:xfrm>
              <a:off x="5391" y="1853"/>
              <a:ext cx="98" cy="65"/>
            </a:xfrm>
            <a:custGeom>
              <a:avLst/>
              <a:gdLst>
                <a:gd name="T0" fmla="*/ 0 w 196"/>
                <a:gd name="T1" fmla="*/ 32 h 131"/>
                <a:gd name="T2" fmla="*/ 0 w 196"/>
                <a:gd name="T3" fmla="*/ 30 h 131"/>
                <a:gd name="T4" fmla="*/ 0 w 196"/>
                <a:gd name="T5" fmla="*/ 28 h 131"/>
                <a:gd name="T6" fmla="*/ 6 w 196"/>
                <a:gd name="T7" fmla="*/ 25 h 131"/>
                <a:gd name="T8" fmla="*/ 13 w 196"/>
                <a:gd name="T9" fmla="*/ 21 h 131"/>
                <a:gd name="T10" fmla="*/ 19 w 196"/>
                <a:gd name="T11" fmla="*/ 17 h 131"/>
                <a:gd name="T12" fmla="*/ 26 w 196"/>
                <a:gd name="T13" fmla="*/ 13 h 131"/>
                <a:gd name="T14" fmla="*/ 30 w 196"/>
                <a:gd name="T15" fmla="*/ 9 h 131"/>
                <a:gd name="T16" fmla="*/ 38 w 196"/>
                <a:gd name="T17" fmla="*/ 7 h 131"/>
                <a:gd name="T18" fmla="*/ 43 w 196"/>
                <a:gd name="T19" fmla="*/ 4 h 131"/>
                <a:gd name="T20" fmla="*/ 49 w 196"/>
                <a:gd name="T21" fmla="*/ 0 h 131"/>
                <a:gd name="T22" fmla="*/ 49 w 196"/>
                <a:gd name="T23" fmla="*/ 1 h 131"/>
                <a:gd name="T24" fmla="*/ 49 w 196"/>
                <a:gd name="T25" fmla="*/ 4 h 131"/>
                <a:gd name="T26" fmla="*/ 43 w 196"/>
                <a:gd name="T27" fmla="*/ 6 h 131"/>
                <a:gd name="T28" fmla="*/ 38 w 196"/>
                <a:gd name="T29" fmla="*/ 9 h 131"/>
                <a:gd name="T30" fmla="*/ 30 w 196"/>
                <a:gd name="T31" fmla="*/ 13 h 131"/>
                <a:gd name="T32" fmla="*/ 26 w 196"/>
                <a:gd name="T33" fmla="*/ 17 h 131"/>
                <a:gd name="T34" fmla="*/ 19 w 196"/>
                <a:gd name="T35" fmla="*/ 20 h 131"/>
                <a:gd name="T36" fmla="*/ 13 w 196"/>
                <a:gd name="T37" fmla="*/ 24 h 131"/>
                <a:gd name="T38" fmla="*/ 6 w 196"/>
                <a:gd name="T39" fmla="*/ 28 h 131"/>
                <a:gd name="T40" fmla="*/ 0 w 196"/>
                <a:gd name="T41" fmla="*/ 32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31"/>
                <a:gd name="T65" fmla="*/ 196 w 196"/>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31">
                  <a:moveTo>
                    <a:pt x="0" y="131"/>
                  </a:moveTo>
                  <a:lnTo>
                    <a:pt x="0" y="121"/>
                  </a:lnTo>
                  <a:lnTo>
                    <a:pt x="0" y="115"/>
                  </a:lnTo>
                  <a:lnTo>
                    <a:pt x="24" y="102"/>
                  </a:lnTo>
                  <a:lnTo>
                    <a:pt x="52" y="87"/>
                  </a:lnTo>
                  <a:lnTo>
                    <a:pt x="75" y="68"/>
                  </a:lnTo>
                  <a:lnTo>
                    <a:pt x="104" y="54"/>
                  </a:lnTo>
                  <a:lnTo>
                    <a:pt x="123" y="39"/>
                  </a:lnTo>
                  <a:lnTo>
                    <a:pt x="152" y="29"/>
                  </a:lnTo>
                  <a:lnTo>
                    <a:pt x="171" y="16"/>
                  </a:lnTo>
                  <a:lnTo>
                    <a:pt x="196" y="0"/>
                  </a:lnTo>
                  <a:lnTo>
                    <a:pt x="196" y="6"/>
                  </a:lnTo>
                  <a:lnTo>
                    <a:pt x="196" y="16"/>
                  </a:lnTo>
                  <a:lnTo>
                    <a:pt x="171" y="25"/>
                  </a:lnTo>
                  <a:lnTo>
                    <a:pt x="152" y="39"/>
                  </a:lnTo>
                  <a:lnTo>
                    <a:pt x="123" y="54"/>
                  </a:lnTo>
                  <a:lnTo>
                    <a:pt x="104" y="68"/>
                  </a:lnTo>
                  <a:lnTo>
                    <a:pt x="75" y="83"/>
                  </a:lnTo>
                  <a:lnTo>
                    <a:pt x="52" y="96"/>
                  </a:lnTo>
                  <a:lnTo>
                    <a:pt x="24" y="112"/>
                  </a:lnTo>
                  <a:lnTo>
                    <a:pt x="0" y="13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0" name="Freeform 5396"/>
            <p:cNvSpPr>
              <a:spLocks/>
            </p:cNvSpPr>
            <p:nvPr/>
          </p:nvSpPr>
          <p:spPr bwMode="gray">
            <a:xfrm>
              <a:off x="5391" y="1908"/>
              <a:ext cx="109" cy="69"/>
            </a:xfrm>
            <a:custGeom>
              <a:avLst/>
              <a:gdLst>
                <a:gd name="T0" fmla="*/ 0 w 219"/>
                <a:gd name="T1" fmla="*/ 3 h 138"/>
                <a:gd name="T2" fmla="*/ 0 w 219"/>
                <a:gd name="T3" fmla="*/ 1 h 138"/>
                <a:gd name="T4" fmla="*/ 0 w 219"/>
                <a:gd name="T5" fmla="*/ 0 h 138"/>
                <a:gd name="T6" fmla="*/ 6 w 219"/>
                <a:gd name="T7" fmla="*/ 3 h 138"/>
                <a:gd name="T8" fmla="*/ 13 w 219"/>
                <a:gd name="T9" fmla="*/ 7 h 138"/>
                <a:gd name="T10" fmla="*/ 18 w 219"/>
                <a:gd name="T11" fmla="*/ 10 h 138"/>
                <a:gd name="T12" fmla="*/ 26 w 219"/>
                <a:gd name="T13" fmla="*/ 15 h 138"/>
                <a:gd name="T14" fmla="*/ 32 w 219"/>
                <a:gd name="T15" fmla="*/ 18 h 138"/>
                <a:gd name="T16" fmla="*/ 39 w 219"/>
                <a:gd name="T17" fmla="*/ 22 h 138"/>
                <a:gd name="T18" fmla="*/ 46 w 219"/>
                <a:gd name="T19" fmla="*/ 25 h 138"/>
                <a:gd name="T20" fmla="*/ 54 w 219"/>
                <a:gd name="T21" fmla="*/ 30 h 138"/>
                <a:gd name="T22" fmla="*/ 54 w 219"/>
                <a:gd name="T23" fmla="*/ 32 h 138"/>
                <a:gd name="T24" fmla="*/ 54 w 219"/>
                <a:gd name="T25" fmla="*/ 35 h 138"/>
                <a:gd name="T26" fmla="*/ 46 w 219"/>
                <a:gd name="T27" fmla="*/ 29 h 138"/>
                <a:gd name="T28" fmla="*/ 39 w 219"/>
                <a:gd name="T29" fmla="*/ 25 h 138"/>
                <a:gd name="T30" fmla="*/ 32 w 219"/>
                <a:gd name="T31" fmla="*/ 22 h 138"/>
                <a:gd name="T32" fmla="*/ 26 w 219"/>
                <a:gd name="T33" fmla="*/ 18 h 138"/>
                <a:gd name="T34" fmla="*/ 18 w 219"/>
                <a:gd name="T35" fmla="*/ 13 h 138"/>
                <a:gd name="T36" fmla="*/ 13 w 219"/>
                <a:gd name="T37" fmla="*/ 10 h 138"/>
                <a:gd name="T38" fmla="*/ 6 w 219"/>
                <a:gd name="T39" fmla="*/ 7 h 138"/>
                <a:gd name="T40" fmla="*/ 0 w 219"/>
                <a:gd name="T41" fmla="*/ 3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9"/>
                <a:gd name="T64" fmla="*/ 0 h 138"/>
                <a:gd name="T65" fmla="*/ 219 w 219"/>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9" h="138">
                  <a:moveTo>
                    <a:pt x="0" y="13"/>
                  </a:moveTo>
                  <a:lnTo>
                    <a:pt x="0" y="3"/>
                  </a:lnTo>
                  <a:lnTo>
                    <a:pt x="0" y="0"/>
                  </a:lnTo>
                  <a:lnTo>
                    <a:pt x="24" y="13"/>
                  </a:lnTo>
                  <a:lnTo>
                    <a:pt x="52" y="28"/>
                  </a:lnTo>
                  <a:lnTo>
                    <a:pt x="75" y="42"/>
                  </a:lnTo>
                  <a:lnTo>
                    <a:pt x="104" y="61"/>
                  </a:lnTo>
                  <a:lnTo>
                    <a:pt x="129" y="75"/>
                  </a:lnTo>
                  <a:lnTo>
                    <a:pt x="158" y="90"/>
                  </a:lnTo>
                  <a:lnTo>
                    <a:pt x="187" y="103"/>
                  </a:lnTo>
                  <a:lnTo>
                    <a:pt x="216" y="123"/>
                  </a:lnTo>
                  <a:lnTo>
                    <a:pt x="216" y="128"/>
                  </a:lnTo>
                  <a:lnTo>
                    <a:pt x="219" y="138"/>
                  </a:lnTo>
                  <a:lnTo>
                    <a:pt x="187" y="119"/>
                  </a:lnTo>
                  <a:lnTo>
                    <a:pt x="158" y="103"/>
                  </a:lnTo>
                  <a:lnTo>
                    <a:pt x="129" y="90"/>
                  </a:lnTo>
                  <a:lnTo>
                    <a:pt x="104" y="75"/>
                  </a:lnTo>
                  <a:lnTo>
                    <a:pt x="75" y="55"/>
                  </a:lnTo>
                  <a:lnTo>
                    <a:pt x="52" y="42"/>
                  </a:lnTo>
                  <a:lnTo>
                    <a:pt x="24" y="28"/>
                  </a:lnTo>
                  <a:lnTo>
                    <a:pt x="0"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1" name="Freeform 5397"/>
            <p:cNvSpPr>
              <a:spLocks/>
            </p:cNvSpPr>
            <p:nvPr/>
          </p:nvSpPr>
          <p:spPr bwMode="gray">
            <a:xfrm>
              <a:off x="5378" y="1970"/>
              <a:ext cx="122" cy="77"/>
            </a:xfrm>
            <a:custGeom>
              <a:avLst/>
              <a:gdLst>
                <a:gd name="T0" fmla="*/ 0 w 243"/>
                <a:gd name="T1" fmla="*/ 39 h 153"/>
                <a:gd name="T2" fmla="*/ 0 w 243"/>
                <a:gd name="T3" fmla="*/ 36 h 153"/>
                <a:gd name="T4" fmla="*/ 0 w 243"/>
                <a:gd name="T5" fmla="*/ 34 h 153"/>
                <a:gd name="T6" fmla="*/ 9 w 243"/>
                <a:gd name="T7" fmla="*/ 29 h 153"/>
                <a:gd name="T8" fmla="*/ 17 w 243"/>
                <a:gd name="T9" fmla="*/ 26 h 153"/>
                <a:gd name="T10" fmla="*/ 24 w 243"/>
                <a:gd name="T11" fmla="*/ 21 h 153"/>
                <a:gd name="T12" fmla="*/ 32 w 243"/>
                <a:gd name="T13" fmla="*/ 17 h 153"/>
                <a:gd name="T14" fmla="*/ 40 w 243"/>
                <a:gd name="T15" fmla="*/ 12 h 153"/>
                <a:gd name="T16" fmla="*/ 47 w 243"/>
                <a:gd name="T17" fmla="*/ 9 h 153"/>
                <a:gd name="T18" fmla="*/ 53 w 243"/>
                <a:gd name="T19" fmla="*/ 4 h 153"/>
                <a:gd name="T20" fmla="*/ 60 w 243"/>
                <a:gd name="T21" fmla="*/ 0 h 153"/>
                <a:gd name="T22" fmla="*/ 60 w 243"/>
                <a:gd name="T23" fmla="*/ 2 h 153"/>
                <a:gd name="T24" fmla="*/ 61 w 243"/>
                <a:gd name="T25" fmla="*/ 4 h 153"/>
                <a:gd name="T26" fmla="*/ 54 w 243"/>
                <a:gd name="T27" fmla="*/ 7 h 153"/>
                <a:gd name="T28" fmla="*/ 47 w 243"/>
                <a:gd name="T29" fmla="*/ 12 h 153"/>
                <a:gd name="T30" fmla="*/ 40 w 243"/>
                <a:gd name="T31" fmla="*/ 16 h 153"/>
                <a:gd name="T32" fmla="*/ 32 w 243"/>
                <a:gd name="T33" fmla="*/ 21 h 153"/>
                <a:gd name="T34" fmla="*/ 24 w 243"/>
                <a:gd name="T35" fmla="*/ 26 h 153"/>
                <a:gd name="T36" fmla="*/ 17 w 243"/>
                <a:gd name="T37" fmla="*/ 30 h 153"/>
                <a:gd name="T38" fmla="*/ 7 w 243"/>
                <a:gd name="T39" fmla="*/ 34 h 153"/>
                <a:gd name="T40" fmla="*/ 0 w 243"/>
                <a:gd name="T41" fmla="*/ 39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3"/>
                <a:gd name="T64" fmla="*/ 0 h 153"/>
                <a:gd name="T65" fmla="*/ 243 w 243"/>
                <a:gd name="T66" fmla="*/ 153 h 1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3" h="153">
                  <a:moveTo>
                    <a:pt x="0" y="153"/>
                  </a:moveTo>
                  <a:lnTo>
                    <a:pt x="0" y="144"/>
                  </a:lnTo>
                  <a:lnTo>
                    <a:pt x="0" y="134"/>
                  </a:lnTo>
                  <a:lnTo>
                    <a:pt x="34" y="115"/>
                  </a:lnTo>
                  <a:lnTo>
                    <a:pt x="67" y="101"/>
                  </a:lnTo>
                  <a:lnTo>
                    <a:pt x="96" y="82"/>
                  </a:lnTo>
                  <a:lnTo>
                    <a:pt x="128" y="67"/>
                  </a:lnTo>
                  <a:lnTo>
                    <a:pt x="157" y="48"/>
                  </a:lnTo>
                  <a:lnTo>
                    <a:pt x="186" y="34"/>
                  </a:lnTo>
                  <a:lnTo>
                    <a:pt x="211" y="15"/>
                  </a:lnTo>
                  <a:lnTo>
                    <a:pt x="240" y="0"/>
                  </a:lnTo>
                  <a:lnTo>
                    <a:pt x="240" y="5"/>
                  </a:lnTo>
                  <a:lnTo>
                    <a:pt x="243" y="15"/>
                  </a:lnTo>
                  <a:lnTo>
                    <a:pt x="215" y="28"/>
                  </a:lnTo>
                  <a:lnTo>
                    <a:pt x="186" y="48"/>
                  </a:lnTo>
                  <a:lnTo>
                    <a:pt x="157" y="63"/>
                  </a:lnTo>
                  <a:lnTo>
                    <a:pt x="128" y="82"/>
                  </a:lnTo>
                  <a:lnTo>
                    <a:pt x="96" y="101"/>
                  </a:lnTo>
                  <a:lnTo>
                    <a:pt x="67" y="120"/>
                  </a:lnTo>
                  <a:lnTo>
                    <a:pt x="28" y="134"/>
                  </a:lnTo>
                  <a:lnTo>
                    <a:pt x="0" y="15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2" name="Freeform 5398"/>
            <p:cNvSpPr>
              <a:spLocks/>
            </p:cNvSpPr>
            <p:nvPr/>
          </p:nvSpPr>
          <p:spPr bwMode="gray">
            <a:xfrm>
              <a:off x="5378" y="2035"/>
              <a:ext cx="135" cy="84"/>
            </a:xfrm>
            <a:custGeom>
              <a:avLst/>
              <a:gdLst>
                <a:gd name="T0" fmla="*/ 0 w 268"/>
                <a:gd name="T1" fmla="*/ 5 h 167"/>
                <a:gd name="T2" fmla="*/ 0 w 268"/>
                <a:gd name="T3" fmla="*/ 3 h 167"/>
                <a:gd name="T4" fmla="*/ 0 w 268"/>
                <a:gd name="T5" fmla="*/ 0 h 167"/>
                <a:gd name="T6" fmla="*/ 7 w 268"/>
                <a:gd name="T7" fmla="*/ 5 h 167"/>
                <a:gd name="T8" fmla="*/ 16 w 268"/>
                <a:gd name="T9" fmla="*/ 10 h 167"/>
                <a:gd name="T10" fmla="*/ 23 w 268"/>
                <a:gd name="T11" fmla="*/ 13 h 167"/>
                <a:gd name="T12" fmla="*/ 32 w 268"/>
                <a:gd name="T13" fmla="*/ 19 h 167"/>
                <a:gd name="T14" fmla="*/ 40 w 268"/>
                <a:gd name="T15" fmla="*/ 23 h 167"/>
                <a:gd name="T16" fmla="*/ 49 w 268"/>
                <a:gd name="T17" fmla="*/ 28 h 167"/>
                <a:gd name="T18" fmla="*/ 58 w 268"/>
                <a:gd name="T19" fmla="*/ 33 h 167"/>
                <a:gd name="T20" fmla="*/ 66 w 268"/>
                <a:gd name="T21" fmla="*/ 37 h 167"/>
                <a:gd name="T22" fmla="*/ 66 w 268"/>
                <a:gd name="T23" fmla="*/ 40 h 167"/>
                <a:gd name="T24" fmla="*/ 68 w 268"/>
                <a:gd name="T25" fmla="*/ 42 h 167"/>
                <a:gd name="T26" fmla="*/ 58 w 268"/>
                <a:gd name="T27" fmla="*/ 37 h 167"/>
                <a:gd name="T28" fmla="*/ 49 w 268"/>
                <a:gd name="T29" fmla="*/ 33 h 167"/>
                <a:gd name="T30" fmla="*/ 40 w 268"/>
                <a:gd name="T31" fmla="*/ 28 h 167"/>
                <a:gd name="T32" fmla="*/ 32 w 268"/>
                <a:gd name="T33" fmla="*/ 23 h 167"/>
                <a:gd name="T34" fmla="*/ 23 w 268"/>
                <a:gd name="T35" fmla="*/ 18 h 167"/>
                <a:gd name="T36" fmla="*/ 16 w 268"/>
                <a:gd name="T37" fmla="*/ 13 h 167"/>
                <a:gd name="T38" fmla="*/ 7 w 268"/>
                <a:gd name="T39" fmla="*/ 9 h 167"/>
                <a:gd name="T40" fmla="*/ 0 w 268"/>
                <a:gd name="T41" fmla="*/ 5 h 1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8"/>
                <a:gd name="T64" fmla="*/ 0 h 167"/>
                <a:gd name="T65" fmla="*/ 268 w 268"/>
                <a:gd name="T66" fmla="*/ 167 h 1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8" h="167">
                  <a:moveTo>
                    <a:pt x="0" y="19"/>
                  </a:moveTo>
                  <a:lnTo>
                    <a:pt x="0" y="10"/>
                  </a:lnTo>
                  <a:lnTo>
                    <a:pt x="0" y="0"/>
                  </a:lnTo>
                  <a:lnTo>
                    <a:pt x="28" y="19"/>
                  </a:lnTo>
                  <a:lnTo>
                    <a:pt x="63" y="38"/>
                  </a:lnTo>
                  <a:lnTo>
                    <a:pt x="92" y="52"/>
                  </a:lnTo>
                  <a:lnTo>
                    <a:pt x="128" y="75"/>
                  </a:lnTo>
                  <a:lnTo>
                    <a:pt x="157" y="90"/>
                  </a:lnTo>
                  <a:lnTo>
                    <a:pt x="195" y="110"/>
                  </a:lnTo>
                  <a:lnTo>
                    <a:pt x="230" y="129"/>
                  </a:lnTo>
                  <a:lnTo>
                    <a:pt x="263" y="148"/>
                  </a:lnTo>
                  <a:lnTo>
                    <a:pt x="263" y="158"/>
                  </a:lnTo>
                  <a:lnTo>
                    <a:pt x="268" y="167"/>
                  </a:lnTo>
                  <a:lnTo>
                    <a:pt x="230" y="148"/>
                  </a:lnTo>
                  <a:lnTo>
                    <a:pt x="195" y="129"/>
                  </a:lnTo>
                  <a:lnTo>
                    <a:pt x="157" y="110"/>
                  </a:lnTo>
                  <a:lnTo>
                    <a:pt x="128" y="90"/>
                  </a:lnTo>
                  <a:lnTo>
                    <a:pt x="92" y="71"/>
                  </a:lnTo>
                  <a:lnTo>
                    <a:pt x="63" y="52"/>
                  </a:lnTo>
                  <a:lnTo>
                    <a:pt x="28" y="33"/>
                  </a:lnTo>
                  <a:lnTo>
                    <a:pt x="0" y="1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3" name="Freeform 5399"/>
            <p:cNvSpPr>
              <a:spLocks/>
            </p:cNvSpPr>
            <p:nvPr/>
          </p:nvSpPr>
          <p:spPr bwMode="gray">
            <a:xfrm>
              <a:off x="5364" y="2109"/>
              <a:ext cx="149" cy="90"/>
            </a:xfrm>
            <a:custGeom>
              <a:avLst/>
              <a:gdLst>
                <a:gd name="T0" fmla="*/ 0 w 297"/>
                <a:gd name="T1" fmla="*/ 45 h 180"/>
                <a:gd name="T2" fmla="*/ 0 w 297"/>
                <a:gd name="T3" fmla="*/ 44 h 180"/>
                <a:gd name="T4" fmla="*/ 2 w 297"/>
                <a:gd name="T5" fmla="*/ 41 h 180"/>
                <a:gd name="T6" fmla="*/ 10 w 297"/>
                <a:gd name="T7" fmla="*/ 35 h 180"/>
                <a:gd name="T8" fmla="*/ 21 w 297"/>
                <a:gd name="T9" fmla="*/ 29 h 180"/>
                <a:gd name="T10" fmla="*/ 29 w 297"/>
                <a:gd name="T11" fmla="*/ 25 h 180"/>
                <a:gd name="T12" fmla="*/ 40 w 297"/>
                <a:gd name="T13" fmla="*/ 21 h 180"/>
                <a:gd name="T14" fmla="*/ 48 w 297"/>
                <a:gd name="T15" fmla="*/ 14 h 180"/>
                <a:gd name="T16" fmla="*/ 56 w 297"/>
                <a:gd name="T17" fmla="*/ 10 h 180"/>
                <a:gd name="T18" fmla="*/ 65 w 297"/>
                <a:gd name="T19" fmla="*/ 5 h 180"/>
                <a:gd name="T20" fmla="*/ 73 w 297"/>
                <a:gd name="T21" fmla="*/ 0 h 180"/>
                <a:gd name="T22" fmla="*/ 73 w 297"/>
                <a:gd name="T23" fmla="*/ 3 h 180"/>
                <a:gd name="T24" fmla="*/ 75 w 297"/>
                <a:gd name="T25" fmla="*/ 5 h 180"/>
                <a:gd name="T26" fmla="*/ 65 w 297"/>
                <a:gd name="T27" fmla="*/ 10 h 180"/>
                <a:gd name="T28" fmla="*/ 56 w 297"/>
                <a:gd name="T29" fmla="*/ 14 h 180"/>
                <a:gd name="T30" fmla="*/ 48 w 297"/>
                <a:gd name="T31" fmla="*/ 20 h 180"/>
                <a:gd name="T32" fmla="*/ 40 w 297"/>
                <a:gd name="T33" fmla="*/ 25 h 180"/>
                <a:gd name="T34" fmla="*/ 29 w 297"/>
                <a:gd name="T35" fmla="*/ 28 h 180"/>
                <a:gd name="T36" fmla="*/ 21 w 297"/>
                <a:gd name="T37" fmla="*/ 35 h 180"/>
                <a:gd name="T38" fmla="*/ 10 w 297"/>
                <a:gd name="T39" fmla="*/ 40 h 180"/>
                <a:gd name="T40" fmla="*/ 0 w 297"/>
                <a:gd name="T41" fmla="*/ 45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7"/>
                <a:gd name="T64" fmla="*/ 0 h 180"/>
                <a:gd name="T65" fmla="*/ 297 w 297"/>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7" h="180">
                  <a:moveTo>
                    <a:pt x="0" y="180"/>
                  </a:moveTo>
                  <a:lnTo>
                    <a:pt x="0" y="173"/>
                  </a:lnTo>
                  <a:lnTo>
                    <a:pt x="5" y="163"/>
                  </a:lnTo>
                  <a:lnTo>
                    <a:pt x="38" y="138"/>
                  </a:lnTo>
                  <a:lnTo>
                    <a:pt x="82" y="119"/>
                  </a:lnTo>
                  <a:lnTo>
                    <a:pt x="115" y="100"/>
                  </a:lnTo>
                  <a:lnTo>
                    <a:pt x="157" y="81"/>
                  </a:lnTo>
                  <a:lnTo>
                    <a:pt x="192" y="58"/>
                  </a:lnTo>
                  <a:lnTo>
                    <a:pt x="224" y="38"/>
                  </a:lnTo>
                  <a:lnTo>
                    <a:pt x="259" y="19"/>
                  </a:lnTo>
                  <a:lnTo>
                    <a:pt x="292" y="0"/>
                  </a:lnTo>
                  <a:lnTo>
                    <a:pt x="292" y="10"/>
                  </a:lnTo>
                  <a:lnTo>
                    <a:pt x="297" y="19"/>
                  </a:lnTo>
                  <a:lnTo>
                    <a:pt x="259" y="38"/>
                  </a:lnTo>
                  <a:lnTo>
                    <a:pt x="224" y="58"/>
                  </a:lnTo>
                  <a:lnTo>
                    <a:pt x="192" y="77"/>
                  </a:lnTo>
                  <a:lnTo>
                    <a:pt x="157" y="100"/>
                  </a:lnTo>
                  <a:lnTo>
                    <a:pt x="115" y="115"/>
                  </a:lnTo>
                  <a:lnTo>
                    <a:pt x="82" y="138"/>
                  </a:lnTo>
                  <a:lnTo>
                    <a:pt x="38" y="157"/>
                  </a:lnTo>
                  <a:lnTo>
                    <a:pt x="0" y="18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4" name="Freeform 5400"/>
            <p:cNvSpPr>
              <a:spLocks/>
            </p:cNvSpPr>
            <p:nvPr/>
          </p:nvSpPr>
          <p:spPr bwMode="gray">
            <a:xfrm>
              <a:off x="5364" y="2188"/>
              <a:ext cx="163" cy="98"/>
            </a:xfrm>
            <a:custGeom>
              <a:avLst/>
              <a:gdLst>
                <a:gd name="T0" fmla="*/ 0 w 326"/>
                <a:gd name="T1" fmla="*/ 5 h 196"/>
                <a:gd name="T2" fmla="*/ 0 w 326"/>
                <a:gd name="T3" fmla="*/ 2 h 196"/>
                <a:gd name="T4" fmla="*/ 1 w 326"/>
                <a:gd name="T5" fmla="*/ 0 h 196"/>
                <a:gd name="T6" fmla="*/ 10 w 326"/>
                <a:gd name="T7" fmla="*/ 5 h 196"/>
                <a:gd name="T8" fmla="*/ 20 w 326"/>
                <a:gd name="T9" fmla="*/ 11 h 196"/>
                <a:gd name="T10" fmla="*/ 28 w 326"/>
                <a:gd name="T11" fmla="*/ 15 h 196"/>
                <a:gd name="T12" fmla="*/ 40 w 326"/>
                <a:gd name="T13" fmla="*/ 22 h 196"/>
                <a:gd name="T14" fmla="*/ 49 w 326"/>
                <a:gd name="T15" fmla="*/ 26 h 196"/>
                <a:gd name="T16" fmla="*/ 60 w 326"/>
                <a:gd name="T17" fmla="*/ 33 h 196"/>
                <a:gd name="T18" fmla="*/ 71 w 326"/>
                <a:gd name="T19" fmla="*/ 37 h 196"/>
                <a:gd name="T20" fmla="*/ 82 w 326"/>
                <a:gd name="T21" fmla="*/ 45 h 196"/>
                <a:gd name="T22" fmla="*/ 82 w 326"/>
                <a:gd name="T23" fmla="*/ 46 h 196"/>
                <a:gd name="T24" fmla="*/ 82 w 326"/>
                <a:gd name="T25" fmla="*/ 49 h 196"/>
                <a:gd name="T26" fmla="*/ 71 w 326"/>
                <a:gd name="T27" fmla="*/ 44 h 196"/>
                <a:gd name="T28" fmla="*/ 60 w 326"/>
                <a:gd name="T29" fmla="*/ 39 h 196"/>
                <a:gd name="T30" fmla="*/ 49 w 326"/>
                <a:gd name="T31" fmla="*/ 31 h 196"/>
                <a:gd name="T32" fmla="*/ 40 w 326"/>
                <a:gd name="T33" fmla="*/ 26 h 196"/>
                <a:gd name="T34" fmla="*/ 28 w 326"/>
                <a:gd name="T35" fmla="*/ 21 h 196"/>
                <a:gd name="T36" fmla="*/ 20 w 326"/>
                <a:gd name="T37" fmla="*/ 15 h 196"/>
                <a:gd name="T38" fmla="*/ 10 w 326"/>
                <a:gd name="T39" fmla="*/ 10 h 196"/>
                <a:gd name="T40" fmla="*/ 0 w 326"/>
                <a:gd name="T41" fmla="*/ 5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6"/>
                <a:gd name="T64" fmla="*/ 0 h 196"/>
                <a:gd name="T65" fmla="*/ 326 w 326"/>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6" h="196">
                  <a:moveTo>
                    <a:pt x="0" y="20"/>
                  </a:moveTo>
                  <a:lnTo>
                    <a:pt x="0" y="6"/>
                  </a:lnTo>
                  <a:lnTo>
                    <a:pt x="5" y="0"/>
                  </a:lnTo>
                  <a:lnTo>
                    <a:pt x="38" y="20"/>
                  </a:lnTo>
                  <a:lnTo>
                    <a:pt x="77" y="43"/>
                  </a:lnTo>
                  <a:lnTo>
                    <a:pt x="115" y="62"/>
                  </a:lnTo>
                  <a:lnTo>
                    <a:pt x="157" y="87"/>
                  </a:lnTo>
                  <a:lnTo>
                    <a:pt x="196" y="106"/>
                  </a:lnTo>
                  <a:lnTo>
                    <a:pt x="240" y="129"/>
                  </a:lnTo>
                  <a:lnTo>
                    <a:pt x="282" y="148"/>
                  </a:lnTo>
                  <a:lnTo>
                    <a:pt x="326" y="177"/>
                  </a:lnTo>
                  <a:lnTo>
                    <a:pt x="326" y="183"/>
                  </a:lnTo>
                  <a:lnTo>
                    <a:pt x="326" y="196"/>
                  </a:lnTo>
                  <a:lnTo>
                    <a:pt x="282" y="173"/>
                  </a:lnTo>
                  <a:lnTo>
                    <a:pt x="240" y="154"/>
                  </a:lnTo>
                  <a:lnTo>
                    <a:pt x="196" y="125"/>
                  </a:lnTo>
                  <a:lnTo>
                    <a:pt x="157" y="106"/>
                  </a:lnTo>
                  <a:lnTo>
                    <a:pt x="115" y="81"/>
                  </a:lnTo>
                  <a:lnTo>
                    <a:pt x="77" y="62"/>
                  </a:lnTo>
                  <a:lnTo>
                    <a:pt x="38" y="39"/>
                  </a:lnTo>
                  <a:lnTo>
                    <a:pt x="0" y="2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5" name="Freeform 5401"/>
            <p:cNvSpPr>
              <a:spLocks/>
            </p:cNvSpPr>
            <p:nvPr/>
          </p:nvSpPr>
          <p:spPr bwMode="gray">
            <a:xfrm>
              <a:off x="5348" y="2276"/>
              <a:ext cx="179" cy="110"/>
            </a:xfrm>
            <a:custGeom>
              <a:avLst/>
              <a:gdLst>
                <a:gd name="T0" fmla="*/ 0 w 359"/>
                <a:gd name="T1" fmla="*/ 55 h 221"/>
                <a:gd name="T2" fmla="*/ 0 w 359"/>
                <a:gd name="T3" fmla="*/ 51 h 221"/>
                <a:gd name="T4" fmla="*/ 1 w 359"/>
                <a:gd name="T5" fmla="*/ 48 h 221"/>
                <a:gd name="T6" fmla="*/ 12 w 359"/>
                <a:gd name="T7" fmla="*/ 41 h 221"/>
                <a:gd name="T8" fmla="*/ 25 w 359"/>
                <a:gd name="T9" fmla="*/ 36 h 221"/>
                <a:gd name="T10" fmla="*/ 36 w 359"/>
                <a:gd name="T11" fmla="*/ 28 h 221"/>
                <a:gd name="T12" fmla="*/ 47 w 359"/>
                <a:gd name="T13" fmla="*/ 24 h 221"/>
                <a:gd name="T14" fmla="*/ 57 w 359"/>
                <a:gd name="T15" fmla="*/ 16 h 221"/>
                <a:gd name="T16" fmla="*/ 68 w 359"/>
                <a:gd name="T17" fmla="*/ 12 h 221"/>
                <a:gd name="T18" fmla="*/ 78 w 359"/>
                <a:gd name="T19" fmla="*/ 4 h 221"/>
                <a:gd name="T20" fmla="*/ 89 w 359"/>
                <a:gd name="T21" fmla="*/ 0 h 221"/>
                <a:gd name="T22" fmla="*/ 89 w 359"/>
                <a:gd name="T23" fmla="*/ 1 h 221"/>
                <a:gd name="T24" fmla="*/ 89 w 359"/>
                <a:gd name="T25" fmla="*/ 4 h 221"/>
                <a:gd name="T26" fmla="*/ 78 w 359"/>
                <a:gd name="T27" fmla="*/ 11 h 221"/>
                <a:gd name="T28" fmla="*/ 69 w 359"/>
                <a:gd name="T29" fmla="*/ 16 h 221"/>
                <a:gd name="T30" fmla="*/ 58 w 359"/>
                <a:gd name="T31" fmla="*/ 23 h 221"/>
                <a:gd name="T32" fmla="*/ 47 w 359"/>
                <a:gd name="T33" fmla="*/ 28 h 221"/>
                <a:gd name="T34" fmla="*/ 36 w 359"/>
                <a:gd name="T35" fmla="*/ 34 h 221"/>
                <a:gd name="T36" fmla="*/ 24 w 359"/>
                <a:gd name="T37" fmla="*/ 41 h 221"/>
                <a:gd name="T38" fmla="*/ 12 w 359"/>
                <a:gd name="T39" fmla="*/ 48 h 221"/>
                <a:gd name="T40" fmla="*/ 0 w 359"/>
                <a:gd name="T41" fmla="*/ 55 h 2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9"/>
                <a:gd name="T64" fmla="*/ 0 h 221"/>
                <a:gd name="T65" fmla="*/ 359 w 359"/>
                <a:gd name="T66" fmla="*/ 221 h 2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9" h="221">
                  <a:moveTo>
                    <a:pt x="0" y="221"/>
                  </a:moveTo>
                  <a:lnTo>
                    <a:pt x="0" y="205"/>
                  </a:lnTo>
                  <a:lnTo>
                    <a:pt x="4" y="192"/>
                  </a:lnTo>
                  <a:lnTo>
                    <a:pt x="48" y="167"/>
                  </a:lnTo>
                  <a:lnTo>
                    <a:pt x="100" y="144"/>
                  </a:lnTo>
                  <a:lnTo>
                    <a:pt x="144" y="115"/>
                  </a:lnTo>
                  <a:lnTo>
                    <a:pt x="190" y="96"/>
                  </a:lnTo>
                  <a:lnTo>
                    <a:pt x="229" y="67"/>
                  </a:lnTo>
                  <a:lnTo>
                    <a:pt x="273" y="48"/>
                  </a:lnTo>
                  <a:lnTo>
                    <a:pt x="315" y="19"/>
                  </a:lnTo>
                  <a:lnTo>
                    <a:pt x="359" y="0"/>
                  </a:lnTo>
                  <a:lnTo>
                    <a:pt x="359" y="6"/>
                  </a:lnTo>
                  <a:lnTo>
                    <a:pt x="359" y="19"/>
                  </a:lnTo>
                  <a:lnTo>
                    <a:pt x="315" y="44"/>
                  </a:lnTo>
                  <a:lnTo>
                    <a:pt x="277" y="67"/>
                  </a:lnTo>
                  <a:lnTo>
                    <a:pt x="234" y="92"/>
                  </a:lnTo>
                  <a:lnTo>
                    <a:pt x="190" y="115"/>
                  </a:lnTo>
                  <a:lnTo>
                    <a:pt x="144" y="138"/>
                  </a:lnTo>
                  <a:lnTo>
                    <a:pt x="96" y="167"/>
                  </a:lnTo>
                  <a:lnTo>
                    <a:pt x="48" y="192"/>
                  </a:lnTo>
                  <a:lnTo>
                    <a:pt x="0" y="22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6" name="Freeform 5402"/>
            <p:cNvSpPr>
              <a:spLocks/>
            </p:cNvSpPr>
            <p:nvPr/>
          </p:nvSpPr>
          <p:spPr bwMode="gray">
            <a:xfrm>
              <a:off x="5348" y="2369"/>
              <a:ext cx="198" cy="122"/>
            </a:xfrm>
            <a:custGeom>
              <a:avLst/>
              <a:gdLst>
                <a:gd name="T0" fmla="*/ 0 w 398"/>
                <a:gd name="T1" fmla="*/ 7 h 244"/>
                <a:gd name="T2" fmla="*/ 0 w 398"/>
                <a:gd name="T3" fmla="*/ 3 h 244"/>
                <a:gd name="T4" fmla="*/ 1 w 398"/>
                <a:gd name="T5" fmla="*/ 0 h 244"/>
                <a:gd name="T6" fmla="*/ 12 w 398"/>
                <a:gd name="T7" fmla="*/ 7 h 244"/>
                <a:gd name="T8" fmla="*/ 24 w 398"/>
                <a:gd name="T9" fmla="*/ 14 h 244"/>
                <a:gd name="T10" fmla="*/ 34 w 398"/>
                <a:gd name="T11" fmla="*/ 20 h 244"/>
                <a:gd name="T12" fmla="*/ 47 w 398"/>
                <a:gd name="T13" fmla="*/ 27 h 244"/>
                <a:gd name="T14" fmla="*/ 52 w 398"/>
                <a:gd name="T15" fmla="*/ 29 h 244"/>
                <a:gd name="T16" fmla="*/ 58 w 398"/>
                <a:gd name="T17" fmla="*/ 33 h 244"/>
                <a:gd name="T18" fmla="*/ 65 w 398"/>
                <a:gd name="T19" fmla="*/ 36 h 244"/>
                <a:gd name="T20" fmla="*/ 72 w 398"/>
                <a:gd name="T21" fmla="*/ 40 h 244"/>
                <a:gd name="T22" fmla="*/ 84 w 398"/>
                <a:gd name="T23" fmla="*/ 47 h 244"/>
                <a:gd name="T24" fmla="*/ 97 w 398"/>
                <a:gd name="T25" fmla="*/ 54 h 244"/>
                <a:gd name="T26" fmla="*/ 97 w 398"/>
                <a:gd name="T27" fmla="*/ 58 h 244"/>
                <a:gd name="T28" fmla="*/ 99 w 398"/>
                <a:gd name="T29" fmla="*/ 61 h 244"/>
                <a:gd name="T30" fmla="*/ 92 w 398"/>
                <a:gd name="T31" fmla="*/ 58 h 244"/>
                <a:gd name="T32" fmla="*/ 84 w 398"/>
                <a:gd name="T33" fmla="*/ 54 h 244"/>
                <a:gd name="T34" fmla="*/ 78 w 398"/>
                <a:gd name="T35" fmla="*/ 51 h 244"/>
                <a:gd name="T36" fmla="*/ 72 w 398"/>
                <a:gd name="T37" fmla="*/ 47 h 244"/>
                <a:gd name="T38" fmla="*/ 65 w 398"/>
                <a:gd name="T39" fmla="*/ 44 h 244"/>
                <a:gd name="T40" fmla="*/ 58 w 398"/>
                <a:gd name="T41" fmla="*/ 40 h 244"/>
                <a:gd name="T42" fmla="*/ 52 w 398"/>
                <a:gd name="T43" fmla="*/ 36 h 244"/>
                <a:gd name="T44" fmla="*/ 47 w 398"/>
                <a:gd name="T45" fmla="*/ 33 h 244"/>
                <a:gd name="T46" fmla="*/ 34 w 398"/>
                <a:gd name="T47" fmla="*/ 26 h 244"/>
                <a:gd name="T48" fmla="*/ 24 w 398"/>
                <a:gd name="T49" fmla="*/ 20 h 244"/>
                <a:gd name="T50" fmla="*/ 12 w 398"/>
                <a:gd name="T51" fmla="*/ 12 h 244"/>
                <a:gd name="T52" fmla="*/ 0 w 398"/>
                <a:gd name="T53" fmla="*/ 7 h 2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8"/>
                <a:gd name="T82" fmla="*/ 0 h 244"/>
                <a:gd name="T83" fmla="*/ 398 w 398"/>
                <a:gd name="T84" fmla="*/ 244 h 2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8" h="244">
                  <a:moveTo>
                    <a:pt x="0" y="25"/>
                  </a:moveTo>
                  <a:lnTo>
                    <a:pt x="0" y="10"/>
                  </a:lnTo>
                  <a:lnTo>
                    <a:pt x="4" y="0"/>
                  </a:lnTo>
                  <a:lnTo>
                    <a:pt x="48" y="25"/>
                  </a:lnTo>
                  <a:lnTo>
                    <a:pt x="96" y="54"/>
                  </a:lnTo>
                  <a:lnTo>
                    <a:pt x="138" y="77"/>
                  </a:lnTo>
                  <a:lnTo>
                    <a:pt x="190" y="106"/>
                  </a:lnTo>
                  <a:lnTo>
                    <a:pt x="209" y="115"/>
                  </a:lnTo>
                  <a:lnTo>
                    <a:pt x="234" y="131"/>
                  </a:lnTo>
                  <a:lnTo>
                    <a:pt x="263" y="144"/>
                  </a:lnTo>
                  <a:lnTo>
                    <a:pt x="292" y="160"/>
                  </a:lnTo>
                  <a:lnTo>
                    <a:pt x="340" y="186"/>
                  </a:lnTo>
                  <a:lnTo>
                    <a:pt x="392" y="215"/>
                  </a:lnTo>
                  <a:lnTo>
                    <a:pt x="392" y="231"/>
                  </a:lnTo>
                  <a:lnTo>
                    <a:pt x="398" y="244"/>
                  </a:lnTo>
                  <a:lnTo>
                    <a:pt x="369" y="231"/>
                  </a:lnTo>
                  <a:lnTo>
                    <a:pt x="340" y="215"/>
                  </a:lnTo>
                  <a:lnTo>
                    <a:pt x="315" y="202"/>
                  </a:lnTo>
                  <a:lnTo>
                    <a:pt x="292" y="186"/>
                  </a:lnTo>
                  <a:lnTo>
                    <a:pt x="263" y="173"/>
                  </a:lnTo>
                  <a:lnTo>
                    <a:pt x="234" y="160"/>
                  </a:lnTo>
                  <a:lnTo>
                    <a:pt x="209" y="144"/>
                  </a:lnTo>
                  <a:lnTo>
                    <a:pt x="190" y="131"/>
                  </a:lnTo>
                  <a:lnTo>
                    <a:pt x="138" y="102"/>
                  </a:lnTo>
                  <a:lnTo>
                    <a:pt x="96" y="77"/>
                  </a:lnTo>
                  <a:lnTo>
                    <a:pt x="48" y="48"/>
                  </a:lnTo>
                  <a:lnTo>
                    <a:pt x="0" y="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7" name="Freeform 5403"/>
            <p:cNvSpPr>
              <a:spLocks/>
            </p:cNvSpPr>
            <p:nvPr/>
          </p:nvSpPr>
          <p:spPr bwMode="gray">
            <a:xfrm>
              <a:off x="5328" y="2477"/>
              <a:ext cx="218" cy="136"/>
            </a:xfrm>
            <a:custGeom>
              <a:avLst/>
              <a:gdLst>
                <a:gd name="T0" fmla="*/ 0 w 436"/>
                <a:gd name="T1" fmla="*/ 68 h 273"/>
                <a:gd name="T2" fmla="*/ 0 w 436"/>
                <a:gd name="T3" fmla="*/ 64 h 273"/>
                <a:gd name="T4" fmla="*/ 0 w 436"/>
                <a:gd name="T5" fmla="*/ 61 h 273"/>
                <a:gd name="T6" fmla="*/ 7 w 436"/>
                <a:gd name="T7" fmla="*/ 56 h 273"/>
                <a:gd name="T8" fmla="*/ 14 w 436"/>
                <a:gd name="T9" fmla="*/ 52 h 273"/>
                <a:gd name="T10" fmla="*/ 22 w 436"/>
                <a:gd name="T11" fmla="*/ 49 h 273"/>
                <a:gd name="T12" fmla="*/ 29 w 436"/>
                <a:gd name="T13" fmla="*/ 45 h 273"/>
                <a:gd name="T14" fmla="*/ 36 w 436"/>
                <a:gd name="T15" fmla="*/ 40 h 273"/>
                <a:gd name="T16" fmla="*/ 43 w 436"/>
                <a:gd name="T17" fmla="*/ 37 h 273"/>
                <a:gd name="T18" fmla="*/ 50 w 436"/>
                <a:gd name="T19" fmla="*/ 33 h 273"/>
                <a:gd name="T20" fmla="*/ 57 w 436"/>
                <a:gd name="T21" fmla="*/ 30 h 273"/>
                <a:gd name="T22" fmla="*/ 69 w 436"/>
                <a:gd name="T23" fmla="*/ 21 h 273"/>
                <a:gd name="T24" fmla="*/ 83 w 436"/>
                <a:gd name="T25" fmla="*/ 14 h 273"/>
                <a:gd name="T26" fmla="*/ 95 w 436"/>
                <a:gd name="T27" fmla="*/ 7 h 273"/>
                <a:gd name="T28" fmla="*/ 108 w 436"/>
                <a:gd name="T29" fmla="*/ 0 h 273"/>
                <a:gd name="T30" fmla="*/ 108 w 436"/>
                <a:gd name="T31" fmla="*/ 4 h 273"/>
                <a:gd name="T32" fmla="*/ 109 w 436"/>
                <a:gd name="T33" fmla="*/ 7 h 273"/>
                <a:gd name="T34" fmla="*/ 96 w 436"/>
                <a:gd name="T35" fmla="*/ 14 h 273"/>
                <a:gd name="T36" fmla="*/ 84 w 436"/>
                <a:gd name="T37" fmla="*/ 21 h 273"/>
                <a:gd name="T38" fmla="*/ 77 w 436"/>
                <a:gd name="T39" fmla="*/ 25 h 273"/>
                <a:gd name="T40" fmla="*/ 69 w 436"/>
                <a:gd name="T41" fmla="*/ 28 h 273"/>
                <a:gd name="T42" fmla="*/ 63 w 436"/>
                <a:gd name="T43" fmla="*/ 32 h 273"/>
                <a:gd name="T44" fmla="*/ 57 w 436"/>
                <a:gd name="T45" fmla="*/ 37 h 273"/>
                <a:gd name="T46" fmla="*/ 50 w 436"/>
                <a:gd name="T47" fmla="*/ 40 h 273"/>
                <a:gd name="T48" fmla="*/ 43 w 436"/>
                <a:gd name="T49" fmla="*/ 44 h 273"/>
                <a:gd name="T50" fmla="*/ 36 w 436"/>
                <a:gd name="T51" fmla="*/ 48 h 273"/>
                <a:gd name="T52" fmla="*/ 28 w 436"/>
                <a:gd name="T53" fmla="*/ 52 h 273"/>
                <a:gd name="T54" fmla="*/ 22 w 436"/>
                <a:gd name="T55" fmla="*/ 56 h 273"/>
                <a:gd name="T56" fmla="*/ 14 w 436"/>
                <a:gd name="T57" fmla="*/ 60 h 273"/>
                <a:gd name="T58" fmla="*/ 7 w 436"/>
                <a:gd name="T59" fmla="*/ 63 h 273"/>
                <a:gd name="T60" fmla="*/ 0 w 436"/>
                <a:gd name="T61" fmla="*/ 68 h 2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6"/>
                <a:gd name="T94" fmla="*/ 0 h 273"/>
                <a:gd name="T95" fmla="*/ 436 w 436"/>
                <a:gd name="T96" fmla="*/ 273 h 27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6" h="273">
                  <a:moveTo>
                    <a:pt x="0" y="273"/>
                  </a:moveTo>
                  <a:lnTo>
                    <a:pt x="0" y="259"/>
                  </a:lnTo>
                  <a:lnTo>
                    <a:pt x="0" y="244"/>
                  </a:lnTo>
                  <a:lnTo>
                    <a:pt x="28" y="227"/>
                  </a:lnTo>
                  <a:lnTo>
                    <a:pt x="57" y="211"/>
                  </a:lnTo>
                  <a:lnTo>
                    <a:pt x="86" y="198"/>
                  </a:lnTo>
                  <a:lnTo>
                    <a:pt x="119" y="183"/>
                  </a:lnTo>
                  <a:lnTo>
                    <a:pt x="144" y="163"/>
                  </a:lnTo>
                  <a:lnTo>
                    <a:pt x="172" y="150"/>
                  </a:lnTo>
                  <a:lnTo>
                    <a:pt x="199" y="135"/>
                  </a:lnTo>
                  <a:lnTo>
                    <a:pt x="228" y="121"/>
                  </a:lnTo>
                  <a:lnTo>
                    <a:pt x="276" y="87"/>
                  </a:lnTo>
                  <a:lnTo>
                    <a:pt x="330" y="58"/>
                  </a:lnTo>
                  <a:lnTo>
                    <a:pt x="378" y="29"/>
                  </a:lnTo>
                  <a:lnTo>
                    <a:pt x="430" y="0"/>
                  </a:lnTo>
                  <a:lnTo>
                    <a:pt x="430" y="16"/>
                  </a:lnTo>
                  <a:lnTo>
                    <a:pt x="436" y="29"/>
                  </a:lnTo>
                  <a:lnTo>
                    <a:pt x="382" y="58"/>
                  </a:lnTo>
                  <a:lnTo>
                    <a:pt x="334" y="87"/>
                  </a:lnTo>
                  <a:lnTo>
                    <a:pt x="305" y="102"/>
                  </a:lnTo>
                  <a:lnTo>
                    <a:pt x="276" y="115"/>
                  </a:lnTo>
                  <a:lnTo>
                    <a:pt x="253" y="131"/>
                  </a:lnTo>
                  <a:lnTo>
                    <a:pt x="228" y="150"/>
                  </a:lnTo>
                  <a:lnTo>
                    <a:pt x="199" y="163"/>
                  </a:lnTo>
                  <a:lnTo>
                    <a:pt x="172" y="179"/>
                  </a:lnTo>
                  <a:lnTo>
                    <a:pt x="144" y="192"/>
                  </a:lnTo>
                  <a:lnTo>
                    <a:pt x="115" y="211"/>
                  </a:lnTo>
                  <a:lnTo>
                    <a:pt x="86" y="227"/>
                  </a:lnTo>
                  <a:lnTo>
                    <a:pt x="57" y="240"/>
                  </a:lnTo>
                  <a:lnTo>
                    <a:pt x="28" y="254"/>
                  </a:lnTo>
                  <a:lnTo>
                    <a:pt x="0" y="27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8" name="Freeform 5404"/>
            <p:cNvSpPr>
              <a:spLocks/>
            </p:cNvSpPr>
            <p:nvPr/>
          </p:nvSpPr>
          <p:spPr bwMode="gray">
            <a:xfrm>
              <a:off x="5328" y="2594"/>
              <a:ext cx="239" cy="153"/>
            </a:xfrm>
            <a:custGeom>
              <a:avLst/>
              <a:gdLst>
                <a:gd name="T0" fmla="*/ 0 w 478"/>
                <a:gd name="T1" fmla="*/ 7 h 308"/>
                <a:gd name="T2" fmla="*/ 0 w 478"/>
                <a:gd name="T3" fmla="*/ 4 h 308"/>
                <a:gd name="T4" fmla="*/ 1 w 478"/>
                <a:gd name="T5" fmla="*/ 0 h 308"/>
                <a:gd name="T6" fmla="*/ 7 w 478"/>
                <a:gd name="T7" fmla="*/ 4 h 308"/>
                <a:gd name="T8" fmla="*/ 15 w 478"/>
                <a:gd name="T9" fmla="*/ 7 h 308"/>
                <a:gd name="T10" fmla="*/ 22 w 478"/>
                <a:gd name="T11" fmla="*/ 11 h 308"/>
                <a:gd name="T12" fmla="*/ 29 w 478"/>
                <a:gd name="T13" fmla="*/ 16 h 308"/>
                <a:gd name="T14" fmla="*/ 35 w 478"/>
                <a:gd name="T15" fmla="*/ 19 h 308"/>
                <a:gd name="T16" fmla="*/ 42 w 478"/>
                <a:gd name="T17" fmla="*/ 24 h 308"/>
                <a:gd name="T18" fmla="*/ 49 w 478"/>
                <a:gd name="T19" fmla="*/ 28 h 308"/>
                <a:gd name="T20" fmla="*/ 57 w 478"/>
                <a:gd name="T21" fmla="*/ 32 h 308"/>
                <a:gd name="T22" fmla="*/ 65 w 478"/>
                <a:gd name="T23" fmla="*/ 36 h 308"/>
                <a:gd name="T24" fmla="*/ 72 w 478"/>
                <a:gd name="T25" fmla="*/ 40 h 308"/>
                <a:gd name="T26" fmla="*/ 79 w 478"/>
                <a:gd name="T27" fmla="*/ 44 h 308"/>
                <a:gd name="T28" fmla="*/ 88 w 478"/>
                <a:gd name="T29" fmla="*/ 49 h 308"/>
                <a:gd name="T30" fmla="*/ 95 w 478"/>
                <a:gd name="T31" fmla="*/ 52 h 308"/>
                <a:gd name="T32" fmla="*/ 103 w 478"/>
                <a:gd name="T33" fmla="*/ 57 h 308"/>
                <a:gd name="T34" fmla="*/ 112 w 478"/>
                <a:gd name="T35" fmla="*/ 62 h 308"/>
                <a:gd name="T36" fmla="*/ 120 w 478"/>
                <a:gd name="T37" fmla="*/ 67 h 308"/>
                <a:gd name="T38" fmla="*/ 120 w 478"/>
                <a:gd name="T39" fmla="*/ 70 h 308"/>
                <a:gd name="T40" fmla="*/ 120 w 478"/>
                <a:gd name="T41" fmla="*/ 76 h 308"/>
                <a:gd name="T42" fmla="*/ 112 w 478"/>
                <a:gd name="T43" fmla="*/ 70 h 308"/>
                <a:gd name="T44" fmla="*/ 103 w 478"/>
                <a:gd name="T45" fmla="*/ 65 h 308"/>
                <a:gd name="T46" fmla="*/ 95 w 478"/>
                <a:gd name="T47" fmla="*/ 62 h 308"/>
                <a:gd name="T48" fmla="*/ 88 w 478"/>
                <a:gd name="T49" fmla="*/ 59 h 308"/>
                <a:gd name="T50" fmla="*/ 79 w 478"/>
                <a:gd name="T51" fmla="*/ 54 h 308"/>
                <a:gd name="T52" fmla="*/ 72 w 478"/>
                <a:gd name="T53" fmla="*/ 49 h 308"/>
                <a:gd name="T54" fmla="*/ 65 w 478"/>
                <a:gd name="T55" fmla="*/ 44 h 308"/>
                <a:gd name="T56" fmla="*/ 57 w 478"/>
                <a:gd name="T57" fmla="*/ 40 h 308"/>
                <a:gd name="T58" fmla="*/ 49 w 478"/>
                <a:gd name="T59" fmla="*/ 36 h 308"/>
                <a:gd name="T60" fmla="*/ 42 w 478"/>
                <a:gd name="T61" fmla="*/ 31 h 308"/>
                <a:gd name="T62" fmla="*/ 35 w 478"/>
                <a:gd name="T63" fmla="*/ 28 h 308"/>
                <a:gd name="T64" fmla="*/ 28 w 478"/>
                <a:gd name="T65" fmla="*/ 24 h 308"/>
                <a:gd name="T66" fmla="*/ 20 w 478"/>
                <a:gd name="T67" fmla="*/ 19 h 308"/>
                <a:gd name="T68" fmla="*/ 13 w 478"/>
                <a:gd name="T69" fmla="*/ 16 h 308"/>
                <a:gd name="T70" fmla="*/ 6 w 478"/>
                <a:gd name="T71" fmla="*/ 11 h 308"/>
                <a:gd name="T72" fmla="*/ 0 w 478"/>
                <a:gd name="T73" fmla="*/ 7 h 3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8"/>
                <a:gd name="T112" fmla="*/ 0 h 308"/>
                <a:gd name="T113" fmla="*/ 478 w 478"/>
                <a:gd name="T114" fmla="*/ 308 h 3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8" h="308">
                  <a:moveTo>
                    <a:pt x="0" y="29"/>
                  </a:moveTo>
                  <a:lnTo>
                    <a:pt x="0" y="16"/>
                  </a:lnTo>
                  <a:lnTo>
                    <a:pt x="4" y="0"/>
                  </a:lnTo>
                  <a:lnTo>
                    <a:pt x="28" y="16"/>
                  </a:lnTo>
                  <a:lnTo>
                    <a:pt x="57" y="29"/>
                  </a:lnTo>
                  <a:lnTo>
                    <a:pt x="86" y="45"/>
                  </a:lnTo>
                  <a:lnTo>
                    <a:pt x="115" y="64"/>
                  </a:lnTo>
                  <a:lnTo>
                    <a:pt x="138" y="77"/>
                  </a:lnTo>
                  <a:lnTo>
                    <a:pt x="167" y="96"/>
                  </a:lnTo>
                  <a:lnTo>
                    <a:pt x="196" y="112"/>
                  </a:lnTo>
                  <a:lnTo>
                    <a:pt x="228" y="131"/>
                  </a:lnTo>
                  <a:lnTo>
                    <a:pt x="257" y="144"/>
                  </a:lnTo>
                  <a:lnTo>
                    <a:pt x="286" y="164"/>
                  </a:lnTo>
                  <a:lnTo>
                    <a:pt x="315" y="179"/>
                  </a:lnTo>
                  <a:lnTo>
                    <a:pt x="349" y="198"/>
                  </a:lnTo>
                  <a:lnTo>
                    <a:pt x="378" y="212"/>
                  </a:lnTo>
                  <a:lnTo>
                    <a:pt x="411" y="231"/>
                  </a:lnTo>
                  <a:lnTo>
                    <a:pt x="445" y="250"/>
                  </a:lnTo>
                  <a:lnTo>
                    <a:pt x="478" y="269"/>
                  </a:lnTo>
                  <a:lnTo>
                    <a:pt x="478" y="283"/>
                  </a:lnTo>
                  <a:lnTo>
                    <a:pt x="478" y="308"/>
                  </a:lnTo>
                  <a:lnTo>
                    <a:pt x="445" y="283"/>
                  </a:lnTo>
                  <a:lnTo>
                    <a:pt x="411" y="263"/>
                  </a:lnTo>
                  <a:lnTo>
                    <a:pt x="378" y="250"/>
                  </a:lnTo>
                  <a:lnTo>
                    <a:pt x="349" y="237"/>
                  </a:lnTo>
                  <a:lnTo>
                    <a:pt x="315" y="217"/>
                  </a:lnTo>
                  <a:lnTo>
                    <a:pt x="286" y="198"/>
                  </a:lnTo>
                  <a:lnTo>
                    <a:pt x="257" y="179"/>
                  </a:lnTo>
                  <a:lnTo>
                    <a:pt x="228" y="164"/>
                  </a:lnTo>
                  <a:lnTo>
                    <a:pt x="196" y="144"/>
                  </a:lnTo>
                  <a:lnTo>
                    <a:pt x="167" y="125"/>
                  </a:lnTo>
                  <a:lnTo>
                    <a:pt x="138" y="112"/>
                  </a:lnTo>
                  <a:lnTo>
                    <a:pt x="109" y="96"/>
                  </a:lnTo>
                  <a:lnTo>
                    <a:pt x="80" y="77"/>
                  </a:lnTo>
                  <a:lnTo>
                    <a:pt x="52" y="64"/>
                  </a:lnTo>
                  <a:lnTo>
                    <a:pt x="23" y="45"/>
                  </a:lnTo>
                  <a:lnTo>
                    <a:pt x="0" y="2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39" name="Freeform 5405"/>
            <p:cNvSpPr>
              <a:spLocks/>
            </p:cNvSpPr>
            <p:nvPr/>
          </p:nvSpPr>
          <p:spPr bwMode="gray">
            <a:xfrm>
              <a:off x="5301" y="2728"/>
              <a:ext cx="266" cy="172"/>
            </a:xfrm>
            <a:custGeom>
              <a:avLst/>
              <a:gdLst>
                <a:gd name="T0" fmla="*/ 0 w 532"/>
                <a:gd name="T1" fmla="*/ 86 h 344"/>
                <a:gd name="T2" fmla="*/ 0 w 532"/>
                <a:gd name="T3" fmla="*/ 82 h 344"/>
                <a:gd name="T4" fmla="*/ 1 w 532"/>
                <a:gd name="T5" fmla="*/ 77 h 344"/>
                <a:gd name="T6" fmla="*/ 9 w 532"/>
                <a:gd name="T7" fmla="*/ 71 h 344"/>
                <a:gd name="T8" fmla="*/ 18 w 532"/>
                <a:gd name="T9" fmla="*/ 67 h 344"/>
                <a:gd name="T10" fmla="*/ 26 w 532"/>
                <a:gd name="T11" fmla="*/ 61 h 344"/>
                <a:gd name="T12" fmla="*/ 36 w 532"/>
                <a:gd name="T13" fmla="*/ 57 h 344"/>
                <a:gd name="T14" fmla="*/ 44 w 532"/>
                <a:gd name="T15" fmla="*/ 51 h 344"/>
                <a:gd name="T16" fmla="*/ 52 w 532"/>
                <a:gd name="T17" fmla="*/ 46 h 344"/>
                <a:gd name="T18" fmla="*/ 61 w 532"/>
                <a:gd name="T19" fmla="*/ 42 h 344"/>
                <a:gd name="T20" fmla="*/ 70 w 532"/>
                <a:gd name="T21" fmla="*/ 37 h 344"/>
                <a:gd name="T22" fmla="*/ 77 w 532"/>
                <a:gd name="T23" fmla="*/ 33 h 344"/>
                <a:gd name="T24" fmla="*/ 86 w 532"/>
                <a:gd name="T25" fmla="*/ 27 h 344"/>
                <a:gd name="T26" fmla="*/ 93 w 532"/>
                <a:gd name="T27" fmla="*/ 22 h 344"/>
                <a:gd name="T28" fmla="*/ 101 w 532"/>
                <a:gd name="T29" fmla="*/ 20 h 344"/>
                <a:gd name="T30" fmla="*/ 109 w 532"/>
                <a:gd name="T31" fmla="*/ 13 h 344"/>
                <a:gd name="T32" fmla="*/ 117 w 532"/>
                <a:gd name="T33" fmla="*/ 9 h 344"/>
                <a:gd name="T34" fmla="*/ 124 w 532"/>
                <a:gd name="T35" fmla="*/ 3 h 344"/>
                <a:gd name="T36" fmla="*/ 133 w 532"/>
                <a:gd name="T37" fmla="*/ 0 h 344"/>
                <a:gd name="T38" fmla="*/ 133 w 532"/>
                <a:gd name="T39" fmla="*/ 3 h 344"/>
                <a:gd name="T40" fmla="*/ 133 w 532"/>
                <a:gd name="T41" fmla="*/ 10 h 344"/>
                <a:gd name="T42" fmla="*/ 124 w 532"/>
                <a:gd name="T43" fmla="*/ 13 h 344"/>
                <a:gd name="T44" fmla="*/ 117 w 532"/>
                <a:gd name="T45" fmla="*/ 18 h 344"/>
                <a:gd name="T46" fmla="*/ 109 w 532"/>
                <a:gd name="T47" fmla="*/ 22 h 344"/>
                <a:gd name="T48" fmla="*/ 101 w 532"/>
                <a:gd name="T49" fmla="*/ 27 h 344"/>
                <a:gd name="T50" fmla="*/ 93 w 532"/>
                <a:gd name="T51" fmla="*/ 31 h 344"/>
                <a:gd name="T52" fmla="*/ 86 w 532"/>
                <a:gd name="T53" fmla="*/ 36 h 344"/>
                <a:gd name="T54" fmla="*/ 77 w 532"/>
                <a:gd name="T55" fmla="*/ 41 h 344"/>
                <a:gd name="T56" fmla="*/ 70 w 532"/>
                <a:gd name="T57" fmla="*/ 46 h 344"/>
                <a:gd name="T58" fmla="*/ 61 w 532"/>
                <a:gd name="T59" fmla="*/ 50 h 344"/>
                <a:gd name="T60" fmla="*/ 52 w 532"/>
                <a:gd name="T61" fmla="*/ 56 h 344"/>
                <a:gd name="T62" fmla="*/ 44 w 532"/>
                <a:gd name="T63" fmla="*/ 61 h 344"/>
                <a:gd name="T64" fmla="*/ 36 w 532"/>
                <a:gd name="T65" fmla="*/ 67 h 344"/>
                <a:gd name="T66" fmla="*/ 26 w 532"/>
                <a:gd name="T67" fmla="*/ 71 h 344"/>
                <a:gd name="T68" fmla="*/ 18 w 532"/>
                <a:gd name="T69" fmla="*/ 77 h 344"/>
                <a:gd name="T70" fmla="*/ 8 w 532"/>
                <a:gd name="T71" fmla="*/ 81 h 344"/>
                <a:gd name="T72" fmla="*/ 0 w 532"/>
                <a:gd name="T73" fmla="*/ 86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344"/>
                <a:gd name="T113" fmla="*/ 532 w 53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344">
                  <a:moveTo>
                    <a:pt x="0" y="344"/>
                  </a:moveTo>
                  <a:lnTo>
                    <a:pt x="0" y="325"/>
                  </a:lnTo>
                  <a:lnTo>
                    <a:pt x="6" y="305"/>
                  </a:lnTo>
                  <a:lnTo>
                    <a:pt x="38" y="282"/>
                  </a:lnTo>
                  <a:lnTo>
                    <a:pt x="73" y="267"/>
                  </a:lnTo>
                  <a:lnTo>
                    <a:pt x="106" y="244"/>
                  </a:lnTo>
                  <a:lnTo>
                    <a:pt x="144" y="231"/>
                  </a:lnTo>
                  <a:lnTo>
                    <a:pt x="178" y="206"/>
                  </a:lnTo>
                  <a:lnTo>
                    <a:pt x="211" y="186"/>
                  </a:lnTo>
                  <a:lnTo>
                    <a:pt x="246" y="167"/>
                  </a:lnTo>
                  <a:lnTo>
                    <a:pt x="282" y="148"/>
                  </a:lnTo>
                  <a:lnTo>
                    <a:pt x="311" y="129"/>
                  </a:lnTo>
                  <a:lnTo>
                    <a:pt x="346" y="110"/>
                  </a:lnTo>
                  <a:lnTo>
                    <a:pt x="374" y="90"/>
                  </a:lnTo>
                  <a:lnTo>
                    <a:pt x="407" y="77"/>
                  </a:lnTo>
                  <a:lnTo>
                    <a:pt x="436" y="52"/>
                  </a:lnTo>
                  <a:lnTo>
                    <a:pt x="470" y="33"/>
                  </a:lnTo>
                  <a:lnTo>
                    <a:pt x="499" y="14"/>
                  </a:lnTo>
                  <a:lnTo>
                    <a:pt x="532" y="0"/>
                  </a:lnTo>
                  <a:lnTo>
                    <a:pt x="532" y="14"/>
                  </a:lnTo>
                  <a:lnTo>
                    <a:pt x="532" y="39"/>
                  </a:lnTo>
                  <a:lnTo>
                    <a:pt x="499" y="52"/>
                  </a:lnTo>
                  <a:lnTo>
                    <a:pt x="470" y="71"/>
                  </a:lnTo>
                  <a:lnTo>
                    <a:pt x="436" y="90"/>
                  </a:lnTo>
                  <a:lnTo>
                    <a:pt x="407" y="110"/>
                  </a:lnTo>
                  <a:lnTo>
                    <a:pt x="374" y="125"/>
                  </a:lnTo>
                  <a:lnTo>
                    <a:pt x="346" y="144"/>
                  </a:lnTo>
                  <a:lnTo>
                    <a:pt x="311" y="163"/>
                  </a:lnTo>
                  <a:lnTo>
                    <a:pt x="282" y="186"/>
                  </a:lnTo>
                  <a:lnTo>
                    <a:pt x="246" y="202"/>
                  </a:lnTo>
                  <a:lnTo>
                    <a:pt x="211" y="225"/>
                  </a:lnTo>
                  <a:lnTo>
                    <a:pt x="178" y="244"/>
                  </a:lnTo>
                  <a:lnTo>
                    <a:pt x="144" y="267"/>
                  </a:lnTo>
                  <a:lnTo>
                    <a:pt x="106" y="282"/>
                  </a:lnTo>
                  <a:lnTo>
                    <a:pt x="73" y="305"/>
                  </a:lnTo>
                  <a:lnTo>
                    <a:pt x="34" y="321"/>
                  </a:lnTo>
                  <a:lnTo>
                    <a:pt x="0" y="34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0" name="Freeform 5406"/>
            <p:cNvSpPr>
              <a:spLocks/>
            </p:cNvSpPr>
            <p:nvPr/>
          </p:nvSpPr>
          <p:spPr bwMode="gray">
            <a:xfrm>
              <a:off x="5420" y="1554"/>
              <a:ext cx="42" cy="36"/>
            </a:xfrm>
            <a:custGeom>
              <a:avLst/>
              <a:gdLst>
                <a:gd name="T0" fmla="*/ 21 w 85"/>
                <a:gd name="T1" fmla="*/ 0 h 71"/>
                <a:gd name="T2" fmla="*/ 18 w 85"/>
                <a:gd name="T3" fmla="*/ 0 h 71"/>
                <a:gd name="T4" fmla="*/ 14 w 85"/>
                <a:gd name="T5" fmla="*/ 4 h 71"/>
                <a:gd name="T6" fmla="*/ 10 w 85"/>
                <a:gd name="T7" fmla="*/ 9 h 71"/>
                <a:gd name="T8" fmla="*/ 4 w 85"/>
                <a:gd name="T9" fmla="*/ 12 h 71"/>
                <a:gd name="T10" fmla="*/ 0 w 85"/>
                <a:gd name="T11" fmla="*/ 16 h 71"/>
                <a:gd name="T12" fmla="*/ 0 w 85"/>
                <a:gd name="T13" fmla="*/ 17 h 71"/>
                <a:gd name="T14" fmla="*/ 0 w 85"/>
                <a:gd name="T15" fmla="*/ 18 h 71"/>
                <a:gd name="T16" fmla="*/ 5 w 85"/>
                <a:gd name="T17" fmla="*/ 13 h 71"/>
                <a:gd name="T18" fmla="*/ 11 w 85"/>
                <a:gd name="T19" fmla="*/ 9 h 71"/>
                <a:gd name="T20" fmla="*/ 15 w 85"/>
                <a:gd name="T21" fmla="*/ 4 h 71"/>
                <a:gd name="T22" fmla="*/ 21 w 85"/>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5"/>
                <a:gd name="T37" fmla="*/ 0 h 71"/>
                <a:gd name="T38" fmla="*/ 85 w 85"/>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5" h="71">
                  <a:moveTo>
                    <a:pt x="85" y="0"/>
                  </a:moveTo>
                  <a:lnTo>
                    <a:pt x="75" y="0"/>
                  </a:lnTo>
                  <a:lnTo>
                    <a:pt x="56" y="14"/>
                  </a:lnTo>
                  <a:lnTo>
                    <a:pt x="42" y="33"/>
                  </a:lnTo>
                  <a:lnTo>
                    <a:pt x="17" y="48"/>
                  </a:lnTo>
                  <a:lnTo>
                    <a:pt x="0" y="62"/>
                  </a:lnTo>
                  <a:lnTo>
                    <a:pt x="0" y="67"/>
                  </a:lnTo>
                  <a:lnTo>
                    <a:pt x="0" y="71"/>
                  </a:lnTo>
                  <a:lnTo>
                    <a:pt x="23" y="52"/>
                  </a:lnTo>
                  <a:lnTo>
                    <a:pt x="46" y="33"/>
                  </a:lnTo>
                  <a:lnTo>
                    <a:pt x="62" y="14"/>
                  </a:lnTo>
                  <a:lnTo>
                    <a:pt x="85"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1" name="Freeform 5407"/>
            <p:cNvSpPr>
              <a:spLocks/>
            </p:cNvSpPr>
            <p:nvPr/>
          </p:nvSpPr>
          <p:spPr bwMode="gray">
            <a:xfrm>
              <a:off x="5420" y="1585"/>
              <a:ext cx="49" cy="43"/>
            </a:xfrm>
            <a:custGeom>
              <a:avLst/>
              <a:gdLst>
                <a:gd name="T0" fmla="*/ 24 w 100"/>
                <a:gd name="T1" fmla="*/ 22 h 86"/>
                <a:gd name="T2" fmla="*/ 23 w 100"/>
                <a:gd name="T3" fmla="*/ 21 h 86"/>
                <a:gd name="T4" fmla="*/ 23 w 100"/>
                <a:gd name="T5" fmla="*/ 19 h 86"/>
                <a:gd name="T6" fmla="*/ 17 w 100"/>
                <a:gd name="T7" fmla="*/ 14 h 86"/>
                <a:gd name="T8" fmla="*/ 11 w 100"/>
                <a:gd name="T9" fmla="*/ 10 h 86"/>
                <a:gd name="T10" fmla="*/ 4 w 100"/>
                <a:gd name="T11" fmla="*/ 5 h 86"/>
                <a:gd name="T12" fmla="*/ 0 w 100"/>
                <a:gd name="T13" fmla="*/ 0 h 86"/>
                <a:gd name="T14" fmla="*/ 0 w 100"/>
                <a:gd name="T15" fmla="*/ 1 h 86"/>
                <a:gd name="T16" fmla="*/ 0 w 100"/>
                <a:gd name="T17" fmla="*/ 3 h 86"/>
                <a:gd name="T18" fmla="*/ 4 w 100"/>
                <a:gd name="T19" fmla="*/ 7 h 86"/>
                <a:gd name="T20" fmla="*/ 11 w 100"/>
                <a:gd name="T21" fmla="*/ 12 h 86"/>
                <a:gd name="T22" fmla="*/ 17 w 100"/>
                <a:gd name="T23" fmla="*/ 17 h 86"/>
                <a:gd name="T24" fmla="*/ 24 w 100"/>
                <a:gd name="T25" fmla="*/ 22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86"/>
                <a:gd name="T41" fmla="*/ 100 w 100"/>
                <a:gd name="T42" fmla="*/ 86 h 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86">
                  <a:moveTo>
                    <a:pt x="100" y="86"/>
                  </a:moveTo>
                  <a:lnTo>
                    <a:pt x="94" y="82"/>
                  </a:lnTo>
                  <a:lnTo>
                    <a:pt x="94" y="76"/>
                  </a:lnTo>
                  <a:lnTo>
                    <a:pt x="71" y="57"/>
                  </a:lnTo>
                  <a:lnTo>
                    <a:pt x="46" y="38"/>
                  </a:lnTo>
                  <a:lnTo>
                    <a:pt x="17" y="19"/>
                  </a:lnTo>
                  <a:lnTo>
                    <a:pt x="0" y="0"/>
                  </a:lnTo>
                  <a:lnTo>
                    <a:pt x="0" y="5"/>
                  </a:lnTo>
                  <a:lnTo>
                    <a:pt x="0" y="9"/>
                  </a:lnTo>
                  <a:lnTo>
                    <a:pt x="17" y="28"/>
                  </a:lnTo>
                  <a:lnTo>
                    <a:pt x="46" y="48"/>
                  </a:lnTo>
                  <a:lnTo>
                    <a:pt x="71" y="67"/>
                  </a:lnTo>
                  <a:lnTo>
                    <a:pt x="100" y="86"/>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2" name="Freeform 5408"/>
            <p:cNvSpPr>
              <a:spLocks/>
            </p:cNvSpPr>
            <p:nvPr/>
          </p:nvSpPr>
          <p:spPr bwMode="gray">
            <a:xfrm>
              <a:off x="5412" y="1623"/>
              <a:ext cx="57" cy="43"/>
            </a:xfrm>
            <a:custGeom>
              <a:avLst/>
              <a:gdLst>
                <a:gd name="T0" fmla="*/ 28 w 115"/>
                <a:gd name="T1" fmla="*/ 2 h 87"/>
                <a:gd name="T2" fmla="*/ 27 w 115"/>
                <a:gd name="T3" fmla="*/ 0 h 87"/>
                <a:gd name="T4" fmla="*/ 21 w 115"/>
                <a:gd name="T5" fmla="*/ 4 h 87"/>
                <a:gd name="T6" fmla="*/ 15 w 115"/>
                <a:gd name="T7" fmla="*/ 9 h 87"/>
                <a:gd name="T8" fmla="*/ 7 w 115"/>
                <a:gd name="T9" fmla="*/ 14 h 87"/>
                <a:gd name="T10" fmla="*/ 0 w 115"/>
                <a:gd name="T11" fmla="*/ 20 h 87"/>
                <a:gd name="T12" fmla="*/ 0 w 115"/>
                <a:gd name="T13" fmla="*/ 21 h 87"/>
                <a:gd name="T14" fmla="*/ 7 w 115"/>
                <a:gd name="T15" fmla="*/ 17 h 87"/>
                <a:gd name="T16" fmla="*/ 15 w 115"/>
                <a:gd name="T17" fmla="*/ 12 h 87"/>
                <a:gd name="T18" fmla="*/ 21 w 115"/>
                <a:gd name="T19" fmla="*/ 6 h 87"/>
                <a:gd name="T20" fmla="*/ 28 w 115"/>
                <a:gd name="T21" fmla="*/ 2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87"/>
                <a:gd name="T35" fmla="*/ 115 w 115"/>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87">
                  <a:moveTo>
                    <a:pt x="115" y="10"/>
                  </a:moveTo>
                  <a:lnTo>
                    <a:pt x="109" y="0"/>
                  </a:lnTo>
                  <a:lnTo>
                    <a:pt x="86" y="16"/>
                  </a:lnTo>
                  <a:lnTo>
                    <a:pt x="61" y="39"/>
                  </a:lnTo>
                  <a:lnTo>
                    <a:pt x="29" y="58"/>
                  </a:lnTo>
                  <a:lnTo>
                    <a:pt x="0" y="83"/>
                  </a:lnTo>
                  <a:lnTo>
                    <a:pt x="0" y="87"/>
                  </a:lnTo>
                  <a:lnTo>
                    <a:pt x="29" y="68"/>
                  </a:lnTo>
                  <a:lnTo>
                    <a:pt x="61" y="48"/>
                  </a:lnTo>
                  <a:lnTo>
                    <a:pt x="86" y="25"/>
                  </a:lnTo>
                  <a:lnTo>
                    <a:pt x="115" y="1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3" name="Freeform 5409"/>
            <p:cNvSpPr>
              <a:spLocks/>
            </p:cNvSpPr>
            <p:nvPr/>
          </p:nvSpPr>
          <p:spPr bwMode="gray">
            <a:xfrm>
              <a:off x="5412" y="1665"/>
              <a:ext cx="64" cy="47"/>
            </a:xfrm>
            <a:custGeom>
              <a:avLst/>
              <a:gdLst>
                <a:gd name="T0" fmla="*/ 32 w 128"/>
                <a:gd name="T1" fmla="*/ 24 h 94"/>
                <a:gd name="T2" fmla="*/ 31 w 128"/>
                <a:gd name="T3" fmla="*/ 21 h 94"/>
                <a:gd name="T4" fmla="*/ 22 w 128"/>
                <a:gd name="T5" fmla="*/ 15 h 94"/>
                <a:gd name="T6" fmla="*/ 15 w 128"/>
                <a:gd name="T7" fmla="*/ 9 h 94"/>
                <a:gd name="T8" fmla="*/ 7 w 128"/>
                <a:gd name="T9" fmla="*/ 3 h 94"/>
                <a:gd name="T10" fmla="*/ 0 w 128"/>
                <a:gd name="T11" fmla="*/ 0 h 94"/>
                <a:gd name="T12" fmla="*/ 0 w 128"/>
                <a:gd name="T13" fmla="*/ 1 h 94"/>
                <a:gd name="T14" fmla="*/ 7 w 128"/>
                <a:gd name="T15" fmla="*/ 6 h 94"/>
                <a:gd name="T16" fmla="*/ 15 w 128"/>
                <a:gd name="T17" fmla="*/ 13 h 94"/>
                <a:gd name="T18" fmla="*/ 22 w 128"/>
                <a:gd name="T19" fmla="*/ 18 h 94"/>
                <a:gd name="T20" fmla="*/ 32 w 128"/>
                <a:gd name="T21" fmla="*/ 2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94"/>
                <a:gd name="T35" fmla="*/ 128 w 128"/>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94">
                  <a:moveTo>
                    <a:pt x="128" y="94"/>
                  </a:moveTo>
                  <a:lnTo>
                    <a:pt x="125" y="84"/>
                  </a:lnTo>
                  <a:lnTo>
                    <a:pt x="90" y="61"/>
                  </a:lnTo>
                  <a:lnTo>
                    <a:pt x="61" y="36"/>
                  </a:lnTo>
                  <a:lnTo>
                    <a:pt x="29" y="13"/>
                  </a:lnTo>
                  <a:lnTo>
                    <a:pt x="0" y="0"/>
                  </a:lnTo>
                  <a:lnTo>
                    <a:pt x="0" y="4"/>
                  </a:lnTo>
                  <a:lnTo>
                    <a:pt x="29" y="27"/>
                  </a:lnTo>
                  <a:lnTo>
                    <a:pt x="61" y="52"/>
                  </a:lnTo>
                  <a:lnTo>
                    <a:pt x="90" y="71"/>
                  </a:lnTo>
                  <a:lnTo>
                    <a:pt x="128" y="9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4" name="Freeform 5410"/>
            <p:cNvSpPr>
              <a:spLocks/>
            </p:cNvSpPr>
            <p:nvPr/>
          </p:nvSpPr>
          <p:spPr bwMode="gray">
            <a:xfrm>
              <a:off x="5405" y="1705"/>
              <a:ext cx="69" cy="50"/>
            </a:xfrm>
            <a:custGeom>
              <a:avLst/>
              <a:gdLst>
                <a:gd name="T0" fmla="*/ 34 w 139"/>
                <a:gd name="T1" fmla="*/ 3 h 99"/>
                <a:gd name="T2" fmla="*/ 34 w 139"/>
                <a:gd name="T3" fmla="*/ 1 h 99"/>
                <a:gd name="T4" fmla="*/ 34 w 139"/>
                <a:gd name="T5" fmla="*/ 0 h 99"/>
                <a:gd name="T6" fmla="*/ 26 w 139"/>
                <a:gd name="T7" fmla="*/ 5 h 99"/>
                <a:gd name="T8" fmla="*/ 18 w 139"/>
                <a:gd name="T9" fmla="*/ 11 h 99"/>
                <a:gd name="T10" fmla="*/ 9 w 139"/>
                <a:gd name="T11" fmla="*/ 17 h 99"/>
                <a:gd name="T12" fmla="*/ 0 w 139"/>
                <a:gd name="T13" fmla="*/ 23 h 99"/>
                <a:gd name="T14" fmla="*/ 0 w 139"/>
                <a:gd name="T15" fmla="*/ 24 h 99"/>
                <a:gd name="T16" fmla="*/ 0 w 139"/>
                <a:gd name="T17" fmla="*/ 25 h 99"/>
                <a:gd name="T18" fmla="*/ 8 w 139"/>
                <a:gd name="T19" fmla="*/ 19 h 99"/>
                <a:gd name="T20" fmla="*/ 18 w 139"/>
                <a:gd name="T21" fmla="*/ 15 h 99"/>
                <a:gd name="T22" fmla="*/ 26 w 139"/>
                <a:gd name="T23" fmla="*/ 8 h 99"/>
                <a:gd name="T24" fmla="*/ 34 w 139"/>
                <a:gd name="T25" fmla="*/ 3 h 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99"/>
                <a:gd name="T41" fmla="*/ 139 w 139"/>
                <a:gd name="T42" fmla="*/ 99 h 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99">
                  <a:moveTo>
                    <a:pt x="139" y="9"/>
                  </a:moveTo>
                  <a:lnTo>
                    <a:pt x="139" y="3"/>
                  </a:lnTo>
                  <a:lnTo>
                    <a:pt x="139" y="0"/>
                  </a:lnTo>
                  <a:lnTo>
                    <a:pt x="104" y="19"/>
                  </a:lnTo>
                  <a:lnTo>
                    <a:pt x="75" y="42"/>
                  </a:lnTo>
                  <a:lnTo>
                    <a:pt x="39" y="67"/>
                  </a:lnTo>
                  <a:lnTo>
                    <a:pt x="0" y="90"/>
                  </a:lnTo>
                  <a:lnTo>
                    <a:pt x="0" y="96"/>
                  </a:lnTo>
                  <a:lnTo>
                    <a:pt x="0" y="99"/>
                  </a:lnTo>
                  <a:lnTo>
                    <a:pt x="33" y="76"/>
                  </a:lnTo>
                  <a:lnTo>
                    <a:pt x="75" y="57"/>
                  </a:lnTo>
                  <a:lnTo>
                    <a:pt x="104" y="32"/>
                  </a:lnTo>
                  <a:lnTo>
                    <a:pt x="139" y="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5" name="Freeform 5411"/>
            <p:cNvSpPr>
              <a:spLocks/>
            </p:cNvSpPr>
            <p:nvPr/>
          </p:nvSpPr>
          <p:spPr bwMode="gray">
            <a:xfrm>
              <a:off x="5405" y="1750"/>
              <a:ext cx="79" cy="58"/>
            </a:xfrm>
            <a:custGeom>
              <a:avLst/>
              <a:gdLst>
                <a:gd name="T0" fmla="*/ 40 w 158"/>
                <a:gd name="T1" fmla="*/ 29 h 115"/>
                <a:gd name="T2" fmla="*/ 40 w 158"/>
                <a:gd name="T3" fmla="*/ 27 h 115"/>
                <a:gd name="T4" fmla="*/ 40 w 158"/>
                <a:gd name="T5" fmla="*/ 26 h 115"/>
                <a:gd name="T6" fmla="*/ 34 w 158"/>
                <a:gd name="T7" fmla="*/ 22 h 115"/>
                <a:gd name="T8" fmla="*/ 28 w 158"/>
                <a:gd name="T9" fmla="*/ 20 h 115"/>
                <a:gd name="T10" fmla="*/ 22 w 158"/>
                <a:gd name="T11" fmla="*/ 16 h 115"/>
                <a:gd name="T12" fmla="*/ 19 w 158"/>
                <a:gd name="T13" fmla="*/ 14 h 115"/>
                <a:gd name="T14" fmla="*/ 9 w 158"/>
                <a:gd name="T15" fmla="*/ 7 h 115"/>
                <a:gd name="T16" fmla="*/ 0 w 158"/>
                <a:gd name="T17" fmla="*/ 0 h 115"/>
                <a:gd name="T18" fmla="*/ 0 w 158"/>
                <a:gd name="T19" fmla="*/ 2 h 115"/>
                <a:gd name="T20" fmla="*/ 0 w 158"/>
                <a:gd name="T21" fmla="*/ 3 h 115"/>
                <a:gd name="T22" fmla="*/ 9 w 158"/>
                <a:gd name="T23" fmla="*/ 9 h 115"/>
                <a:gd name="T24" fmla="*/ 19 w 158"/>
                <a:gd name="T25" fmla="*/ 16 h 115"/>
                <a:gd name="T26" fmla="*/ 22 w 158"/>
                <a:gd name="T27" fmla="*/ 19 h 115"/>
                <a:gd name="T28" fmla="*/ 28 w 158"/>
                <a:gd name="T29" fmla="*/ 22 h 115"/>
                <a:gd name="T30" fmla="*/ 34 w 158"/>
                <a:gd name="T31" fmla="*/ 26 h 115"/>
                <a:gd name="T32" fmla="*/ 40 w 158"/>
                <a:gd name="T33" fmla="*/ 29 h 1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115"/>
                <a:gd name="T53" fmla="*/ 158 w 158"/>
                <a:gd name="T54" fmla="*/ 115 h 1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115">
                  <a:moveTo>
                    <a:pt x="158" y="115"/>
                  </a:moveTo>
                  <a:lnTo>
                    <a:pt x="158" y="105"/>
                  </a:lnTo>
                  <a:lnTo>
                    <a:pt x="158" y="102"/>
                  </a:lnTo>
                  <a:lnTo>
                    <a:pt x="133" y="86"/>
                  </a:lnTo>
                  <a:lnTo>
                    <a:pt x="114" y="77"/>
                  </a:lnTo>
                  <a:lnTo>
                    <a:pt x="91" y="63"/>
                  </a:lnTo>
                  <a:lnTo>
                    <a:pt x="75" y="54"/>
                  </a:lnTo>
                  <a:lnTo>
                    <a:pt x="33" y="25"/>
                  </a:lnTo>
                  <a:lnTo>
                    <a:pt x="0" y="0"/>
                  </a:lnTo>
                  <a:lnTo>
                    <a:pt x="0" y="6"/>
                  </a:lnTo>
                  <a:lnTo>
                    <a:pt x="0" y="9"/>
                  </a:lnTo>
                  <a:lnTo>
                    <a:pt x="33" y="34"/>
                  </a:lnTo>
                  <a:lnTo>
                    <a:pt x="75" y="63"/>
                  </a:lnTo>
                  <a:lnTo>
                    <a:pt x="91" y="73"/>
                  </a:lnTo>
                  <a:lnTo>
                    <a:pt x="114" y="86"/>
                  </a:lnTo>
                  <a:lnTo>
                    <a:pt x="133" y="102"/>
                  </a:lnTo>
                  <a:lnTo>
                    <a:pt x="158" y="11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6" name="Freeform 5412"/>
            <p:cNvSpPr>
              <a:spLocks/>
            </p:cNvSpPr>
            <p:nvPr/>
          </p:nvSpPr>
          <p:spPr bwMode="gray">
            <a:xfrm>
              <a:off x="5396" y="1798"/>
              <a:ext cx="88" cy="59"/>
            </a:xfrm>
            <a:custGeom>
              <a:avLst/>
              <a:gdLst>
                <a:gd name="T0" fmla="*/ 44 w 177"/>
                <a:gd name="T1" fmla="*/ 3 h 119"/>
                <a:gd name="T2" fmla="*/ 44 w 177"/>
                <a:gd name="T3" fmla="*/ 1 h 119"/>
                <a:gd name="T4" fmla="*/ 44 w 177"/>
                <a:gd name="T5" fmla="*/ 0 h 119"/>
                <a:gd name="T6" fmla="*/ 38 w 177"/>
                <a:gd name="T7" fmla="*/ 3 h 119"/>
                <a:gd name="T8" fmla="*/ 33 w 177"/>
                <a:gd name="T9" fmla="*/ 7 h 119"/>
                <a:gd name="T10" fmla="*/ 28 w 177"/>
                <a:gd name="T11" fmla="*/ 9 h 119"/>
                <a:gd name="T12" fmla="*/ 23 w 177"/>
                <a:gd name="T13" fmla="*/ 13 h 119"/>
                <a:gd name="T14" fmla="*/ 17 w 177"/>
                <a:gd name="T15" fmla="*/ 16 h 119"/>
                <a:gd name="T16" fmla="*/ 12 w 177"/>
                <a:gd name="T17" fmla="*/ 20 h 119"/>
                <a:gd name="T18" fmla="*/ 5 w 177"/>
                <a:gd name="T19" fmla="*/ 24 h 119"/>
                <a:gd name="T20" fmla="*/ 0 w 177"/>
                <a:gd name="T21" fmla="*/ 27 h 119"/>
                <a:gd name="T22" fmla="*/ 0 w 177"/>
                <a:gd name="T23" fmla="*/ 28 h 119"/>
                <a:gd name="T24" fmla="*/ 0 w 177"/>
                <a:gd name="T25" fmla="*/ 29 h 119"/>
                <a:gd name="T26" fmla="*/ 5 w 177"/>
                <a:gd name="T27" fmla="*/ 26 h 119"/>
                <a:gd name="T28" fmla="*/ 12 w 177"/>
                <a:gd name="T29" fmla="*/ 24 h 119"/>
                <a:gd name="T30" fmla="*/ 16 w 177"/>
                <a:gd name="T31" fmla="*/ 20 h 119"/>
                <a:gd name="T32" fmla="*/ 23 w 177"/>
                <a:gd name="T33" fmla="*/ 16 h 119"/>
                <a:gd name="T34" fmla="*/ 28 w 177"/>
                <a:gd name="T35" fmla="*/ 13 h 119"/>
                <a:gd name="T36" fmla="*/ 34 w 177"/>
                <a:gd name="T37" fmla="*/ 9 h 119"/>
                <a:gd name="T38" fmla="*/ 39 w 177"/>
                <a:gd name="T39" fmla="*/ 5 h 119"/>
                <a:gd name="T40" fmla="*/ 44 w 177"/>
                <a:gd name="T41" fmla="*/ 3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7"/>
                <a:gd name="T64" fmla="*/ 0 h 119"/>
                <a:gd name="T65" fmla="*/ 177 w 177"/>
                <a:gd name="T66" fmla="*/ 119 h 1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7" h="119">
                  <a:moveTo>
                    <a:pt x="177" y="13"/>
                  </a:moveTo>
                  <a:lnTo>
                    <a:pt x="177" y="6"/>
                  </a:lnTo>
                  <a:lnTo>
                    <a:pt x="177" y="0"/>
                  </a:lnTo>
                  <a:lnTo>
                    <a:pt x="152" y="13"/>
                  </a:lnTo>
                  <a:lnTo>
                    <a:pt x="133" y="29"/>
                  </a:lnTo>
                  <a:lnTo>
                    <a:pt x="113" y="38"/>
                  </a:lnTo>
                  <a:lnTo>
                    <a:pt x="94" y="52"/>
                  </a:lnTo>
                  <a:lnTo>
                    <a:pt x="71" y="67"/>
                  </a:lnTo>
                  <a:lnTo>
                    <a:pt x="48" y="81"/>
                  </a:lnTo>
                  <a:lnTo>
                    <a:pt x="23" y="96"/>
                  </a:lnTo>
                  <a:lnTo>
                    <a:pt x="0" y="109"/>
                  </a:lnTo>
                  <a:lnTo>
                    <a:pt x="0" y="115"/>
                  </a:lnTo>
                  <a:lnTo>
                    <a:pt x="0" y="119"/>
                  </a:lnTo>
                  <a:lnTo>
                    <a:pt x="23" y="105"/>
                  </a:lnTo>
                  <a:lnTo>
                    <a:pt x="48" y="96"/>
                  </a:lnTo>
                  <a:lnTo>
                    <a:pt x="65" y="81"/>
                  </a:lnTo>
                  <a:lnTo>
                    <a:pt x="94" y="67"/>
                  </a:lnTo>
                  <a:lnTo>
                    <a:pt x="113" y="52"/>
                  </a:lnTo>
                  <a:lnTo>
                    <a:pt x="138" y="38"/>
                  </a:lnTo>
                  <a:lnTo>
                    <a:pt x="158" y="23"/>
                  </a:lnTo>
                  <a:lnTo>
                    <a:pt x="177"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7" name="Freeform 5413"/>
            <p:cNvSpPr>
              <a:spLocks/>
            </p:cNvSpPr>
            <p:nvPr/>
          </p:nvSpPr>
          <p:spPr bwMode="gray">
            <a:xfrm>
              <a:off x="5396" y="1853"/>
              <a:ext cx="97" cy="65"/>
            </a:xfrm>
            <a:custGeom>
              <a:avLst/>
              <a:gdLst>
                <a:gd name="T0" fmla="*/ 48 w 196"/>
                <a:gd name="T1" fmla="*/ 32 h 131"/>
                <a:gd name="T2" fmla="*/ 48 w 196"/>
                <a:gd name="T3" fmla="*/ 30 h 131"/>
                <a:gd name="T4" fmla="*/ 48 w 196"/>
                <a:gd name="T5" fmla="*/ 28 h 131"/>
                <a:gd name="T6" fmla="*/ 41 w 196"/>
                <a:gd name="T7" fmla="*/ 25 h 131"/>
                <a:gd name="T8" fmla="*/ 35 w 196"/>
                <a:gd name="T9" fmla="*/ 21 h 131"/>
                <a:gd name="T10" fmla="*/ 29 w 196"/>
                <a:gd name="T11" fmla="*/ 17 h 131"/>
                <a:gd name="T12" fmla="*/ 23 w 196"/>
                <a:gd name="T13" fmla="*/ 13 h 131"/>
                <a:gd name="T14" fmla="*/ 16 w 196"/>
                <a:gd name="T15" fmla="*/ 9 h 131"/>
                <a:gd name="T16" fmla="*/ 12 w 196"/>
                <a:gd name="T17" fmla="*/ 7 h 131"/>
                <a:gd name="T18" fmla="*/ 4 w 196"/>
                <a:gd name="T19" fmla="*/ 4 h 131"/>
                <a:gd name="T20" fmla="*/ 0 w 196"/>
                <a:gd name="T21" fmla="*/ 0 h 131"/>
                <a:gd name="T22" fmla="*/ 0 w 196"/>
                <a:gd name="T23" fmla="*/ 1 h 131"/>
                <a:gd name="T24" fmla="*/ 0 w 196"/>
                <a:gd name="T25" fmla="*/ 2 h 131"/>
                <a:gd name="T26" fmla="*/ 4 w 196"/>
                <a:gd name="T27" fmla="*/ 6 h 131"/>
                <a:gd name="T28" fmla="*/ 10 w 196"/>
                <a:gd name="T29" fmla="*/ 9 h 131"/>
                <a:gd name="T30" fmla="*/ 16 w 196"/>
                <a:gd name="T31" fmla="*/ 13 h 131"/>
                <a:gd name="T32" fmla="*/ 23 w 196"/>
                <a:gd name="T33" fmla="*/ 17 h 131"/>
                <a:gd name="T34" fmla="*/ 29 w 196"/>
                <a:gd name="T35" fmla="*/ 20 h 131"/>
                <a:gd name="T36" fmla="*/ 35 w 196"/>
                <a:gd name="T37" fmla="*/ 24 h 131"/>
                <a:gd name="T38" fmla="*/ 41 w 196"/>
                <a:gd name="T39" fmla="*/ 28 h 131"/>
                <a:gd name="T40" fmla="*/ 48 w 196"/>
                <a:gd name="T41" fmla="*/ 32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6"/>
                <a:gd name="T64" fmla="*/ 0 h 131"/>
                <a:gd name="T65" fmla="*/ 196 w 196"/>
                <a:gd name="T66" fmla="*/ 131 h 1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6" h="131">
                  <a:moveTo>
                    <a:pt x="196" y="131"/>
                  </a:moveTo>
                  <a:lnTo>
                    <a:pt x="196" y="121"/>
                  </a:lnTo>
                  <a:lnTo>
                    <a:pt x="196" y="115"/>
                  </a:lnTo>
                  <a:lnTo>
                    <a:pt x="167" y="102"/>
                  </a:lnTo>
                  <a:lnTo>
                    <a:pt x="142" y="87"/>
                  </a:lnTo>
                  <a:lnTo>
                    <a:pt x="119" y="68"/>
                  </a:lnTo>
                  <a:lnTo>
                    <a:pt x="94" y="54"/>
                  </a:lnTo>
                  <a:lnTo>
                    <a:pt x="65" y="39"/>
                  </a:lnTo>
                  <a:lnTo>
                    <a:pt x="48" y="29"/>
                  </a:lnTo>
                  <a:lnTo>
                    <a:pt x="19" y="16"/>
                  </a:lnTo>
                  <a:lnTo>
                    <a:pt x="0" y="0"/>
                  </a:lnTo>
                  <a:lnTo>
                    <a:pt x="0" y="6"/>
                  </a:lnTo>
                  <a:lnTo>
                    <a:pt x="0" y="10"/>
                  </a:lnTo>
                  <a:lnTo>
                    <a:pt x="19" y="25"/>
                  </a:lnTo>
                  <a:lnTo>
                    <a:pt x="42" y="39"/>
                  </a:lnTo>
                  <a:lnTo>
                    <a:pt x="65" y="54"/>
                  </a:lnTo>
                  <a:lnTo>
                    <a:pt x="94" y="68"/>
                  </a:lnTo>
                  <a:lnTo>
                    <a:pt x="119" y="83"/>
                  </a:lnTo>
                  <a:lnTo>
                    <a:pt x="142" y="96"/>
                  </a:lnTo>
                  <a:lnTo>
                    <a:pt x="167" y="112"/>
                  </a:lnTo>
                  <a:lnTo>
                    <a:pt x="196" y="131"/>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8" name="Freeform 5414"/>
            <p:cNvSpPr>
              <a:spLocks/>
            </p:cNvSpPr>
            <p:nvPr/>
          </p:nvSpPr>
          <p:spPr bwMode="gray">
            <a:xfrm>
              <a:off x="5386" y="1908"/>
              <a:ext cx="107" cy="69"/>
            </a:xfrm>
            <a:custGeom>
              <a:avLst/>
              <a:gdLst>
                <a:gd name="T0" fmla="*/ 53 w 215"/>
                <a:gd name="T1" fmla="*/ 3 h 138"/>
                <a:gd name="T2" fmla="*/ 53 w 215"/>
                <a:gd name="T3" fmla="*/ 1 h 138"/>
                <a:gd name="T4" fmla="*/ 53 w 215"/>
                <a:gd name="T5" fmla="*/ 0 h 138"/>
                <a:gd name="T6" fmla="*/ 47 w 215"/>
                <a:gd name="T7" fmla="*/ 3 h 138"/>
                <a:gd name="T8" fmla="*/ 41 w 215"/>
                <a:gd name="T9" fmla="*/ 7 h 138"/>
                <a:gd name="T10" fmla="*/ 34 w 215"/>
                <a:gd name="T11" fmla="*/ 10 h 138"/>
                <a:gd name="T12" fmla="*/ 28 w 215"/>
                <a:gd name="T13" fmla="*/ 15 h 138"/>
                <a:gd name="T14" fmla="*/ 21 w 215"/>
                <a:gd name="T15" fmla="*/ 18 h 138"/>
                <a:gd name="T16" fmla="*/ 14 w 215"/>
                <a:gd name="T17" fmla="*/ 22 h 138"/>
                <a:gd name="T18" fmla="*/ 7 w 215"/>
                <a:gd name="T19" fmla="*/ 25 h 138"/>
                <a:gd name="T20" fmla="*/ 0 w 215"/>
                <a:gd name="T21" fmla="*/ 30 h 138"/>
                <a:gd name="T22" fmla="*/ 0 w 215"/>
                <a:gd name="T23" fmla="*/ 32 h 138"/>
                <a:gd name="T24" fmla="*/ 0 w 215"/>
                <a:gd name="T25" fmla="*/ 35 h 138"/>
                <a:gd name="T26" fmla="*/ 7 w 215"/>
                <a:gd name="T27" fmla="*/ 29 h 138"/>
                <a:gd name="T28" fmla="*/ 14 w 215"/>
                <a:gd name="T29" fmla="*/ 25 h 138"/>
                <a:gd name="T30" fmla="*/ 21 w 215"/>
                <a:gd name="T31" fmla="*/ 22 h 138"/>
                <a:gd name="T32" fmla="*/ 28 w 215"/>
                <a:gd name="T33" fmla="*/ 18 h 138"/>
                <a:gd name="T34" fmla="*/ 34 w 215"/>
                <a:gd name="T35" fmla="*/ 13 h 138"/>
                <a:gd name="T36" fmla="*/ 41 w 215"/>
                <a:gd name="T37" fmla="*/ 10 h 138"/>
                <a:gd name="T38" fmla="*/ 47 w 215"/>
                <a:gd name="T39" fmla="*/ 7 h 138"/>
                <a:gd name="T40" fmla="*/ 53 w 215"/>
                <a:gd name="T41" fmla="*/ 3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5"/>
                <a:gd name="T64" fmla="*/ 0 h 138"/>
                <a:gd name="T65" fmla="*/ 215 w 215"/>
                <a:gd name="T66" fmla="*/ 138 h 1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5" h="138">
                  <a:moveTo>
                    <a:pt x="215" y="13"/>
                  </a:moveTo>
                  <a:lnTo>
                    <a:pt x="215" y="3"/>
                  </a:lnTo>
                  <a:lnTo>
                    <a:pt x="215" y="0"/>
                  </a:lnTo>
                  <a:lnTo>
                    <a:pt x="190" y="13"/>
                  </a:lnTo>
                  <a:lnTo>
                    <a:pt x="167" y="28"/>
                  </a:lnTo>
                  <a:lnTo>
                    <a:pt x="138" y="42"/>
                  </a:lnTo>
                  <a:lnTo>
                    <a:pt x="113" y="61"/>
                  </a:lnTo>
                  <a:lnTo>
                    <a:pt x="84" y="75"/>
                  </a:lnTo>
                  <a:lnTo>
                    <a:pt x="57" y="90"/>
                  </a:lnTo>
                  <a:lnTo>
                    <a:pt x="29" y="103"/>
                  </a:lnTo>
                  <a:lnTo>
                    <a:pt x="0" y="123"/>
                  </a:lnTo>
                  <a:lnTo>
                    <a:pt x="0" y="128"/>
                  </a:lnTo>
                  <a:lnTo>
                    <a:pt x="0" y="138"/>
                  </a:lnTo>
                  <a:lnTo>
                    <a:pt x="29" y="119"/>
                  </a:lnTo>
                  <a:lnTo>
                    <a:pt x="57" y="103"/>
                  </a:lnTo>
                  <a:lnTo>
                    <a:pt x="84" y="90"/>
                  </a:lnTo>
                  <a:lnTo>
                    <a:pt x="113" y="75"/>
                  </a:lnTo>
                  <a:lnTo>
                    <a:pt x="138" y="55"/>
                  </a:lnTo>
                  <a:lnTo>
                    <a:pt x="167" y="42"/>
                  </a:lnTo>
                  <a:lnTo>
                    <a:pt x="190" y="28"/>
                  </a:lnTo>
                  <a:lnTo>
                    <a:pt x="215" y="1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49" name="Freeform 5415"/>
            <p:cNvSpPr>
              <a:spLocks/>
            </p:cNvSpPr>
            <p:nvPr/>
          </p:nvSpPr>
          <p:spPr bwMode="gray">
            <a:xfrm>
              <a:off x="5386" y="1970"/>
              <a:ext cx="119" cy="77"/>
            </a:xfrm>
            <a:custGeom>
              <a:avLst/>
              <a:gdLst>
                <a:gd name="T0" fmla="*/ 60 w 238"/>
                <a:gd name="T1" fmla="*/ 39 h 153"/>
                <a:gd name="T2" fmla="*/ 60 w 238"/>
                <a:gd name="T3" fmla="*/ 36 h 153"/>
                <a:gd name="T4" fmla="*/ 60 w 238"/>
                <a:gd name="T5" fmla="*/ 34 h 153"/>
                <a:gd name="T6" fmla="*/ 52 w 238"/>
                <a:gd name="T7" fmla="*/ 29 h 153"/>
                <a:gd name="T8" fmla="*/ 43 w 238"/>
                <a:gd name="T9" fmla="*/ 26 h 153"/>
                <a:gd name="T10" fmla="*/ 36 w 238"/>
                <a:gd name="T11" fmla="*/ 21 h 153"/>
                <a:gd name="T12" fmla="*/ 29 w 238"/>
                <a:gd name="T13" fmla="*/ 17 h 153"/>
                <a:gd name="T14" fmla="*/ 21 w 238"/>
                <a:gd name="T15" fmla="*/ 12 h 153"/>
                <a:gd name="T16" fmla="*/ 13 w 238"/>
                <a:gd name="T17" fmla="*/ 9 h 153"/>
                <a:gd name="T18" fmla="*/ 6 w 238"/>
                <a:gd name="T19" fmla="*/ 4 h 153"/>
                <a:gd name="T20" fmla="*/ 0 w 238"/>
                <a:gd name="T21" fmla="*/ 0 h 153"/>
                <a:gd name="T22" fmla="*/ 0 w 238"/>
                <a:gd name="T23" fmla="*/ 2 h 153"/>
                <a:gd name="T24" fmla="*/ 0 w 238"/>
                <a:gd name="T25" fmla="*/ 4 h 153"/>
                <a:gd name="T26" fmla="*/ 6 w 238"/>
                <a:gd name="T27" fmla="*/ 7 h 153"/>
                <a:gd name="T28" fmla="*/ 13 w 238"/>
                <a:gd name="T29" fmla="*/ 12 h 153"/>
                <a:gd name="T30" fmla="*/ 21 w 238"/>
                <a:gd name="T31" fmla="*/ 16 h 153"/>
                <a:gd name="T32" fmla="*/ 29 w 238"/>
                <a:gd name="T33" fmla="*/ 21 h 153"/>
                <a:gd name="T34" fmla="*/ 36 w 238"/>
                <a:gd name="T35" fmla="*/ 26 h 153"/>
                <a:gd name="T36" fmla="*/ 43 w 238"/>
                <a:gd name="T37" fmla="*/ 30 h 153"/>
                <a:gd name="T38" fmla="*/ 52 w 238"/>
                <a:gd name="T39" fmla="*/ 34 h 153"/>
                <a:gd name="T40" fmla="*/ 60 w 238"/>
                <a:gd name="T41" fmla="*/ 39 h 1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8"/>
                <a:gd name="T64" fmla="*/ 0 h 153"/>
                <a:gd name="T65" fmla="*/ 238 w 238"/>
                <a:gd name="T66" fmla="*/ 153 h 1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8" h="153">
                  <a:moveTo>
                    <a:pt x="238" y="153"/>
                  </a:moveTo>
                  <a:lnTo>
                    <a:pt x="238" y="144"/>
                  </a:lnTo>
                  <a:lnTo>
                    <a:pt x="238" y="134"/>
                  </a:lnTo>
                  <a:lnTo>
                    <a:pt x="205" y="115"/>
                  </a:lnTo>
                  <a:lnTo>
                    <a:pt x="171" y="101"/>
                  </a:lnTo>
                  <a:lnTo>
                    <a:pt x="142" y="82"/>
                  </a:lnTo>
                  <a:lnTo>
                    <a:pt x="113" y="67"/>
                  </a:lnTo>
                  <a:lnTo>
                    <a:pt x="81" y="48"/>
                  </a:lnTo>
                  <a:lnTo>
                    <a:pt x="52" y="34"/>
                  </a:lnTo>
                  <a:lnTo>
                    <a:pt x="23" y="15"/>
                  </a:lnTo>
                  <a:lnTo>
                    <a:pt x="0" y="0"/>
                  </a:lnTo>
                  <a:lnTo>
                    <a:pt x="0" y="5"/>
                  </a:lnTo>
                  <a:lnTo>
                    <a:pt x="0" y="15"/>
                  </a:lnTo>
                  <a:lnTo>
                    <a:pt x="23" y="28"/>
                  </a:lnTo>
                  <a:lnTo>
                    <a:pt x="52" y="48"/>
                  </a:lnTo>
                  <a:lnTo>
                    <a:pt x="81" y="63"/>
                  </a:lnTo>
                  <a:lnTo>
                    <a:pt x="113" y="82"/>
                  </a:lnTo>
                  <a:lnTo>
                    <a:pt x="142" y="101"/>
                  </a:lnTo>
                  <a:lnTo>
                    <a:pt x="171" y="120"/>
                  </a:lnTo>
                  <a:lnTo>
                    <a:pt x="205" y="134"/>
                  </a:lnTo>
                  <a:lnTo>
                    <a:pt x="238" y="15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0" name="Freeform 5416"/>
            <p:cNvSpPr>
              <a:spLocks/>
            </p:cNvSpPr>
            <p:nvPr/>
          </p:nvSpPr>
          <p:spPr bwMode="gray">
            <a:xfrm>
              <a:off x="5372" y="2035"/>
              <a:ext cx="133" cy="84"/>
            </a:xfrm>
            <a:custGeom>
              <a:avLst/>
              <a:gdLst>
                <a:gd name="T0" fmla="*/ 66 w 267"/>
                <a:gd name="T1" fmla="*/ 5 h 167"/>
                <a:gd name="T2" fmla="*/ 66 w 267"/>
                <a:gd name="T3" fmla="*/ 3 h 167"/>
                <a:gd name="T4" fmla="*/ 66 w 267"/>
                <a:gd name="T5" fmla="*/ 0 h 167"/>
                <a:gd name="T6" fmla="*/ 58 w 267"/>
                <a:gd name="T7" fmla="*/ 5 h 167"/>
                <a:gd name="T8" fmla="*/ 51 w 267"/>
                <a:gd name="T9" fmla="*/ 10 h 167"/>
                <a:gd name="T10" fmla="*/ 42 w 267"/>
                <a:gd name="T11" fmla="*/ 13 h 167"/>
                <a:gd name="T12" fmla="*/ 35 w 267"/>
                <a:gd name="T13" fmla="*/ 19 h 167"/>
                <a:gd name="T14" fmla="*/ 26 w 267"/>
                <a:gd name="T15" fmla="*/ 23 h 167"/>
                <a:gd name="T16" fmla="*/ 17 w 267"/>
                <a:gd name="T17" fmla="*/ 28 h 167"/>
                <a:gd name="T18" fmla="*/ 9 w 267"/>
                <a:gd name="T19" fmla="*/ 33 h 167"/>
                <a:gd name="T20" fmla="*/ 1 w 267"/>
                <a:gd name="T21" fmla="*/ 37 h 167"/>
                <a:gd name="T22" fmla="*/ 0 w 267"/>
                <a:gd name="T23" fmla="*/ 40 h 167"/>
                <a:gd name="T24" fmla="*/ 0 w 267"/>
                <a:gd name="T25" fmla="*/ 42 h 167"/>
                <a:gd name="T26" fmla="*/ 8 w 267"/>
                <a:gd name="T27" fmla="*/ 37 h 167"/>
                <a:gd name="T28" fmla="*/ 17 w 267"/>
                <a:gd name="T29" fmla="*/ 33 h 167"/>
                <a:gd name="T30" fmla="*/ 26 w 267"/>
                <a:gd name="T31" fmla="*/ 28 h 167"/>
                <a:gd name="T32" fmla="*/ 35 w 267"/>
                <a:gd name="T33" fmla="*/ 23 h 167"/>
                <a:gd name="T34" fmla="*/ 42 w 267"/>
                <a:gd name="T35" fmla="*/ 18 h 167"/>
                <a:gd name="T36" fmla="*/ 51 w 267"/>
                <a:gd name="T37" fmla="*/ 13 h 167"/>
                <a:gd name="T38" fmla="*/ 58 w 267"/>
                <a:gd name="T39" fmla="*/ 9 h 167"/>
                <a:gd name="T40" fmla="*/ 66 w 267"/>
                <a:gd name="T41" fmla="*/ 5 h 1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7"/>
                <a:gd name="T64" fmla="*/ 0 h 167"/>
                <a:gd name="T65" fmla="*/ 267 w 267"/>
                <a:gd name="T66" fmla="*/ 167 h 1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7" h="167">
                  <a:moveTo>
                    <a:pt x="267" y="19"/>
                  </a:moveTo>
                  <a:lnTo>
                    <a:pt x="267" y="10"/>
                  </a:lnTo>
                  <a:lnTo>
                    <a:pt x="267" y="0"/>
                  </a:lnTo>
                  <a:lnTo>
                    <a:pt x="234" y="19"/>
                  </a:lnTo>
                  <a:lnTo>
                    <a:pt x="206" y="38"/>
                  </a:lnTo>
                  <a:lnTo>
                    <a:pt x="171" y="52"/>
                  </a:lnTo>
                  <a:lnTo>
                    <a:pt x="142" y="75"/>
                  </a:lnTo>
                  <a:lnTo>
                    <a:pt x="106" y="90"/>
                  </a:lnTo>
                  <a:lnTo>
                    <a:pt x="71" y="110"/>
                  </a:lnTo>
                  <a:lnTo>
                    <a:pt x="38" y="129"/>
                  </a:lnTo>
                  <a:lnTo>
                    <a:pt x="4" y="148"/>
                  </a:lnTo>
                  <a:lnTo>
                    <a:pt x="0" y="158"/>
                  </a:lnTo>
                  <a:lnTo>
                    <a:pt x="0" y="167"/>
                  </a:lnTo>
                  <a:lnTo>
                    <a:pt x="33" y="148"/>
                  </a:lnTo>
                  <a:lnTo>
                    <a:pt x="71" y="129"/>
                  </a:lnTo>
                  <a:lnTo>
                    <a:pt x="106" y="110"/>
                  </a:lnTo>
                  <a:lnTo>
                    <a:pt x="142" y="90"/>
                  </a:lnTo>
                  <a:lnTo>
                    <a:pt x="171" y="71"/>
                  </a:lnTo>
                  <a:lnTo>
                    <a:pt x="206" y="52"/>
                  </a:lnTo>
                  <a:lnTo>
                    <a:pt x="234" y="33"/>
                  </a:lnTo>
                  <a:lnTo>
                    <a:pt x="267" y="1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1" name="Freeform 5417"/>
            <p:cNvSpPr>
              <a:spLocks/>
            </p:cNvSpPr>
            <p:nvPr/>
          </p:nvSpPr>
          <p:spPr bwMode="gray">
            <a:xfrm>
              <a:off x="5372" y="2109"/>
              <a:ext cx="147" cy="90"/>
            </a:xfrm>
            <a:custGeom>
              <a:avLst/>
              <a:gdLst>
                <a:gd name="T0" fmla="*/ 73 w 296"/>
                <a:gd name="T1" fmla="*/ 45 h 180"/>
                <a:gd name="T2" fmla="*/ 73 w 296"/>
                <a:gd name="T3" fmla="*/ 44 h 180"/>
                <a:gd name="T4" fmla="*/ 73 w 296"/>
                <a:gd name="T5" fmla="*/ 41 h 180"/>
                <a:gd name="T6" fmla="*/ 63 w 296"/>
                <a:gd name="T7" fmla="*/ 35 h 180"/>
                <a:gd name="T8" fmla="*/ 53 w 296"/>
                <a:gd name="T9" fmla="*/ 29 h 180"/>
                <a:gd name="T10" fmla="*/ 44 w 296"/>
                <a:gd name="T11" fmla="*/ 25 h 180"/>
                <a:gd name="T12" fmla="*/ 35 w 296"/>
                <a:gd name="T13" fmla="*/ 21 h 180"/>
                <a:gd name="T14" fmla="*/ 26 w 296"/>
                <a:gd name="T15" fmla="*/ 14 h 180"/>
                <a:gd name="T16" fmla="*/ 17 w 296"/>
                <a:gd name="T17" fmla="*/ 10 h 180"/>
                <a:gd name="T18" fmla="*/ 8 w 296"/>
                <a:gd name="T19" fmla="*/ 5 h 180"/>
                <a:gd name="T20" fmla="*/ 1 w 296"/>
                <a:gd name="T21" fmla="*/ 0 h 180"/>
                <a:gd name="T22" fmla="*/ 0 w 296"/>
                <a:gd name="T23" fmla="*/ 3 h 180"/>
                <a:gd name="T24" fmla="*/ 0 w 296"/>
                <a:gd name="T25" fmla="*/ 5 h 180"/>
                <a:gd name="T26" fmla="*/ 8 w 296"/>
                <a:gd name="T27" fmla="*/ 10 h 180"/>
                <a:gd name="T28" fmla="*/ 17 w 296"/>
                <a:gd name="T29" fmla="*/ 14 h 180"/>
                <a:gd name="T30" fmla="*/ 26 w 296"/>
                <a:gd name="T31" fmla="*/ 20 h 180"/>
                <a:gd name="T32" fmla="*/ 35 w 296"/>
                <a:gd name="T33" fmla="*/ 25 h 180"/>
                <a:gd name="T34" fmla="*/ 44 w 296"/>
                <a:gd name="T35" fmla="*/ 28 h 180"/>
                <a:gd name="T36" fmla="*/ 53 w 296"/>
                <a:gd name="T37" fmla="*/ 35 h 180"/>
                <a:gd name="T38" fmla="*/ 63 w 296"/>
                <a:gd name="T39" fmla="*/ 40 h 180"/>
                <a:gd name="T40" fmla="*/ 73 w 296"/>
                <a:gd name="T41" fmla="*/ 45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6"/>
                <a:gd name="T64" fmla="*/ 0 h 180"/>
                <a:gd name="T65" fmla="*/ 296 w 296"/>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6" h="180">
                  <a:moveTo>
                    <a:pt x="296" y="180"/>
                  </a:moveTo>
                  <a:lnTo>
                    <a:pt x="296" y="173"/>
                  </a:lnTo>
                  <a:lnTo>
                    <a:pt x="296" y="163"/>
                  </a:lnTo>
                  <a:lnTo>
                    <a:pt x="254" y="138"/>
                  </a:lnTo>
                  <a:lnTo>
                    <a:pt x="215" y="119"/>
                  </a:lnTo>
                  <a:lnTo>
                    <a:pt x="177" y="100"/>
                  </a:lnTo>
                  <a:lnTo>
                    <a:pt x="142" y="81"/>
                  </a:lnTo>
                  <a:lnTo>
                    <a:pt x="106" y="58"/>
                  </a:lnTo>
                  <a:lnTo>
                    <a:pt x="71" y="38"/>
                  </a:lnTo>
                  <a:lnTo>
                    <a:pt x="33" y="19"/>
                  </a:lnTo>
                  <a:lnTo>
                    <a:pt x="4" y="0"/>
                  </a:lnTo>
                  <a:lnTo>
                    <a:pt x="0" y="10"/>
                  </a:lnTo>
                  <a:lnTo>
                    <a:pt x="0" y="19"/>
                  </a:lnTo>
                  <a:lnTo>
                    <a:pt x="33" y="38"/>
                  </a:lnTo>
                  <a:lnTo>
                    <a:pt x="71" y="58"/>
                  </a:lnTo>
                  <a:lnTo>
                    <a:pt x="106" y="77"/>
                  </a:lnTo>
                  <a:lnTo>
                    <a:pt x="142" y="100"/>
                  </a:lnTo>
                  <a:lnTo>
                    <a:pt x="177" y="115"/>
                  </a:lnTo>
                  <a:lnTo>
                    <a:pt x="215" y="138"/>
                  </a:lnTo>
                  <a:lnTo>
                    <a:pt x="254" y="157"/>
                  </a:lnTo>
                  <a:lnTo>
                    <a:pt x="296" y="18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2" name="Freeform 5418"/>
            <p:cNvSpPr>
              <a:spLocks/>
            </p:cNvSpPr>
            <p:nvPr/>
          </p:nvSpPr>
          <p:spPr bwMode="gray">
            <a:xfrm>
              <a:off x="5357" y="2188"/>
              <a:ext cx="162" cy="98"/>
            </a:xfrm>
            <a:custGeom>
              <a:avLst/>
              <a:gdLst>
                <a:gd name="T0" fmla="*/ 81 w 325"/>
                <a:gd name="T1" fmla="*/ 5 h 196"/>
                <a:gd name="T2" fmla="*/ 80 w 325"/>
                <a:gd name="T3" fmla="*/ 2 h 196"/>
                <a:gd name="T4" fmla="*/ 80 w 325"/>
                <a:gd name="T5" fmla="*/ 0 h 196"/>
                <a:gd name="T6" fmla="*/ 70 w 325"/>
                <a:gd name="T7" fmla="*/ 5 h 196"/>
                <a:gd name="T8" fmla="*/ 62 w 325"/>
                <a:gd name="T9" fmla="*/ 11 h 196"/>
                <a:gd name="T10" fmla="*/ 52 w 325"/>
                <a:gd name="T11" fmla="*/ 15 h 196"/>
                <a:gd name="T12" fmla="*/ 42 w 325"/>
                <a:gd name="T13" fmla="*/ 22 h 196"/>
                <a:gd name="T14" fmla="*/ 32 w 325"/>
                <a:gd name="T15" fmla="*/ 26 h 196"/>
                <a:gd name="T16" fmla="*/ 21 w 325"/>
                <a:gd name="T17" fmla="*/ 33 h 196"/>
                <a:gd name="T18" fmla="*/ 10 w 325"/>
                <a:gd name="T19" fmla="*/ 37 h 196"/>
                <a:gd name="T20" fmla="*/ 1 w 325"/>
                <a:gd name="T21" fmla="*/ 44 h 196"/>
                <a:gd name="T22" fmla="*/ 0 w 325"/>
                <a:gd name="T23" fmla="*/ 46 h 196"/>
                <a:gd name="T24" fmla="*/ 0 w 325"/>
                <a:gd name="T25" fmla="*/ 49 h 196"/>
                <a:gd name="T26" fmla="*/ 10 w 325"/>
                <a:gd name="T27" fmla="*/ 44 h 196"/>
                <a:gd name="T28" fmla="*/ 21 w 325"/>
                <a:gd name="T29" fmla="*/ 39 h 196"/>
                <a:gd name="T30" fmla="*/ 32 w 325"/>
                <a:gd name="T31" fmla="*/ 31 h 196"/>
                <a:gd name="T32" fmla="*/ 42 w 325"/>
                <a:gd name="T33" fmla="*/ 26 h 196"/>
                <a:gd name="T34" fmla="*/ 52 w 325"/>
                <a:gd name="T35" fmla="*/ 21 h 196"/>
                <a:gd name="T36" fmla="*/ 62 w 325"/>
                <a:gd name="T37" fmla="*/ 15 h 196"/>
                <a:gd name="T38" fmla="*/ 71 w 325"/>
                <a:gd name="T39" fmla="*/ 10 h 196"/>
                <a:gd name="T40" fmla="*/ 81 w 325"/>
                <a:gd name="T41" fmla="*/ 5 h 1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5"/>
                <a:gd name="T64" fmla="*/ 0 h 196"/>
                <a:gd name="T65" fmla="*/ 325 w 325"/>
                <a:gd name="T66" fmla="*/ 196 h 1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5" h="196">
                  <a:moveTo>
                    <a:pt x="325" y="20"/>
                  </a:moveTo>
                  <a:lnTo>
                    <a:pt x="321" y="6"/>
                  </a:lnTo>
                  <a:lnTo>
                    <a:pt x="321" y="0"/>
                  </a:lnTo>
                  <a:lnTo>
                    <a:pt x="283" y="20"/>
                  </a:lnTo>
                  <a:lnTo>
                    <a:pt x="248" y="43"/>
                  </a:lnTo>
                  <a:lnTo>
                    <a:pt x="210" y="62"/>
                  </a:lnTo>
                  <a:lnTo>
                    <a:pt x="171" y="87"/>
                  </a:lnTo>
                  <a:lnTo>
                    <a:pt x="129" y="106"/>
                  </a:lnTo>
                  <a:lnTo>
                    <a:pt x="87" y="129"/>
                  </a:lnTo>
                  <a:lnTo>
                    <a:pt x="43" y="148"/>
                  </a:lnTo>
                  <a:lnTo>
                    <a:pt x="4" y="173"/>
                  </a:lnTo>
                  <a:lnTo>
                    <a:pt x="0" y="183"/>
                  </a:lnTo>
                  <a:lnTo>
                    <a:pt x="0" y="196"/>
                  </a:lnTo>
                  <a:lnTo>
                    <a:pt x="43" y="173"/>
                  </a:lnTo>
                  <a:lnTo>
                    <a:pt x="87" y="154"/>
                  </a:lnTo>
                  <a:lnTo>
                    <a:pt x="129" y="125"/>
                  </a:lnTo>
                  <a:lnTo>
                    <a:pt x="171" y="106"/>
                  </a:lnTo>
                  <a:lnTo>
                    <a:pt x="210" y="81"/>
                  </a:lnTo>
                  <a:lnTo>
                    <a:pt x="248" y="62"/>
                  </a:lnTo>
                  <a:lnTo>
                    <a:pt x="286" y="39"/>
                  </a:lnTo>
                  <a:lnTo>
                    <a:pt x="325" y="2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3" name="Freeform 5419"/>
            <p:cNvSpPr>
              <a:spLocks/>
            </p:cNvSpPr>
            <p:nvPr/>
          </p:nvSpPr>
          <p:spPr bwMode="gray">
            <a:xfrm>
              <a:off x="5357" y="2274"/>
              <a:ext cx="180" cy="112"/>
            </a:xfrm>
            <a:custGeom>
              <a:avLst/>
              <a:gdLst>
                <a:gd name="T0" fmla="*/ 90 w 359"/>
                <a:gd name="T1" fmla="*/ 56 h 225"/>
                <a:gd name="T2" fmla="*/ 89 w 359"/>
                <a:gd name="T3" fmla="*/ 52 h 225"/>
                <a:gd name="T4" fmla="*/ 89 w 359"/>
                <a:gd name="T5" fmla="*/ 49 h 225"/>
                <a:gd name="T6" fmla="*/ 77 w 359"/>
                <a:gd name="T7" fmla="*/ 42 h 225"/>
                <a:gd name="T8" fmla="*/ 66 w 359"/>
                <a:gd name="T9" fmla="*/ 37 h 225"/>
                <a:gd name="T10" fmla="*/ 54 w 359"/>
                <a:gd name="T11" fmla="*/ 29 h 225"/>
                <a:gd name="T12" fmla="*/ 43 w 359"/>
                <a:gd name="T13" fmla="*/ 25 h 225"/>
                <a:gd name="T14" fmla="*/ 32 w 359"/>
                <a:gd name="T15" fmla="*/ 17 h 225"/>
                <a:gd name="T16" fmla="*/ 22 w 359"/>
                <a:gd name="T17" fmla="*/ 12 h 225"/>
                <a:gd name="T18" fmla="*/ 11 w 359"/>
                <a:gd name="T19" fmla="*/ 5 h 225"/>
                <a:gd name="T20" fmla="*/ 1 w 359"/>
                <a:gd name="T21" fmla="*/ 0 h 225"/>
                <a:gd name="T22" fmla="*/ 0 w 359"/>
                <a:gd name="T23" fmla="*/ 2 h 225"/>
                <a:gd name="T24" fmla="*/ 0 w 359"/>
                <a:gd name="T25" fmla="*/ 5 h 225"/>
                <a:gd name="T26" fmla="*/ 10 w 359"/>
                <a:gd name="T27" fmla="*/ 12 h 225"/>
                <a:gd name="T28" fmla="*/ 21 w 359"/>
                <a:gd name="T29" fmla="*/ 17 h 225"/>
                <a:gd name="T30" fmla="*/ 32 w 359"/>
                <a:gd name="T31" fmla="*/ 24 h 225"/>
                <a:gd name="T32" fmla="*/ 43 w 359"/>
                <a:gd name="T33" fmla="*/ 29 h 225"/>
                <a:gd name="T34" fmla="*/ 54 w 359"/>
                <a:gd name="T35" fmla="*/ 35 h 225"/>
                <a:gd name="T36" fmla="*/ 66 w 359"/>
                <a:gd name="T37" fmla="*/ 42 h 225"/>
                <a:gd name="T38" fmla="*/ 77 w 359"/>
                <a:gd name="T39" fmla="*/ 49 h 225"/>
                <a:gd name="T40" fmla="*/ 90 w 359"/>
                <a:gd name="T41" fmla="*/ 56 h 2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9"/>
                <a:gd name="T64" fmla="*/ 0 h 225"/>
                <a:gd name="T65" fmla="*/ 359 w 359"/>
                <a:gd name="T66" fmla="*/ 225 h 2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9" h="225">
                  <a:moveTo>
                    <a:pt x="359" y="225"/>
                  </a:moveTo>
                  <a:lnTo>
                    <a:pt x="354" y="209"/>
                  </a:lnTo>
                  <a:lnTo>
                    <a:pt x="354" y="196"/>
                  </a:lnTo>
                  <a:lnTo>
                    <a:pt x="306" y="171"/>
                  </a:lnTo>
                  <a:lnTo>
                    <a:pt x="263" y="148"/>
                  </a:lnTo>
                  <a:lnTo>
                    <a:pt x="215" y="119"/>
                  </a:lnTo>
                  <a:lnTo>
                    <a:pt x="171" y="100"/>
                  </a:lnTo>
                  <a:lnTo>
                    <a:pt x="125" y="71"/>
                  </a:lnTo>
                  <a:lnTo>
                    <a:pt x="87" y="48"/>
                  </a:lnTo>
                  <a:lnTo>
                    <a:pt x="43" y="23"/>
                  </a:lnTo>
                  <a:lnTo>
                    <a:pt x="4" y="0"/>
                  </a:lnTo>
                  <a:lnTo>
                    <a:pt x="0" y="10"/>
                  </a:lnTo>
                  <a:lnTo>
                    <a:pt x="0" y="23"/>
                  </a:lnTo>
                  <a:lnTo>
                    <a:pt x="39" y="48"/>
                  </a:lnTo>
                  <a:lnTo>
                    <a:pt x="81" y="71"/>
                  </a:lnTo>
                  <a:lnTo>
                    <a:pt x="125" y="96"/>
                  </a:lnTo>
                  <a:lnTo>
                    <a:pt x="171" y="119"/>
                  </a:lnTo>
                  <a:lnTo>
                    <a:pt x="215" y="142"/>
                  </a:lnTo>
                  <a:lnTo>
                    <a:pt x="263" y="171"/>
                  </a:lnTo>
                  <a:lnTo>
                    <a:pt x="306" y="196"/>
                  </a:lnTo>
                  <a:lnTo>
                    <a:pt x="359" y="2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4" name="Freeform 5420"/>
            <p:cNvSpPr>
              <a:spLocks/>
            </p:cNvSpPr>
            <p:nvPr/>
          </p:nvSpPr>
          <p:spPr bwMode="gray">
            <a:xfrm>
              <a:off x="5338" y="2369"/>
              <a:ext cx="199" cy="122"/>
            </a:xfrm>
            <a:custGeom>
              <a:avLst/>
              <a:gdLst>
                <a:gd name="T0" fmla="*/ 100 w 397"/>
                <a:gd name="T1" fmla="*/ 7 h 244"/>
                <a:gd name="T2" fmla="*/ 98 w 397"/>
                <a:gd name="T3" fmla="*/ 3 h 244"/>
                <a:gd name="T4" fmla="*/ 98 w 397"/>
                <a:gd name="T5" fmla="*/ 0 h 244"/>
                <a:gd name="T6" fmla="*/ 86 w 397"/>
                <a:gd name="T7" fmla="*/ 7 h 244"/>
                <a:gd name="T8" fmla="*/ 76 w 397"/>
                <a:gd name="T9" fmla="*/ 14 h 244"/>
                <a:gd name="T10" fmla="*/ 64 w 397"/>
                <a:gd name="T11" fmla="*/ 20 h 244"/>
                <a:gd name="T12" fmla="*/ 53 w 397"/>
                <a:gd name="T13" fmla="*/ 27 h 244"/>
                <a:gd name="T14" fmla="*/ 40 w 397"/>
                <a:gd name="T15" fmla="*/ 33 h 244"/>
                <a:gd name="T16" fmla="*/ 28 w 397"/>
                <a:gd name="T17" fmla="*/ 40 h 244"/>
                <a:gd name="T18" fmla="*/ 21 w 397"/>
                <a:gd name="T19" fmla="*/ 44 h 244"/>
                <a:gd name="T20" fmla="*/ 13 w 397"/>
                <a:gd name="T21" fmla="*/ 47 h 244"/>
                <a:gd name="T22" fmla="*/ 8 w 397"/>
                <a:gd name="T23" fmla="*/ 51 h 244"/>
                <a:gd name="T24" fmla="*/ 1 w 397"/>
                <a:gd name="T25" fmla="*/ 54 h 244"/>
                <a:gd name="T26" fmla="*/ 0 w 397"/>
                <a:gd name="T27" fmla="*/ 58 h 244"/>
                <a:gd name="T28" fmla="*/ 0 w 397"/>
                <a:gd name="T29" fmla="*/ 61 h 244"/>
                <a:gd name="T30" fmla="*/ 6 w 397"/>
                <a:gd name="T31" fmla="*/ 58 h 244"/>
                <a:gd name="T32" fmla="*/ 13 w 397"/>
                <a:gd name="T33" fmla="*/ 54 h 244"/>
                <a:gd name="T34" fmla="*/ 20 w 397"/>
                <a:gd name="T35" fmla="*/ 51 h 244"/>
                <a:gd name="T36" fmla="*/ 27 w 397"/>
                <a:gd name="T37" fmla="*/ 47 h 244"/>
                <a:gd name="T38" fmla="*/ 33 w 397"/>
                <a:gd name="T39" fmla="*/ 44 h 244"/>
                <a:gd name="T40" fmla="*/ 40 w 397"/>
                <a:gd name="T41" fmla="*/ 40 h 244"/>
                <a:gd name="T42" fmla="*/ 45 w 397"/>
                <a:gd name="T43" fmla="*/ 36 h 244"/>
                <a:gd name="T44" fmla="*/ 53 w 397"/>
                <a:gd name="T45" fmla="*/ 33 h 244"/>
                <a:gd name="T46" fmla="*/ 64 w 397"/>
                <a:gd name="T47" fmla="*/ 26 h 244"/>
                <a:gd name="T48" fmla="*/ 77 w 397"/>
                <a:gd name="T49" fmla="*/ 20 h 244"/>
                <a:gd name="T50" fmla="*/ 88 w 397"/>
                <a:gd name="T51" fmla="*/ 12 h 244"/>
                <a:gd name="T52" fmla="*/ 100 w 397"/>
                <a:gd name="T53" fmla="*/ 7 h 2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7"/>
                <a:gd name="T82" fmla="*/ 0 h 244"/>
                <a:gd name="T83" fmla="*/ 397 w 397"/>
                <a:gd name="T84" fmla="*/ 244 h 24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7" h="244">
                  <a:moveTo>
                    <a:pt x="397" y="25"/>
                  </a:moveTo>
                  <a:lnTo>
                    <a:pt x="392" y="10"/>
                  </a:lnTo>
                  <a:lnTo>
                    <a:pt x="392" y="0"/>
                  </a:lnTo>
                  <a:lnTo>
                    <a:pt x="344" y="25"/>
                  </a:lnTo>
                  <a:lnTo>
                    <a:pt x="301" y="54"/>
                  </a:lnTo>
                  <a:lnTo>
                    <a:pt x="253" y="77"/>
                  </a:lnTo>
                  <a:lnTo>
                    <a:pt x="209" y="106"/>
                  </a:lnTo>
                  <a:lnTo>
                    <a:pt x="157" y="131"/>
                  </a:lnTo>
                  <a:lnTo>
                    <a:pt x="109" y="160"/>
                  </a:lnTo>
                  <a:lnTo>
                    <a:pt x="81" y="173"/>
                  </a:lnTo>
                  <a:lnTo>
                    <a:pt x="52" y="186"/>
                  </a:lnTo>
                  <a:lnTo>
                    <a:pt x="29" y="202"/>
                  </a:lnTo>
                  <a:lnTo>
                    <a:pt x="4" y="215"/>
                  </a:lnTo>
                  <a:lnTo>
                    <a:pt x="0" y="231"/>
                  </a:lnTo>
                  <a:lnTo>
                    <a:pt x="0" y="244"/>
                  </a:lnTo>
                  <a:lnTo>
                    <a:pt x="23" y="231"/>
                  </a:lnTo>
                  <a:lnTo>
                    <a:pt x="52" y="215"/>
                  </a:lnTo>
                  <a:lnTo>
                    <a:pt x="77" y="202"/>
                  </a:lnTo>
                  <a:lnTo>
                    <a:pt x="105" y="186"/>
                  </a:lnTo>
                  <a:lnTo>
                    <a:pt x="129" y="173"/>
                  </a:lnTo>
                  <a:lnTo>
                    <a:pt x="157" y="160"/>
                  </a:lnTo>
                  <a:lnTo>
                    <a:pt x="180" y="144"/>
                  </a:lnTo>
                  <a:lnTo>
                    <a:pt x="209" y="131"/>
                  </a:lnTo>
                  <a:lnTo>
                    <a:pt x="253" y="102"/>
                  </a:lnTo>
                  <a:lnTo>
                    <a:pt x="305" y="77"/>
                  </a:lnTo>
                  <a:lnTo>
                    <a:pt x="349" y="48"/>
                  </a:lnTo>
                  <a:lnTo>
                    <a:pt x="397" y="25"/>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5" name="Freeform 5421"/>
            <p:cNvSpPr>
              <a:spLocks/>
            </p:cNvSpPr>
            <p:nvPr/>
          </p:nvSpPr>
          <p:spPr bwMode="gray">
            <a:xfrm>
              <a:off x="5338" y="2477"/>
              <a:ext cx="218" cy="136"/>
            </a:xfrm>
            <a:custGeom>
              <a:avLst/>
              <a:gdLst>
                <a:gd name="T0" fmla="*/ 109 w 436"/>
                <a:gd name="T1" fmla="*/ 68 h 273"/>
                <a:gd name="T2" fmla="*/ 109 w 436"/>
                <a:gd name="T3" fmla="*/ 64 h 273"/>
                <a:gd name="T4" fmla="*/ 109 w 436"/>
                <a:gd name="T5" fmla="*/ 61 h 273"/>
                <a:gd name="T6" fmla="*/ 102 w 436"/>
                <a:gd name="T7" fmla="*/ 56 h 273"/>
                <a:gd name="T8" fmla="*/ 95 w 436"/>
                <a:gd name="T9" fmla="*/ 52 h 273"/>
                <a:gd name="T10" fmla="*/ 88 w 436"/>
                <a:gd name="T11" fmla="*/ 49 h 273"/>
                <a:gd name="T12" fmla="*/ 81 w 436"/>
                <a:gd name="T13" fmla="*/ 45 h 273"/>
                <a:gd name="T14" fmla="*/ 73 w 436"/>
                <a:gd name="T15" fmla="*/ 40 h 273"/>
                <a:gd name="T16" fmla="*/ 66 w 436"/>
                <a:gd name="T17" fmla="*/ 37 h 273"/>
                <a:gd name="T18" fmla="*/ 58 w 436"/>
                <a:gd name="T19" fmla="*/ 33 h 273"/>
                <a:gd name="T20" fmla="*/ 53 w 436"/>
                <a:gd name="T21" fmla="*/ 30 h 273"/>
                <a:gd name="T22" fmla="*/ 45 w 436"/>
                <a:gd name="T23" fmla="*/ 25 h 273"/>
                <a:gd name="T24" fmla="*/ 39 w 436"/>
                <a:gd name="T25" fmla="*/ 21 h 273"/>
                <a:gd name="T26" fmla="*/ 33 w 436"/>
                <a:gd name="T27" fmla="*/ 18 h 273"/>
                <a:gd name="T28" fmla="*/ 27 w 436"/>
                <a:gd name="T29" fmla="*/ 14 h 273"/>
                <a:gd name="T30" fmla="*/ 13 w 436"/>
                <a:gd name="T31" fmla="*/ 7 h 273"/>
                <a:gd name="T32" fmla="*/ 1 w 436"/>
                <a:gd name="T33" fmla="*/ 0 h 273"/>
                <a:gd name="T34" fmla="*/ 0 w 436"/>
                <a:gd name="T35" fmla="*/ 4 h 273"/>
                <a:gd name="T36" fmla="*/ 0 w 436"/>
                <a:gd name="T37" fmla="*/ 7 h 273"/>
                <a:gd name="T38" fmla="*/ 12 w 436"/>
                <a:gd name="T39" fmla="*/ 14 h 273"/>
                <a:gd name="T40" fmla="*/ 25 w 436"/>
                <a:gd name="T41" fmla="*/ 21 h 273"/>
                <a:gd name="T42" fmla="*/ 31 w 436"/>
                <a:gd name="T43" fmla="*/ 25 h 273"/>
                <a:gd name="T44" fmla="*/ 39 w 436"/>
                <a:gd name="T45" fmla="*/ 28 h 273"/>
                <a:gd name="T46" fmla="*/ 45 w 436"/>
                <a:gd name="T47" fmla="*/ 32 h 273"/>
                <a:gd name="T48" fmla="*/ 53 w 436"/>
                <a:gd name="T49" fmla="*/ 37 h 273"/>
                <a:gd name="T50" fmla="*/ 58 w 436"/>
                <a:gd name="T51" fmla="*/ 40 h 273"/>
                <a:gd name="T52" fmla="*/ 66 w 436"/>
                <a:gd name="T53" fmla="*/ 44 h 273"/>
                <a:gd name="T54" fmla="*/ 73 w 436"/>
                <a:gd name="T55" fmla="*/ 48 h 273"/>
                <a:gd name="T56" fmla="*/ 81 w 436"/>
                <a:gd name="T57" fmla="*/ 52 h 273"/>
                <a:gd name="T58" fmla="*/ 88 w 436"/>
                <a:gd name="T59" fmla="*/ 55 h 273"/>
                <a:gd name="T60" fmla="*/ 95 w 436"/>
                <a:gd name="T61" fmla="*/ 60 h 273"/>
                <a:gd name="T62" fmla="*/ 102 w 436"/>
                <a:gd name="T63" fmla="*/ 63 h 273"/>
                <a:gd name="T64" fmla="*/ 109 w 436"/>
                <a:gd name="T65" fmla="*/ 68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6"/>
                <a:gd name="T100" fmla="*/ 0 h 273"/>
                <a:gd name="T101" fmla="*/ 436 w 436"/>
                <a:gd name="T102" fmla="*/ 273 h 2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6" h="273">
                  <a:moveTo>
                    <a:pt x="436" y="273"/>
                  </a:moveTo>
                  <a:lnTo>
                    <a:pt x="436" y="259"/>
                  </a:lnTo>
                  <a:lnTo>
                    <a:pt x="436" y="244"/>
                  </a:lnTo>
                  <a:lnTo>
                    <a:pt x="407" y="227"/>
                  </a:lnTo>
                  <a:lnTo>
                    <a:pt x="378" y="211"/>
                  </a:lnTo>
                  <a:lnTo>
                    <a:pt x="349" y="198"/>
                  </a:lnTo>
                  <a:lnTo>
                    <a:pt x="321" y="183"/>
                  </a:lnTo>
                  <a:lnTo>
                    <a:pt x="292" y="163"/>
                  </a:lnTo>
                  <a:lnTo>
                    <a:pt x="263" y="150"/>
                  </a:lnTo>
                  <a:lnTo>
                    <a:pt x="234" y="135"/>
                  </a:lnTo>
                  <a:lnTo>
                    <a:pt x="209" y="121"/>
                  </a:lnTo>
                  <a:lnTo>
                    <a:pt x="180" y="102"/>
                  </a:lnTo>
                  <a:lnTo>
                    <a:pt x="153" y="87"/>
                  </a:lnTo>
                  <a:lnTo>
                    <a:pt x="129" y="73"/>
                  </a:lnTo>
                  <a:lnTo>
                    <a:pt x="105" y="58"/>
                  </a:lnTo>
                  <a:lnTo>
                    <a:pt x="52" y="29"/>
                  </a:lnTo>
                  <a:lnTo>
                    <a:pt x="4" y="0"/>
                  </a:lnTo>
                  <a:lnTo>
                    <a:pt x="0" y="16"/>
                  </a:lnTo>
                  <a:lnTo>
                    <a:pt x="0" y="29"/>
                  </a:lnTo>
                  <a:lnTo>
                    <a:pt x="48" y="58"/>
                  </a:lnTo>
                  <a:lnTo>
                    <a:pt x="100" y="87"/>
                  </a:lnTo>
                  <a:lnTo>
                    <a:pt x="125" y="102"/>
                  </a:lnTo>
                  <a:lnTo>
                    <a:pt x="153" y="115"/>
                  </a:lnTo>
                  <a:lnTo>
                    <a:pt x="180" y="131"/>
                  </a:lnTo>
                  <a:lnTo>
                    <a:pt x="209" y="150"/>
                  </a:lnTo>
                  <a:lnTo>
                    <a:pt x="234" y="163"/>
                  </a:lnTo>
                  <a:lnTo>
                    <a:pt x="263" y="179"/>
                  </a:lnTo>
                  <a:lnTo>
                    <a:pt x="292" y="192"/>
                  </a:lnTo>
                  <a:lnTo>
                    <a:pt x="321" y="208"/>
                  </a:lnTo>
                  <a:lnTo>
                    <a:pt x="349" y="221"/>
                  </a:lnTo>
                  <a:lnTo>
                    <a:pt x="378" y="240"/>
                  </a:lnTo>
                  <a:lnTo>
                    <a:pt x="407" y="254"/>
                  </a:lnTo>
                  <a:lnTo>
                    <a:pt x="436" y="273"/>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6" name="Freeform 5422"/>
            <p:cNvSpPr>
              <a:spLocks/>
            </p:cNvSpPr>
            <p:nvPr/>
          </p:nvSpPr>
          <p:spPr bwMode="gray">
            <a:xfrm>
              <a:off x="5316" y="2594"/>
              <a:ext cx="240" cy="153"/>
            </a:xfrm>
            <a:custGeom>
              <a:avLst/>
              <a:gdLst>
                <a:gd name="T0" fmla="*/ 120 w 480"/>
                <a:gd name="T1" fmla="*/ 7 h 308"/>
                <a:gd name="T2" fmla="*/ 120 w 480"/>
                <a:gd name="T3" fmla="*/ 4 h 308"/>
                <a:gd name="T4" fmla="*/ 120 w 480"/>
                <a:gd name="T5" fmla="*/ 0 h 308"/>
                <a:gd name="T6" fmla="*/ 113 w 480"/>
                <a:gd name="T7" fmla="*/ 4 h 308"/>
                <a:gd name="T8" fmla="*/ 106 w 480"/>
                <a:gd name="T9" fmla="*/ 7 h 308"/>
                <a:gd name="T10" fmla="*/ 99 w 480"/>
                <a:gd name="T11" fmla="*/ 11 h 308"/>
                <a:gd name="T12" fmla="*/ 92 w 480"/>
                <a:gd name="T13" fmla="*/ 16 h 308"/>
                <a:gd name="T14" fmla="*/ 85 w 480"/>
                <a:gd name="T15" fmla="*/ 19 h 308"/>
                <a:gd name="T16" fmla="*/ 78 w 480"/>
                <a:gd name="T17" fmla="*/ 24 h 308"/>
                <a:gd name="T18" fmla="*/ 71 w 480"/>
                <a:gd name="T19" fmla="*/ 28 h 308"/>
                <a:gd name="T20" fmla="*/ 63 w 480"/>
                <a:gd name="T21" fmla="*/ 32 h 308"/>
                <a:gd name="T22" fmla="*/ 56 w 480"/>
                <a:gd name="T23" fmla="*/ 36 h 308"/>
                <a:gd name="T24" fmla="*/ 48 w 480"/>
                <a:gd name="T25" fmla="*/ 40 h 308"/>
                <a:gd name="T26" fmla="*/ 40 w 480"/>
                <a:gd name="T27" fmla="*/ 44 h 308"/>
                <a:gd name="T28" fmla="*/ 33 w 480"/>
                <a:gd name="T29" fmla="*/ 49 h 308"/>
                <a:gd name="T30" fmla="*/ 24 w 480"/>
                <a:gd name="T31" fmla="*/ 52 h 308"/>
                <a:gd name="T32" fmla="*/ 15 w 480"/>
                <a:gd name="T33" fmla="*/ 57 h 308"/>
                <a:gd name="T34" fmla="*/ 8 w 480"/>
                <a:gd name="T35" fmla="*/ 62 h 308"/>
                <a:gd name="T36" fmla="*/ 0 w 480"/>
                <a:gd name="T37" fmla="*/ 67 h 308"/>
                <a:gd name="T38" fmla="*/ 0 w 480"/>
                <a:gd name="T39" fmla="*/ 71 h 308"/>
                <a:gd name="T40" fmla="*/ 0 w 480"/>
                <a:gd name="T41" fmla="*/ 76 h 308"/>
                <a:gd name="T42" fmla="*/ 8 w 480"/>
                <a:gd name="T43" fmla="*/ 70 h 308"/>
                <a:gd name="T44" fmla="*/ 15 w 480"/>
                <a:gd name="T45" fmla="*/ 65 h 308"/>
                <a:gd name="T46" fmla="*/ 24 w 480"/>
                <a:gd name="T47" fmla="*/ 62 h 308"/>
                <a:gd name="T48" fmla="*/ 33 w 480"/>
                <a:gd name="T49" fmla="*/ 59 h 308"/>
                <a:gd name="T50" fmla="*/ 40 w 480"/>
                <a:gd name="T51" fmla="*/ 54 h 308"/>
                <a:gd name="T52" fmla="*/ 47 w 480"/>
                <a:gd name="T53" fmla="*/ 49 h 308"/>
                <a:gd name="T54" fmla="*/ 56 w 480"/>
                <a:gd name="T55" fmla="*/ 44 h 308"/>
                <a:gd name="T56" fmla="*/ 63 w 480"/>
                <a:gd name="T57" fmla="*/ 40 h 308"/>
                <a:gd name="T58" fmla="*/ 71 w 480"/>
                <a:gd name="T59" fmla="*/ 36 h 308"/>
                <a:gd name="T60" fmla="*/ 78 w 480"/>
                <a:gd name="T61" fmla="*/ 31 h 308"/>
                <a:gd name="T62" fmla="*/ 85 w 480"/>
                <a:gd name="T63" fmla="*/ 28 h 308"/>
                <a:gd name="T64" fmla="*/ 92 w 480"/>
                <a:gd name="T65" fmla="*/ 24 h 308"/>
                <a:gd name="T66" fmla="*/ 99 w 480"/>
                <a:gd name="T67" fmla="*/ 19 h 308"/>
                <a:gd name="T68" fmla="*/ 106 w 480"/>
                <a:gd name="T69" fmla="*/ 16 h 308"/>
                <a:gd name="T70" fmla="*/ 113 w 480"/>
                <a:gd name="T71" fmla="*/ 11 h 308"/>
                <a:gd name="T72" fmla="*/ 120 w 480"/>
                <a:gd name="T73" fmla="*/ 7 h 3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308"/>
                <a:gd name="T113" fmla="*/ 480 w 480"/>
                <a:gd name="T114" fmla="*/ 308 h 30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308">
                  <a:moveTo>
                    <a:pt x="480" y="29"/>
                  </a:moveTo>
                  <a:lnTo>
                    <a:pt x="480" y="16"/>
                  </a:lnTo>
                  <a:lnTo>
                    <a:pt x="480" y="0"/>
                  </a:lnTo>
                  <a:lnTo>
                    <a:pt x="451" y="16"/>
                  </a:lnTo>
                  <a:lnTo>
                    <a:pt x="422" y="29"/>
                  </a:lnTo>
                  <a:lnTo>
                    <a:pt x="393" y="45"/>
                  </a:lnTo>
                  <a:lnTo>
                    <a:pt x="368" y="64"/>
                  </a:lnTo>
                  <a:lnTo>
                    <a:pt x="340" y="77"/>
                  </a:lnTo>
                  <a:lnTo>
                    <a:pt x="311" y="96"/>
                  </a:lnTo>
                  <a:lnTo>
                    <a:pt x="282" y="112"/>
                  </a:lnTo>
                  <a:lnTo>
                    <a:pt x="253" y="131"/>
                  </a:lnTo>
                  <a:lnTo>
                    <a:pt x="221" y="144"/>
                  </a:lnTo>
                  <a:lnTo>
                    <a:pt x="192" y="164"/>
                  </a:lnTo>
                  <a:lnTo>
                    <a:pt x="159" y="179"/>
                  </a:lnTo>
                  <a:lnTo>
                    <a:pt x="130" y="198"/>
                  </a:lnTo>
                  <a:lnTo>
                    <a:pt x="96" y="212"/>
                  </a:lnTo>
                  <a:lnTo>
                    <a:pt x="63" y="231"/>
                  </a:lnTo>
                  <a:lnTo>
                    <a:pt x="29" y="250"/>
                  </a:lnTo>
                  <a:lnTo>
                    <a:pt x="0" y="269"/>
                  </a:lnTo>
                  <a:lnTo>
                    <a:pt x="0" y="288"/>
                  </a:lnTo>
                  <a:lnTo>
                    <a:pt x="0" y="308"/>
                  </a:lnTo>
                  <a:lnTo>
                    <a:pt x="29" y="283"/>
                  </a:lnTo>
                  <a:lnTo>
                    <a:pt x="63" y="263"/>
                  </a:lnTo>
                  <a:lnTo>
                    <a:pt x="96" y="250"/>
                  </a:lnTo>
                  <a:lnTo>
                    <a:pt x="130" y="237"/>
                  </a:lnTo>
                  <a:lnTo>
                    <a:pt x="159" y="217"/>
                  </a:lnTo>
                  <a:lnTo>
                    <a:pt x="188" y="198"/>
                  </a:lnTo>
                  <a:lnTo>
                    <a:pt x="221" y="179"/>
                  </a:lnTo>
                  <a:lnTo>
                    <a:pt x="253" y="164"/>
                  </a:lnTo>
                  <a:lnTo>
                    <a:pt x="282" y="144"/>
                  </a:lnTo>
                  <a:lnTo>
                    <a:pt x="311" y="125"/>
                  </a:lnTo>
                  <a:lnTo>
                    <a:pt x="340" y="112"/>
                  </a:lnTo>
                  <a:lnTo>
                    <a:pt x="368" y="96"/>
                  </a:lnTo>
                  <a:lnTo>
                    <a:pt x="393" y="77"/>
                  </a:lnTo>
                  <a:lnTo>
                    <a:pt x="422" y="64"/>
                  </a:lnTo>
                  <a:lnTo>
                    <a:pt x="451" y="45"/>
                  </a:lnTo>
                  <a:lnTo>
                    <a:pt x="480" y="2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7" name="Freeform 5423"/>
            <p:cNvSpPr>
              <a:spLocks/>
            </p:cNvSpPr>
            <p:nvPr/>
          </p:nvSpPr>
          <p:spPr bwMode="gray">
            <a:xfrm>
              <a:off x="5316" y="2728"/>
              <a:ext cx="266" cy="172"/>
            </a:xfrm>
            <a:custGeom>
              <a:avLst/>
              <a:gdLst>
                <a:gd name="T0" fmla="*/ 133 w 532"/>
                <a:gd name="T1" fmla="*/ 86 h 344"/>
                <a:gd name="T2" fmla="*/ 132 w 532"/>
                <a:gd name="T3" fmla="*/ 82 h 344"/>
                <a:gd name="T4" fmla="*/ 132 w 532"/>
                <a:gd name="T5" fmla="*/ 77 h 344"/>
                <a:gd name="T6" fmla="*/ 122 w 532"/>
                <a:gd name="T7" fmla="*/ 71 h 344"/>
                <a:gd name="T8" fmla="*/ 113 w 532"/>
                <a:gd name="T9" fmla="*/ 67 h 344"/>
                <a:gd name="T10" fmla="*/ 104 w 532"/>
                <a:gd name="T11" fmla="*/ 61 h 344"/>
                <a:gd name="T12" fmla="*/ 97 w 532"/>
                <a:gd name="T13" fmla="*/ 57 h 344"/>
                <a:gd name="T14" fmla="*/ 87 w 532"/>
                <a:gd name="T15" fmla="*/ 51 h 344"/>
                <a:gd name="T16" fmla="*/ 79 w 532"/>
                <a:gd name="T17" fmla="*/ 46 h 344"/>
                <a:gd name="T18" fmla="*/ 70 w 532"/>
                <a:gd name="T19" fmla="*/ 42 h 344"/>
                <a:gd name="T20" fmla="*/ 63 w 532"/>
                <a:gd name="T21" fmla="*/ 37 h 344"/>
                <a:gd name="T22" fmla="*/ 54 w 532"/>
                <a:gd name="T23" fmla="*/ 33 h 344"/>
                <a:gd name="T24" fmla="*/ 47 w 532"/>
                <a:gd name="T25" fmla="*/ 27 h 344"/>
                <a:gd name="T26" fmla="*/ 38 w 532"/>
                <a:gd name="T27" fmla="*/ 22 h 344"/>
                <a:gd name="T28" fmla="*/ 31 w 532"/>
                <a:gd name="T29" fmla="*/ 20 h 344"/>
                <a:gd name="T30" fmla="*/ 23 w 532"/>
                <a:gd name="T31" fmla="*/ 13 h 344"/>
                <a:gd name="T32" fmla="*/ 15 w 532"/>
                <a:gd name="T33" fmla="*/ 10 h 344"/>
                <a:gd name="T34" fmla="*/ 7 w 532"/>
                <a:gd name="T35" fmla="*/ 3 h 344"/>
                <a:gd name="T36" fmla="*/ 0 w 532"/>
                <a:gd name="T37" fmla="*/ 0 h 344"/>
                <a:gd name="T38" fmla="*/ 0 w 532"/>
                <a:gd name="T39" fmla="*/ 5 h 344"/>
                <a:gd name="T40" fmla="*/ 0 w 532"/>
                <a:gd name="T41" fmla="*/ 10 h 344"/>
                <a:gd name="T42" fmla="*/ 7 w 532"/>
                <a:gd name="T43" fmla="*/ 13 h 344"/>
                <a:gd name="T44" fmla="*/ 14 w 532"/>
                <a:gd name="T45" fmla="*/ 18 h 344"/>
                <a:gd name="T46" fmla="*/ 23 w 532"/>
                <a:gd name="T47" fmla="*/ 22 h 344"/>
                <a:gd name="T48" fmla="*/ 31 w 532"/>
                <a:gd name="T49" fmla="*/ 27 h 344"/>
                <a:gd name="T50" fmla="*/ 38 w 532"/>
                <a:gd name="T51" fmla="*/ 31 h 344"/>
                <a:gd name="T52" fmla="*/ 45 w 532"/>
                <a:gd name="T53" fmla="*/ 36 h 344"/>
                <a:gd name="T54" fmla="*/ 54 w 532"/>
                <a:gd name="T55" fmla="*/ 41 h 344"/>
                <a:gd name="T56" fmla="*/ 63 w 532"/>
                <a:gd name="T57" fmla="*/ 46 h 344"/>
                <a:gd name="T58" fmla="*/ 70 w 532"/>
                <a:gd name="T59" fmla="*/ 50 h 344"/>
                <a:gd name="T60" fmla="*/ 79 w 532"/>
                <a:gd name="T61" fmla="*/ 56 h 344"/>
                <a:gd name="T62" fmla="*/ 87 w 532"/>
                <a:gd name="T63" fmla="*/ 61 h 344"/>
                <a:gd name="T64" fmla="*/ 97 w 532"/>
                <a:gd name="T65" fmla="*/ 67 h 344"/>
                <a:gd name="T66" fmla="*/ 105 w 532"/>
                <a:gd name="T67" fmla="*/ 71 h 344"/>
                <a:gd name="T68" fmla="*/ 115 w 532"/>
                <a:gd name="T69" fmla="*/ 77 h 344"/>
                <a:gd name="T70" fmla="*/ 123 w 532"/>
                <a:gd name="T71" fmla="*/ 81 h 344"/>
                <a:gd name="T72" fmla="*/ 133 w 532"/>
                <a:gd name="T73" fmla="*/ 86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344"/>
                <a:gd name="T113" fmla="*/ 532 w 53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344">
                  <a:moveTo>
                    <a:pt x="532" y="344"/>
                  </a:moveTo>
                  <a:lnTo>
                    <a:pt x="528" y="325"/>
                  </a:lnTo>
                  <a:lnTo>
                    <a:pt x="528" y="305"/>
                  </a:lnTo>
                  <a:lnTo>
                    <a:pt x="489" y="282"/>
                  </a:lnTo>
                  <a:lnTo>
                    <a:pt x="455" y="267"/>
                  </a:lnTo>
                  <a:lnTo>
                    <a:pt x="416" y="244"/>
                  </a:lnTo>
                  <a:lnTo>
                    <a:pt x="388" y="231"/>
                  </a:lnTo>
                  <a:lnTo>
                    <a:pt x="349" y="206"/>
                  </a:lnTo>
                  <a:lnTo>
                    <a:pt x="317" y="186"/>
                  </a:lnTo>
                  <a:lnTo>
                    <a:pt x="282" y="167"/>
                  </a:lnTo>
                  <a:lnTo>
                    <a:pt x="253" y="148"/>
                  </a:lnTo>
                  <a:lnTo>
                    <a:pt x="217" y="129"/>
                  </a:lnTo>
                  <a:lnTo>
                    <a:pt x="188" y="110"/>
                  </a:lnTo>
                  <a:lnTo>
                    <a:pt x="153" y="90"/>
                  </a:lnTo>
                  <a:lnTo>
                    <a:pt x="125" y="77"/>
                  </a:lnTo>
                  <a:lnTo>
                    <a:pt x="92" y="52"/>
                  </a:lnTo>
                  <a:lnTo>
                    <a:pt x="63" y="39"/>
                  </a:lnTo>
                  <a:lnTo>
                    <a:pt x="29" y="14"/>
                  </a:lnTo>
                  <a:lnTo>
                    <a:pt x="0" y="0"/>
                  </a:lnTo>
                  <a:lnTo>
                    <a:pt x="0" y="19"/>
                  </a:lnTo>
                  <a:lnTo>
                    <a:pt x="0" y="39"/>
                  </a:lnTo>
                  <a:lnTo>
                    <a:pt x="29" y="52"/>
                  </a:lnTo>
                  <a:lnTo>
                    <a:pt x="57" y="71"/>
                  </a:lnTo>
                  <a:lnTo>
                    <a:pt x="92" y="90"/>
                  </a:lnTo>
                  <a:lnTo>
                    <a:pt x="125" y="110"/>
                  </a:lnTo>
                  <a:lnTo>
                    <a:pt x="153" y="125"/>
                  </a:lnTo>
                  <a:lnTo>
                    <a:pt x="182" y="144"/>
                  </a:lnTo>
                  <a:lnTo>
                    <a:pt x="217" y="163"/>
                  </a:lnTo>
                  <a:lnTo>
                    <a:pt x="253" y="186"/>
                  </a:lnTo>
                  <a:lnTo>
                    <a:pt x="282" y="202"/>
                  </a:lnTo>
                  <a:lnTo>
                    <a:pt x="317" y="225"/>
                  </a:lnTo>
                  <a:lnTo>
                    <a:pt x="349" y="244"/>
                  </a:lnTo>
                  <a:lnTo>
                    <a:pt x="388" y="267"/>
                  </a:lnTo>
                  <a:lnTo>
                    <a:pt x="422" y="282"/>
                  </a:lnTo>
                  <a:lnTo>
                    <a:pt x="461" y="305"/>
                  </a:lnTo>
                  <a:lnTo>
                    <a:pt x="493" y="321"/>
                  </a:lnTo>
                  <a:lnTo>
                    <a:pt x="532" y="344"/>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8" name="Freeform 5424"/>
            <p:cNvSpPr>
              <a:spLocks/>
            </p:cNvSpPr>
            <p:nvPr/>
          </p:nvSpPr>
          <p:spPr bwMode="gray">
            <a:xfrm>
              <a:off x="5500" y="1973"/>
              <a:ext cx="3" cy="1"/>
            </a:xfrm>
            <a:custGeom>
              <a:avLst/>
              <a:gdLst>
                <a:gd name="T0" fmla="*/ 2 w 6"/>
                <a:gd name="T1" fmla="*/ 0 h 1"/>
                <a:gd name="T2" fmla="*/ 0 w 6"/>
                <a:gd name="T3" fmla="*/ 0 h 1"/>
                <a:gd name="T4" fmla="*/ 2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6" y="0"/>
                  </a:moveTo>
                  <a:lnTo>
                    <a:pt x="0" y="0"/>
                  </a:lnTo>
                  <a:lnTo>
                    <a:pt x="6"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59" name="Freeform 5425"/>
            <p:cNvSpPr>
              <a:spLocks/>
            </p:cNvSpPr>
            <p:nvPr/>
          </p:nvSpPr>
          <p:spPr bwMode="gray">
            <a:xfrm>
              <a:off x="5383" y="1973"/>
              <a:ext cx="120" cy="69"/>
            </a:xfrm>
            <a:custGeom>
              <a:avLst/>
              <a:gdLst>
                <a:gd name="T0" fmla="*/ 0 w 240"/>
                <a:gd name="T1" fmla="*/ 31 h 139"/>
                <a:gd name="T2" fmla="*/ 0 w 240"/>
                <a:gd name="T3" fmla="*/ 32 h 139"/>
                <a:gd name="T4" fmla="*/ 0 w 240"/>
                <a:gd name="T5" fmla="*/ 34 h 139"/>
                <a:gd name="T6" fmla="*/ 8 w 240"/>
                <a:gd name="T7" fmla="*/ 29 h 139"/>
                <a:gd name="T8" fmla="*/ 15 w 240"/>
                <a:gd name="T9" fmla="*/ 25 h 139"/>
                <a:gd name="T10" fmla="*/ 23 w 240"/>
                <a:gd name="T11" fmla="*/ 20 h 139"/>
                <a:gd name="T12" fmla="*/ 31 w 240"/>
                <a:gd name="T13" fmla="*/ 16 h 139"/>
                <a:gd name="T14" fmla="*/ 39 w 240"/>
                <a:gd name="T15" fmla="*/ 12 h 139"/>
                <a:gd name="T16" fmla="*/ 46 w 240"/>
                <a:gd name="T17" fmla="*/ 8 h 139"/>
                <a:gd name="T18" fmla="*/ 53 w 240"/>
                <a:gd name="T19" fmla="*/ 3 h 139"/>
                <a:gd name="T20" fmla="*/ 60 w 240"/>
                <a:gd name="T21" fmla="*/ 0 h 139"/>
                <a:gd name="T22" fmla="*/ 58 w 240"/>
                <a:gd name="T23" fmla="*/ 0 h 139"/>
                <a:gd name="T24" fmla="*/ 52 w 240"/>
                <a:gd name="T25" fmla="*/ 2 h 139"/>
                <a:gd name="T26" fmla="*/ 46 w 240"/>
                <a:gd name="T27" fmla="*/ 5 h 139"/>
                <a:gd name="T28" fmla="*/ 39 w 240"/>
                <a:gd name="T29" fmla="*/ 9 h 139"/>
                <a:gd name="T30" fmla="*/ 31 w 240"/>
                <a:gd name="T31" fmla="*/ 14 h 139"/>
                <a:gd name="T32" fmla="*/ 23 w 240"/>
                <a:gd name="T33" fmla="*/ 17 h 139"/>
                <a:gd name="T34" fmla="*/ 15 w 240"/>
                <a:gd name="T35" fmla="*/ 22 h 139"/>
                <a:gd name="T36" fmla="*/ 8 w 240"/>
                <a:gd name="T37" fmla="*/ 26 h 139"/>
                <a:gd name="T38" fmla="*/ 0 w 240"/>
                <a:gd name="T39" fmla="*/ 31 h 1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0"/>
                <a:gd name="T61" fmla="*/ 0 h 139"/>
                <a:gd name="T62" fmla="*/ 240 w 240"/>
                <a:gd name="T63" fmla="*/ 139 h 1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0" h="139">
                  <a:moveTo>
                    <a:pt x="0" y="125"/>
                  </a:moveTo>
                  <a:lnTo>
                    <a:pt x="0" y="129"/>
                  </a:lnTo>
                  <a:lnTo>
                    <a:pt x="0" y="139"/>
                  </a:lnTo>
                  <a:lnTo>
                    <a:pt x="29" y="119"/>
                  </a:lnTo>
                  <a:lnTo>
                    <a:pt x="63" y="100"/>
                  </a:lnTo>
                  <a:lnTo>
                    <a:pt x="90" y="81"/>
                  </a:lnTo>
                  <a:lnTo>
                    <a:pt x="125" y="67"/>
                  </a:lnTo>
                  <a:lnTo>
                    <a:pt x="154" y="48"/>
                  </a:lnTo>
                  <a:lnTo>
                    <a:pt x="183" y="33"/>
                  </a:lnTo>
                  <a:lnTo>
                    <a:pt x="211" y="14"/>
                  </a:lnTo>
                  <a:lnTo>
                    <a:pt x="240" y="0"/>
                  </a:lnTo>
                  <a:lnTo>
                    <a:pt x="231" y="0"/>
                  </a:lnTo>
                  <a:lnTo>
                    <a:pt x="206" y="10"/>
                  </a:lnTo>
                  <a:lnTo>
                    <a:pt x="183" y="23"/>
                  </a:lnTo>
                  <a:lnTo>
                    <a:pt x="154" y="39"/>
                  </a:lnTo>
                  <a:lnTo>
                    <a:pt x="125" y="58"/>
                  </a:lnTo>
                  <a:lnTo>
                    <a:pt x="90" y="71"/>
                  </a:lnTo>
                  <a:lnTo>
                    <a:pt x="63" y="91"/>
                  </a:lnTo>
                  <a:lnTo>
                    <a:pt x="29" y="106"/>
                  </a:lnTo>
                  <a:lnTo>
                    <a:pt x="0" y="125"/>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0" name="Freeform 5426"/>
            <p:cNvSpPr>
              <a:spLocks/>
            </p:cNvSpPr>
            <p:nvPr/>
          </p:nvSpPr>
          <p:spPr bwMode="gray">
            <a:xfrm>
              <a:off x="5383" y="2032"/>
              <a:ext cx="132" cy="82"/>
            </a:xfrm>
            <a:custGeom>
              <a:avLst/>
              <a:gdLst>
                <a:gd name="T0" fmla="*/ 0 w 263"/>
                <a:gd name="T1" fmla="*/ 0 h 164"/>
                <a:gd name="T2" fmla="*/ 0 w 263"/>
                <a:gd name="T3" fmla="*/ 1 h 164"/>
                <a:gd name="T4" fmla="*/ 0 w 263"/>
                <a:gd name="T5" fmla="*/ 4 h 164"/>
                <a:gd name="T6" fmla="*/ 8 w 263"/>
                <a:gd name="T7" fmla="*/ 7 h 164"/>
                <a:gd name="T8" fmla="*/ 16 w 263"/>
                <a:gd name="T9" fmla="*/ 12 h 164"/>
                <a:gd name="T10" fmla="*/ 23 w 263"/>
                <a:gd name="T11" fmla="*/ 17 h 164"/>
                <a:gd name="T12" fmla="*/ 32 w 263"/>
                <a:gd name="T13" fmla="*/ 21 h 164"/>
                <a:gd name="T14" fmla="*/ 40 w 263"/>
                <a:gd name="T15" fmla="*/ 25 h 164"/>
                <a:gd name="T16" fmla="*/ 48 w 263"/>
                <a:gd name="T17" fmla="*/ 31 h 164"/>
                <a:gd name="T18" fmla="*/ 57 w 263"/>
                <a:gd name="T19" fmla="*/ 35 h 164"/>
                <a:gd name="T20" fmla="*/ 66 w 263"/>
                <a:gd name="T21" fmla="*/ 41 h 164"/>
                <a:gd name="T22" fmla="*/ 66 w 263"/>
                <a:gd name="T23" fmla="*/ 39 h 164"/>
                <a:gd name="T24" fmla="*/ 66 w 263"/>
                <a:gd name="T25" fmla="*/ 37 h 164"/>
                <a:gd name="T26" fmla="*/ 57 w 263"/>
                <a:gd name="T27" fmla="*/ 33 h 164"/>
                <a:gd name="T28" fmla="*/ 48 w 263"/>
                <a:gd name="T29" fmla="*/ 27 h 164"/>
                <a:gd name="T30" fmla="*/ 40 w 263"/>
                <a:gd name="T31" fmla="*/ 22 h 164"/>
                <a:gd name="T32" fmla="*/ 32 w 263"/>
                <a:gd name="T33" fmla="*/ 20 h 164"/>
                <a:gd name="T34" fmla="*/ 23 w 263"/>
                <a:gd name="T35" fmla="*/ 13 h 164"/>
                <a:gd name="T36" fmla="*/ 16 w 263"/>
                <a:gd name="T37" fmla="*/ 10 h 164"/>
                <a:gd name="T38" fmla="*/ 8 w 263"/>
                <a:gd name="T39" fmla="*/ 5 h 164"/>
                <a:gd name="T40" fmla="*/ 0 w 263"/>
                <a:gd name="T41" fmla="*/ 0 h 1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3"/>
                <a:gd name="T64" fmla="*/ 0 h 164"/>
                <a:gd name="T65" fmla="*/ 263 w 263"/>
                <a:gd name="T66" fmla="*/ 164 h 1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3" h="164">
                  <a:moveTo>
                    <a:pt x="0" y="0"/>
                  </a:moveTo>
                  <a:lnTo>
                    <a:pt x="0" y="6"/>
                  </a:lnTo>
                  <a:lnTo>
                    <a:pt x="0" y="16"/>
                  </a:lnTo>
                  <a:lnTo>
                    <a:pt x="29" y="29"/>
                  </a:lnTo>
                  <a:lnTo>
                    <a:pt x="63" y="48"/>
                  </a:lnTo>
                  <a:lnTo>
                    <a:pt x="90" y="68"/>
                  </a:lnTo>
                  <a:lnTo>
                    <a:pt x="125" y="87"/>
                  </a:lnTo>
                  <a:lnTo>
                    <a:pt x="158" y="100"/>
                  </a:lnTo>
                  <a:lnTo>
                    <a:pt x="192" y="125"/>
                  </a:lnTo>
                  <a:lnTo>
                    <a:pt x="225" y="139"/>
                  </a:lnTo>
                  <a:lnTo>
                    <a:pt x="263" y="164"/>
                  </a:lnTo>
                  <a:lnTo>
                    <a:pt x="263" y="154"/>
                  </a:lnTo>
                  <a:lnTo>
                    <a:pt x="263" y="148"/>
                  </a:lnTo>
                  <a:lnTo>
                    <a:pt x="225" y="129"/>
                  </a:lnTo>
                  <a:lnTo>
                    <a:pt x="192" y="110"/>
                  </a:lnTo>
                  <a:lnTo>
                    <a:pt x="158" y="91"/>
                  </a:lnTo>
                  <a:lnTo>
                    <a:pt x="125" y="77"/>
                  </a:lnTo>
                  <a:lnTo>
                    <a:pt x="90" y="54"/>
                  </a:lnTo>
                  <a:lnTo>
                    <a:pt x="63" y="39"/>
                  </a:lnTo>
                  <a:lnTo>
                    <a:pt x="29" y="20"/>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1" name="Freeform 5427"/>
            <p:cNvSpPr>
              <a:spLocks/>
            </p:cNvSpPr>
            <p:nvPr/>
          </p:nvSpPr>
          <p:spPr bwMode="gray">
            <a:xfrm>
              <a:off x="5369" y="2106"/>
              <a:ext cx="146" cy="86"/>
            </a:xfrm>
            <a:custGeom>
              <a:avLst/>
              <a:gdLst>
                <a:gd name="T0" fmla="*/ 0 w 292"/>
                <a:gd name="T1" fmla="*/ 40 h 173"/>
                <a:gd name="T2" fmla="*/ 0 w 292"/>
                <a:gd name="T3" fmla="*/ 42 h 173"/>
                <a:gd name="T4" fmla="*/ 0 w 292"/>
                <a:gd name="T5" fmla="*/ 43 h 173"/>
                <a:gd name="T6" fmla="*/ 9 w 292"/>
                <a:gd name="T7" fmla="*/ 38 h 173"/>
                <a:gd name="T8" fmla="*/ 19 w 292"/>
                <a:gd name="T9" fmla="*/ 33 h 173"/>
                <a:gd name="T10" fmla="*/ 29 w 292"/>
                <a:gd name="T11" fmla="*/ 27 h 173"/>
                <a:gd name="T12" fmla="*/ 38 w 292"/>
                <a:gd name="T13" fmla="*/ 23 h 173"/>
                <a:gd name="T14" fmla="*/ 46 w 292"/>
                <a:gd name="T15" fmla="*/ 16 h 173"/>
                <a:gd name="T16" fmla="*/ 56 w 292"/>
                <a:gd name="T17" fmla="*/ 13 h 173"/>
                <a:gd name="T18" fmla="*/ 65 w 292"/>
                <a:gd name="T19" fmla="*/ 7 h 173"/>
                <a:gd name="T20" fmla="*/ 73 w 292"/>
                <a:gd name="T21" fmla="*/ 4 h 173"/>
                <a:gd name="T22" fmla="*/ 73 w 292"/>
                <a:gd name="T23" fmla="*/ 1 h 173"/>
                <a:gd name="T24" fmla="*/ 73 w 292"/>
                <a:gd name="T25" fmla="*/ 0 h 173"/>
                <a:gd name="T26" fmla="*/ 65 w 292"/>
                <a:gd name="T27" fmla="*/ 4 h 173"/>
                <a:gd name="T28" fmla="*/ 56 w 292"/>
                <a:gd name="T29" fmla="*/ 9 h 173"/>
                <a:gd name="T30" fmla="*/ 46 w 292"/>
                <a:gd name="T31" fmla="*/ 14 h 173"/>
                <a:gd name="T32" fmla="*/ 38 w 292"/>
                <a:gd name="T33" fmla="*/ 20 h 173"/>
                <a:gd name="T34" fmla="*/ 29 w 292"/>
                <a:gd name="T35" fmla="*/ 25 h 173"/>
                <a:gd name="T36" fmla="*/ 19 w 292"/>
                <a:gd name="T37" fmla="*/ 30 h 173"/>
                <a:gd name="T38" fmla="*/ 9 w 292"/>
                <a:gd name="T39" fmla="*/ 35 h 173"/>
                <a:gd name="T40" fmla="*/ 0 w 292"/>
                <a:gd name="T41" fmla="*/ 40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2"/>
                <a:gd name="T64" fmla="*/ 0 h 173"/>
                <a:gd name="T65" fmla="*/ 292 w 292"/>
                <a:gd name="T66" fmla="*/ 173 h 1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2" h="173">
                  <a:moveTo>
                    <a:pt x="0" y="163"/>
                  </a:moveTo>
                  <a:lnTo>
                    <a:pt x="0" y="169"/>
                  </a:lnTo>
                  <a:lnTo>
                    <a:pt x="0" y="173"/>
                  </a:lnTo>
                  <a:lnTo>
                    <a:pt x="39" y="154"/>
                  </a:lnTo>
                  <a:lnTo>
                    <a:pt x="77" y="135"/>
                  </a:lnTo>
                  <a:lnTo>
                    <a:pt x="116" y="111"/>
                  </a:lnTo>
                  <a:lnTo>
                    <a:pt x="154" y="92"/>
                  </a:lnTo>
                  <a:lnTo>
                    <a:pt x="187" y="67"/>
                  </a:lnTo>
                  <a:lnTo>
                    <a:pt x="225" y="54"/>
                  </a:lnTo>
                  <a:lnTo>
                    <a:pt x="260" y="29"/>
                  </a:lnTo>
                  <a:lnTo>
                    <a:pt x="292" y="16"/>
                  </a:lnTo>
                  <a:lnTo>
                    <a:pt x="292" y="6"/>
                  </a:lnTo>
                  <a:lnTo>
                    <a:pt x="292" y="0"/>
                  </a:lnTo>
                  <a:lnTo>
                    <a:pt x="260" y="19"/>
                  </a:lnTo>
                  <a:lnTo>
                    <a:pt x="225" y="39"/>
                  </a:lnTo>
                  <a:lnTo>
                    <a:pt x="187" y="58"/>
                  </a:lnTo>
                  <a:lnTo>
                    <a:pt x="154" y="83"/>
                  </a:lnTo>
                  <a:lnTo>
                    <a:pt x="116" y="102"/>
                  </a:lnTo>
                  <a:lnTo>
                    <a:pt x="77" y="121"/>
                  </a:lnTo>
                  <a:lnTo>
                    <a:pt x="39" y="140"/>
                  </a:lnTo>
                  <a:lnTo>
                    <a:pt x="0" y="163"/>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2" name="Freeform 5428"/>
            <p:cNvSpPr>
              <a:spLocks/>
            </p:cNvSpPr>
            <p:nvPr/>
          </p:nvSpPr>
          <p:spPr bwMode="gray">
            <a:xfrm>
              <a:off x="5369" y="2183"/>
              <a:ext cx="160" cy="96"/>
            </a:xfrm>
            <a:custGeom>
              <a:avLst/>
              <a:gdLst>
                <a:gd name="T0" fmla="*/ 0 w 321"/>
                <a:gd name="T1" fmla="*/ 0 h 192"/>
                <a:gd name="T2" fmla="*/ 0 w 321"/>
                <a:gd name="T3" fmla="*/ 2 h 192"/>
                <a:gd name="T4" fmla="*/ 0 w 321"/>
                <a:gd name="T5" fmla="*/ 3 h 192"/>
                <a:gd name="T6" fmla="*/ 8 w 321"/>
                <a:gd name="T7" fmla="*/ 8 h 192"/>
                <a:gd name="T8" fmla="*/ 18 w 321"/>
                <a:gd name="T9" fmla="*/ 14 h 192"/>
                <a:gd name="T10" fmla="*/ 28 w 321"/>
                <a:gd name="T11" fmla="*/ 20 h 192"/>
                <a:gd name="T12" fmla="*/ 38 w 321"/>
                <a:gd name="T13" fmla="*/ 25 h 192"/>
                <a:gd name="T14" fmla="*/ 48 w 321"/>
                <a:gd name="T15" fmla="*/ 31 h 192"/>
                <a:gd name="T16" fmla="*/ 58 w 321"/>
                <a:gd name="T17" fmla="*/ 37 h 192"/>
                <a:gd name="T18" fmla="*/ 69 w 321"/>
                <a:gd name="T19" fmla="*/ 42 h 192"/>
                <a:gd name="T20" fmla="*/ 80 w 321"/>
                <a:gd name="T21" fmla="*/ 48 h 192"/>
                <a:gd name="T22" fmla="*/ 80 w 321"/>
                <a:gd name="T23" fmla="*/ 46 h 192"/>
                <a:gd name="T24" fmla="*/ 80 w 321"/>
                <a:gd name="T25" fmla="*/ 44 h 192"/>
                <a:gd name="T26" fmla="*/ 69 w 321"/>
                <a:gd name="T27" fmla="*/ 39 h 192"/>
                <a:gd name="T28" fmla="*/ 58 w 321"/>
                <a:gd name="T29" fmla="*/ 34 h 192"/>
                <a:gd name="T30" fmla="*/ 48 w 321"/>
                <a:gd name="T31" fmla="*/ 27 h 192"/>
                <a:gd name="T32" fmla="*/ 38 w 321"/>
                <a:gd name="T33" fmla="*/ 22 h 192"/>
                <a:gd name="T34" fmla="*/ 28 w 321"/>
                <a:gd name="T35" fmla="*/ 15 h 192"/>
                <a:gd name="T36" fmla="*/ 19 w 321"/>
                <a:gd name="T37" fmla="*/ 11 h 192"/>
                <a:gd name="T38" fmla="*/ 8 w 321"/>
                <a:gd name="T39" fmla="*/ 5 h 192"/>
                <a:gd name="T40" fmla="*/ 0 w 321"/>
                <a:gd name="T41" fmla="*/ 0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1"/>
                <a:gd name="T64" fmla="*/ 0 h 192"/>
                <a:gd name="T65" fmla="*/ 321 w 321"/>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1" h="192">
                  <a:moveTo>
                    <a:pt x="0" y="0"/>
                  </a:moveTo>
                  <a:lnTo>
                    <a:pt x="0" y="5"/>
                  </a:lnTo>
                  <a:lnTo>
                    <a:pt x="0" y="15"/>
                  </a:lnTo>
                  <a:lnTo>
                    <a:pt x="35" y="32"/>
                  </a:lnTo>
                  <a:lnTo>
                    <a:pt x="73" y="57"/>
                  </a:lnTo>
                  <a:lnTo>
                    <a:pt x="112" y="77"/>
                  </a:lnTo>
                  <a:lnTo>
                    <a:pt x="154" y="100"/>
                  </a:lnTo>
                  <a:lnTo>
                    <a:pt x="192" y="125"/>
                  </a:lnTo>
                  <a:lnTo>
                    <a:pt x="235" y="148"/>
                  </a:lnTo>
                  <a:lnTo>
                    <a:pt x="279" y="167"/>
                  </a:lnTo>
                  <a:lnTo>
                    <a:pt x="321" y="192"/>
                  </a:lnTo>
                  <a:lnTo>
                    <a:pt x="321" y="182"/>
                  </a:lnTo>
                  <a:lnTo>
                    <a:pt x="321" y="176"/>
                  </a:lnTo>
                  <a:lnTo>
                    <a:pt x="279" y="153"/>
                  </a:lnTo>
                  <a:lnTo>
                    <a:pt x="235" y="134"/>
                  </a:lnTo>
                  <a:lnTo>
                    <a:pt x="192" y="109"/>
                  </a:lnTo>
                  <a:lnTo>
                    <a:pt x="154" y="86"/>
                  </a:lnTo>
                  <a:lnTo>
                    <a:pt x="112" y="61"/>
                  </a:lnTo>
                  <a:lnTo>
                    <a:pt x="77" y="42"/>
                  </a:lnTo>
                  <a:lnTo>
                    <a:pt x="35" y="19"/>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3" name="Freeform 5429"/>
            <p:cNvSpPr>
              <a:spLocks/>
            </p:cNvSpPr>
            <p:nvPr/>
          </p:nvSpPr>
          <p:spPr bwMode="gray">
            <a:xfrm>
              <a:off x="5352" y="2271"/>
              <a:ext cx="177" cy="106"/>
            </a:xfrm>
            <a:custGeom>
              <a:avLst/>
              <a:gdLst>
                <a:gd name="T0" fmla="*/ 0 w 353"/>
                <a:gd name="T1" fmla="*/ 49 h 212"/>
                <a:gd name="T2" fmla="*/ 0 w 353"/>
                <a:gd name="T3" fmla="*/ 51 h 212"/>
                <a:gd name="T4" fmla="*/ 0 w 353"/>
                <a:gd name="T5" fmla="*/ 53 h 212"/>
                <a:gd name="T6" fmla="*/ 11 w 353"/>
                <a:gd name="T7" fmla="*/ 47 h 212"/>
                <a:gd name="T8" fmla="*/ 23 w 353"/>
                <a:gd name="T9" fmla="*/ 41 h 212"/>
                <a:gd name="T10" fmla="*/ 34 w 353"/>
                <a:gd name="T11" fmla="*/ 34 h 212"/>
                <a:gd name="T12" fmla="*/ 45 w 353"/>
                <a:gd name="T13" fmla="*/ 28 h 212"/>
                <a:gd name="T14" fmla="*/ 56 w 353"/>
                <a:gd name="T15" fmla="*/ 22 h 212"/>
                <a:gd name="T16" fmla="*/ 68 w 353"/>
                <a:gd name="T17" fmla="*/ 16 h 212"/>
                <a:gd name="T18" fmla="*/ 78 w 353"/>
                <a:gd name="T19" fmla="*/ 10 h 212"/>
                <a:gd name="T20" fmla="*/ 89 w 353"/>
                <a:gd name="T21" fmla="*/ 4 h 212"/>
                <a:gd name="T22" fmla="*/ 89 w 353"/>
                <a:gd name="T23" fmla="*/ 2 h 212"/>
                <a:gd name="T24" fmla="*/ 89 w 353"/>
                <a:gd name="T25" fmla="*/ 0 h 212"/>
                <a:gd name="T26" fmla="*/ 78 w 353"/>
                <a:gd name="T27" fmla="*/ 7 h 212"/>
                <a:gd name="T28" fmla="*/ 67 w 353"/>
                <a:gd name="T29" fmla="*/ 12 h 212"/>
                <a:gd name="T30" fmla="*/ 56 w 353"/>
                <a:gd name="T31" fmla="*/ 19 h 212"/>
                <a:gd name="T32" fmla="*/ 45 w 353"/>
                <a:gd name="T33" fmla="*/ 24 h 212"/>
                <a:gd name="T34" fmla="*/ 35 w 353"/>
                <a:gd name="T35" fmla="*/ 29 h 212"/>
                <a:gd name="T36" fmla="*/ 24 w 353"/>
                <a:gd name="T37" fmla="*/ 36 h 212"/>
                <a:gd name="T38" fmla="*/ 11 w 353"/>
                <a:gd name="T39" fmla="*/ 42 h 212"/>
                <a:gd name="T40" fmla="*/ 0 w 353"/>
                <a:gd name="T41" fmla="*/ 49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3"/>
                <a:gd name="T64" fmla="*/ 0 h 212"/>
                <a:gd name="T65" fmla="*/ 353 w 353"/>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3" h="212">
                  <a:moveTo>
                    <a:pt x="0" y="196"/>
                  </a:moveTo>
                  <a:lnTo>
                    <a:pt x="0" y="202"/>
                  </a:lnTo>
                  <a:lnTo>
                    <a:pt x="0" y="212"/>
                  </a:lnTo>
                  <a:lnTo>
                    <a:pt x="42" y="187"/>
                  </a:lnTo>
                  <a:lnTo>
                    <a:pt x="90" y="164"/>
                  </a:lnTo>
                  <a:lnTo>
                    <a:pt x="134" y="135"/>
                  </a:lnTo>
                  <a:lnTo>
                    <a:pt x="180" y="112"/>
                  </a:lnTo>
                  <a:lnTo>
                    <a:pt x="224" y="87"/>
                  </a:lnTo>
                  <a:lnTo>
                    <a:pt x="272" y="64"/>
                  </a:lnTo>
                  <a:lnTo>
                    <a:pt x="311" y="39"/>
                  </a:lnTo>
                  <a:lnTo>
                    <a:pt x="353" y="16"/>
                  </a:lnTo>
                  <a:lnTo>
                    <a:pt x="353" y="6"/>
                  </a:lnTo>
                  <a:lnTo>
                    <a:pt x="353" y="0"/>
                  </a:lnTo>
                  <a:lnTo>
                    <a:pt x="311" y="25"/>
                  </a:lnTo>
                  <a:lnTo>
                    <a:pt x="267" y="48"/>
                  </a:lnTo>
                  <a:lnTo>
                    <a:pt x="224" y="73"/>
                  </a:lnTo>
                  <a:lnTo>
                    <a:pt x="180" y="96"/>
                  </a:lnTo>
                  <a:lnTo>
                    <a:pt x="138" y="119"/>
                  </a:lnTo>
                  <a:lnTo>
                    <a:pt x="96" y="144"/>
                  </a:lnTo>
                  <a:lnTo>
                    <a:pt x="42" y="167"/>
                  </a:lnTo>
                  <a:lnTo>
                    <a:pt x="0" y="19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4" name="Freeform 5430"/>
            <p:cNvSpPr>
              <a:spLocks/>
            </p:cNvSpPr>
            <p:nvPr/>
          </p:nvSpPr>
          <p:spPr bwMode="gray">
            <a:xfrm>
              <a:off x="5352" y="2367"/>
              <a:ext cx="194" cy="114"/>
            </a:xfrm>
            <a:custGeom>
              <a:avLst/>
              <a:gdLst>
                <a:gd name="T0" fmla="*/ 0 w 388"/>
                <a:gd name="T1" fmla="*/ 0 h 229"/>
                <a:gd name="T2" fmla="*/ 0 w 388"/>
                <a:gd name="T3" fmla="*/ 1 h 229"/>
                <a:gd name="T4" fmla="*/ 0 w 388"/>
                <a:gd name="T5" fmla="*/ 3 h 229"/>
                <a:gd name="T6" fmla="*/ 11 w 388"/>
                <a:gd name="T7" fmla="*/ 9 h 229"/>
                <a:gd name="T8" fmla="*/ 23 w 388"/>
                <a:gd name="T9" fmla="*/ 17 h 229"/>
                <a:gd name="T10" fmla="*/ 34 w 388"/>
                <a:gd name="T11" fmla="*/ 22 h 229"/>
                <a:gd name="T12" fmla="*/ 45 w 388"/>
                <a:gd name="T13" fmla="*/ 29 h 229"/>
                <a:gd name="T14" fmla="*/ 57 w 388"/>
                <a:gd name="T15" fmla="*/ 36 h 229"/>
                <a:gd name="T16" fmla="*/ 71 w 388"/>
                <a:gd name="T17" fmla="*/ 43 h 229"/>
                <a:gd name="T18" fmla="*/ 77 w 388"/>
                <a:gd name="T19" fmla="*/ 46 h 229"/>
                <a:gd name="T20" fmla="*/ 84 w 388"/>
                <a:gd name="T21" fmla="*/ 50 h 229"/>
                <a:gd name="T22" fmla="*/ 90 w 388"/>
                <a:gd name="T23" fmla="*/ 53 h 229"/>
                <a:gd name="T24" fmla="*/ 97 w 388"/>
                <a:gd name="T25" fmla="*/ 57 h 229"/>
                <a:gd name="T26" fmla="*/ 97 w 388"/>
                <a:gd name="T27" fmla="*/ 54 h 229"/>
                <a:gd name="T28" fmla="*/ 97 w 388"/>
                <a:gd name="T29" fmla="*/ 53 h 229"/>
                <a:gd name="T30" fmla="*/ 90 w 388"/>
                <a:gd name="T31" fmla="*/ 50 h 229"/>
                <a:gd name="T32" fmla="*/ 83 w 388"/>
                <a:gd name="T33" fmla="*/ 46 h 229"/>
                <a:gd name="T34" fmla="*/ 77 w 388"/>
                <a:gd name="T35" fmla="*/ 43 h 229"/>
                <a:gd name="T36" fmla="*/ 71 w 388"/>
                <a:gd name="T37" fmla="*/ 39 h 229"/>
                <a:gd name="T38" fmla="*/ 57 w 388"/>
                <a:gd name="T39" fmla="*/ 32 h 229"/>
                <a:gd name="T40" fmla="*/ 45 w 388"/>
                <a:gd name="T41" fmla="*/ 26 h 229"/>
                <a:gd name="T42" fmla="*/ 34 w 388"/>
                <a:gd name="T43" fmla="*/ 19 h 229"/>
                <a:gd name="T44" fmla="*/ 23 w 388"/>
                <a:gd name="T45" fmla="*/ 12 h 229"/>
                <a:gd name="T46" fmla="*/ 11 w 388"/>
                <a:gd name="T47" fmla="*/ 5 h 229"/>
                <a:gd name="T48" fmla="*/ 0 w 388"/>
                <a:gd name="T49" fmla="*/ 0 h 2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
                <a:gd name="T76" fmla="*/ 0 h 229"/>
                <a:gd name="T77" fmla="*/ 388 w 388"/>
                <a:gd name="T78" fmla="*/ 229 h 2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 h="229">
                  <a:moveTo>
                    <a:pt x="0" y="0"/>
                  </a:moveTo>
                  <a:lnTo>
                    <a:pt x="0" y="4"/>
                  </a:lnTo>
                  <a:lnTo>
                    <a:pt x="0" y="14"/>
                  </a:lnTo>
                  <a:lnTo>
                    <a:pt x="42" y="39"/>
                  </a:lnTo>
                  <a:lnTo>
                    <a:pt x="90" y="68"/>
                  </a:lnTo>
                  <a:lnTo>
                    <a:pt x="134" y="91"/>
                  </a:lnTo>
                  <a:lnTo>
                    <a:pt x="180" y="119"/>
                  </a:lnTo>
                  <a:lnTo>
                    <a:pt x="228" y="144"/>
                  </a:lnTo>
                  <a:lnTo>
                    <a:pt x="282" y="173"/>
                  </a:lnTo>
                  <a:lnTo>
                    <a:pt x="305" y="187"/>
                  </a:lnTo>
                  <a:lnTo>
                    <a:pt x="334" y="200"/>
                  </a:lnTo>
                  <a:lnTo>
                    <a:pt x="359" y="215"/>
                  </a:lnTo>
                  <a:lnTo>
                    <a:pt x="388" y="229"/>
                  </a:lnTo>
                  <a:lnTo>
                    <a:pt x="388" y="219"/>
                  </a:lnTo>
                  <a:lnTo>
                    <a:pt x="388" y="215"/>
                  </a:lnTo>
                  <a:lnTo>
                    <a:pt x="359" y="200"/>
                  </a:lnTo>
                  <a:lnTo>
                    <a:pt x="330" y="187"/>
                  </a:lnTo>
                  <a:lnTo>
                    <a:pt x="305" y="173"/>
                  </a:lnTo>
                  <a:lnTo>
                    <a:pt x="282" y="158"/>
                  </a:lnTo>
                  <a:lnTo>
                    <a:pt x="228" y="129"/>
                  </a:lnTo>
                  <a:lnTo>
                    <a:pt x="180" y="106"/>
                  </a:lnTo>
                  <a:lnTo>
                    <a:pt x="134" y="77"/>
                  </a:lnTo>
                  <a:lnTo>
                    <a:pt x="90" y="48"/>
                  </a:lnTo>
                  <a:lnTo>
                    <a:pt x="42" y="23"/>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5" name="Freeform 5431"/>
            <p:cNvSpPr>
              <a:spLocks/>
            </p:cNvSpPr>
            <p:nvPr/>
          </p:nvSpPr>
          <p:spPr bwMode="gray">
            <a:xfrm>
              <a:off x="5330" y="2475"/>
              <a:ext cx="216" cy="128"/>
            </a:xfrm>
            <a:custGeom>
              <a:avLst/>
              <a:gdLst>
                <a:gd name="T0" fmla="*/ 0 w 432"/>
                <a:gd name="T1" fmla="*/ 59 h 258"/>
                <a:gd name="T2" fmla="*/ 0 w 432"/>
                <a:gd name="T3" fmla="*/ 61 h 258"/>
                <a:gd name="T4" fmla="*/ 0 w 432"/>
                <a:gd name="T5" fmla="*/ 64 h 258"/>
                <a:gd name="T6" fmla="*/ 7 w 432"/>
                <a:gd name="T7" fmla="*/ 59 h 258"/>
                <a:gd name="T8" fmla="*/ 14 w 432"/>
                <a:gd name="T9" fmla="*/ 56 h 258"/>
                <a:gd name="T10" fmla="*/ 22 w 432"/>
                <a:gd name="T11" fmla="*/ 52 h 258"/>
                <a:gd name="T12" fmla="*/ 28 w 432"/>
                <a:gd name="T13" fmla="*/ 48 h 258"/>
                <a:gd name="T14" fmla="*/ 35 w 432"/>
                <a:gd name="T15" fmla="*/ 44 h 258"/>
                <a:gd name="T16" fmla="*/ 42 w 432"/>
                <a:gd name="T17" fmla="*/ 40 h 258"/>
                <a:gd name="T18" fmla="*/ 49 w 432"/>
                <a:gd name="T19" fmla="*/ 36 h 258"/>
                <a:gd name="T20" fmla="*/ 56 w 432"/>
                <a:gd name="T21" fmla="*/ 33 h 258"/>
                <a:gd name="T22" fmla="*/ 62 w 432"/>
                <a:gd name="T23" fmla="*/ 29 h 258"/>
                <a:gd name="T24" fmla="*/ 70 w 432"/>
                <a:gd name="T25" fmla="*/ 25 h 258"/>
                <a:gd name="T26" fmla="*/ 76 w 432"/>
                <a:gd name="T27" fmla="*/ 21 h 258"/>
                <a:gd name="T28" fmla="*/ 83 w 432"/>
                <a:gd name="T29" fmla="*/ 17 h 258"/>
                <a:gd name="T30" fmla="*/ 95 w 432"/>
                <a:gd name="T31" fmla="*/ 10 h 258"/>
                <a:gd name="T32" fmla="*/ 108 w 432"/>
                <a:gd name="T33" fmla="*/ 3 h 258"/>
                <a:gd name="T34" fmla="*/ 108 w 432"/>
                <a:gd name="T35" fmla="*/ 1 h 258"/>
                <a:gd name="T36" fmla="*/ 108 w 432"/>
                <a:gd name="T37" fmla="*/ 0 h 258"/>
                <a:gd name="T38" fmla="*/ 95 w 432"/>
                <a:gd name="T39" fmla="*/ 7 h 258"/>
                <a:gd name="T40" fmla="*/ 83 w 432"/>
                <a:gd name="T41" fmla="*/ 14 h 258"/>
                <a:gd name="T42" fmla="*/ 76 w 432"/>
                <a:gd name="T43" fmla="*/ 17 h 258"/>
                <a:gd name="T44" fmla="*/ 70 w 432"/>
                <a:gd name="T45" fmla="*/ 21 h 258"/>
                <a:gd name="T46" fmla="*/ 62 w 432"/>
                <a:gd name="T47" fmla="*/ 25 h 258"/>
                <a:gd name="T48" fmla="*/ 56 w 432"/>
                <a:gd name="T49" fmla="*/ 29 h 258"/>
                <a:gd name="T50" fmla="*/ 49 w 432"/>
                <a:gd name="T51" fmla="*/ 32 h 258"/>
                <a:gd name="T52" fmla="*/ 42 w 432"/>
                <a:gd name="T53" fmla="*/ 35 h 258"/>
                <a:gd name="T54" fmla="*/ 35 w 432"/>
                <a:gd name="T55" fmla="*/ 39 h 258"/>
                <a:gd name="T56" fmla="*/ 28 w 432"/>
                <a:gd name="T57" fmla="*/ 44 h 258"/>
                <a:gd name="T58" fmla="*/ 22 w 432"/>
                <a:gd name="T59" fmla="*/ 47 h 258"/>
                <a:gd name="T60" fmla="*/ 14 w 432"/>
                <a:gd name="T61" fmla="*/ 51 h 258"/>
                <a:gd name="T62" fmla="*/ 7 w 432"/>
                <a:gd name="T63" fmla="*/ 55 h 258"/>
                <a:gd name="T64" fmla="*/ 0 w 432"/>
                <a:gd name="T65" fmla="*/ 59 h 2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2"/>
                <a:gd name="T100" fmla="*/ 0 h 258"/>
                <a:gd name="T101" fmla="*/ 432 w 432"/>
                <a:gd name="T102" fmla="*/ 258 h 2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2" h="258">
                  <a:moveTo>
                    <a:pt x="0" y="238"/>
                  </a:moveTo>
                  <a:lnTo>
                    <a:pt x="0" y="248"/>
                  </a:lnTo>
                  <a:lnTo>
                    <a:pt x="0" y="258"/>
                  </a:lnTo>
                  <a:lnTo>
                    <a:pt x="28" y="238"/>
                  </a:lnTo>
                  <a:lnTo>
                    <a:pt x="57" y="225"/>
                  </a:lnTo>
                  <a:lnTo>
                    <a:pt x="86" y="212"/>
                  </a:lnTo>
                  <a:lnTo>
                    <a:pt x="115" y="196"/>
                  </a:lnTo>
                  <a:lnTo>
                    <a:pt x="140" y="177"/>
                  </a:lnTo>
                  <a:lnTo>
                    <a:pt x="168" y="164"/>
                  </a:lnTo>
                  <a:lnTo>
                    <a:pt x="195" y="148"/>
                  </a:lnTo>
                  <a:lnTo>
                    <a:pt x="224" y="135"/>
                  </a:lnTo>
                  <a:lnTo>
                    <a:pt x="249" y="116"/>
                  </a:lnTo>
                  <a:lnTo>
                    <a:pt x="278" y="100"/>
                  </a:lnTo>
                  <a:lnTo>
                    <a:pt x="301" y="87"/>
                  </a:lnTo>
                  <a:lnTo>
                    <a:pt x="330" y="71"/>
                  </a:lnTo>
                  <a:lnTo>
                    <a:pt x="378" y="43"/>
                  </a:lnTo>
                  <a:lnTo>
                    <a:pt x="432" y="14"/>
                  </a:lnTo>
                  <a:lnTo>
                    <a:pt x="432" y="4"/>
                  </a:lnTo>
                  <a:lnTo>
                    <a:pt x="432" y="0"/>
                  </a:lnTo>
                  <a:lnTo>
                    <a:pt x="378" y="29"/>
                  </a:lnTo>
                  <a:lnTo>
                    <a:pt x="330" y="58"/>
                  </a:lnTo>
                  <a:lnTo>
                    <a:pt x="301" y="71"/>
                  </a:lnTo>
                  <a:lnTo>
                    <a:pt x="278" y="87"/>
                  </a:lnTo>
                  <a:lnTo>
                    <a:pt x="249" y="100"/>
                  </a:lnTo>
                  <a:lnTo>
                    <a:pt x="224" y="116"/>
                  </a:lnTo>
                  <a:lnTo>
                    <a:pt x="195" y="129"/>
                  </a:lnTo>
                  <a:lnTo>
                    <a:pt x="168" y="144"/>
                  </a:lnTo>
                  <a:lnTo>
                    <a:pt x="140" y="158"/>
                  </a:lnTo>
                  <a:lnTo>
                    <a:pt x="115" y="177"/>
                  </a:lnTo>
                  <a:lnTo>
                    <a:pt x="86" y="192"/>
                  </a:lnTo>
                  <a:lnTo>
                    <a:pt x="57" y="206"/>
                  </a:lnTo>
                  <a:lnTo>
                    <a:pt x="28" y="221"/>
                  </a:lnTo>
                  <a:lnTo>
                    <a:pt x="0" y="238"/>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6" name="Freeform 5432"/>
            <p:cNvSpPr>
              <a:spLocks/>
            </p:cNvSpPr>
            <p:nvPr/>
          </p:nvSpPr>
          <p:spPr bwMode="gray">
            <a:xfrm>
              <a:off x="5330" y="2590"/>
              <a:ext cx="237" cy="145"/>
            </a:xfrm>
            <a:custGeom>
              <a:avLst/>
              <a:gdLst>
                <a:gd name="T0" fmla="*/ 0 w 474"/>
                <a:gd name="T1" fmla="*/ 0 h 290"/>
                <a:gd name="T2" fmla="*/ 0 w 474"/>
                <a:gd name="T3" fmla="*/ 1 h 290"/>
                <a:gd name="T4" fmla="*/ 0 w 474"/>
                <a:gd name="T5" fmla="*/ 5 h 290"/>
                <a:gd name="T6" fmla="*/ 6 w 474"/>
                <a:gd name="T7" fmla="*/ 8 h 290"/>
                <a:gd name="T8" fmla="*/ 14 w 474"/>
                <a:gd name="T9" fmla="*/ 13 h 290"/>
                <a:gd name="T10" fmla="*/ 21 w 474"/>
                <a:gd name="T11" fmla="*/ 17 h 290"/>
                <a:gd name="T12" fmla="*/ 28 w 474"/>
                <a:gd name="T13" fmla="*/ 21 h 290"/>
                <a:gd name="T14" fmla="*/ 35 w 474"/>
                <a:gd name="T15" fmla="*/ 25 h 290"/>
                <a:gd name="T16" fmla="*/ 42 w 474"/>
                <a:gd name="T17" fmla="*/ 28 h 290"/>
                <a:gd name="T18" fmla="*/ 49 w 474"/>
                <a:gd name="T19" fmla="*/ 33 h 290"/>
                <a:gd name="T20" fmla="*/ 56 w 474"/>
                <a:gd name="T21" fmla="*/ 37 h 290"/>
                <a:gd name="T22" fmla="*/ 63 w 474"/>
                <a:gd name="T23" fmla="*/ 41 h 290"/>
                <a:gd name="T24" fmla="*/ 71 w 474"/>
                <a:gd name="T25" fmla="*/ 46 h 290"/>
                <a:gd name="T26" fmla="*/ 78 w 474"/>
                <a:gd name="T27" fmla="*/ 49 h 290"/>
                <a:gd name="T28" fmla="*/ 87 w 474"/>
                <a:gd name="T29" fmla="*/ 54 h 290"/>
                <a:gd name="T30" fmla="*/ 94 w 474"/>
                <a:gd name="T31" fmla="*/ 58 h 290"/>
                <a:gd name="T32" fmla="*/ 102 w 474"/>
                <a:gd name="T33" fmla="*/ 63 h 290"/>
                <a:gd name="T34" fmla="*/ 111 w 474"/>
                <a:gd name="T35" fmla="*/ 68 h 290"/>
                <a:gd name="T36" fmla="*/ 119 w 474"/>
                <a:gd name="T37" fmla="*/ 73 h 290"/>
                <a:gd name="T38" fmla="*/ 119 w 474"/>
                <a:gd name="T39" fmla="*/ 69 h 290"/>
                <a:gd name="T40" fmla="*/ 119 w 474"/>
                <a:gd name="T41" fmla="*/ 67 h 290"/>
                <a:gd name="T42" fmla="*/ 111 w 474"/>
                <a:gd name="T43" fmla="*/ 61 h 290"/>
                <a:gd name="T44" fmla="*/ 102 w 474"/>
                <a:gd name="T45" fmla="*/ 58 h 290"/>
                <a:gd name="T46" fmla="*/ 94 w 474"/>
                <a:gd name="T47" fmla="*/ 53 h 290"/>
                <a:gd name="T48" fmla="*/ 87 w 474"/>
                <a:gd name="T49" fmla="*/ 49 h 290"/>
                <a:gd name="T50" fmla="*/ 78 w 474"/>
                <a:gd name="T51" fmla="*/ 45 h 290"/>
                <a:gd name="T52" fmla="*/ 71 w 474"/>
                <a:gd name="T53" fmla="*/ 40 h 290"/>
                <a:gd name="T54" fmla="*/ 63 w 474"/>
                <a:gd name="T55" fmla="*/ 36 h 290"/>
                <a:gd name="T56" fmla="*/ 56 w 474"/>
                <a:gd name="T57" fmla="*/ 32 h 290"/>
                <a:gd name="T58" fmla="*/ 49 w 474"/>
                <a:gd name="T59" fmla="*/ 27 h 290"/>
                <a:gd name="T60" fmla="*/ 42 w 474"/>
                <a:gd name="T61" fmla="*/ 23 h 290"/>
                <a:gd name="T62" fmla="*/ 35 w 474"/>
                <a:gd name="T63" fmla="*/ 20 h 290"/>
                <a:gd name="T64" fmla="*/ 28 w 474"/>
                <a:gd name="T65" fmla="*/ 17 h 290"/>
                <a:gd name="T66" fmla="*/ 21 w 474"/>
                <a:gd name="T67" fmla="*/ 11 h 290"/>
                <a:gd name="T68" fmla="*/ 14 w 474"/>
                <a:gd name="T69" fmla="*/ 8 h 290"/>
                <a:gd name="T70" fmla="*/ 6 w 474"/>
                <a:gd name="T71" fmla="*/ 3 h 290"/>
                <a:gd name="T72" fmla="*/ 0 w 474"/>
                <a:gd name="T73" fmla="*/ 0 h 2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74"/>
                <a:gd name="T112" fmla="*/ 0 h 290"/>
                <a:gd name="T113" fmla="*/ 474 w 474"/>
                <a:gd name="T114" fmla="*/ 290 h 2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74" h="290">
                  <a:moveTo>
                    <a:pt x="0" y="0"/>
                  </a:moveTo>
                  <a:lnTo>
                    <a:pt x="0" y="7"/>
                  </a:lnTo>
                  <a:lnTo>
                    <a:pt x="0" y="17"/>
                  </a:lnTo>
                  <a:lnTo>
                    <a:pt x="24" y="32"/>
                  </a:lnTo>
                  <a:lnTo>
                    <a:pt x="53" y="52"/>
                  </a:lnTo>
                  <a:lnTo>
                    <a:pt x="82" y="65"/>
                  </a:lnTo>
                  <a:lnTo>
                    <a:pt x="111" y="84"/>
                  </a:lnTo>
                  <a:lnTo>
                    <a:pt x="140" y="100"/>
                  </a:lnTo>
                  <a:lnTo>
                    <a:pt x="168" y="113"/>
                  </a:lnTo>
                  <a:lnTo>
                    <a:pt x="195" y="132"/>
                  </a:lnTo>
                  <a:lnTo>
                    <a:pt x="224" y="151"/>
                  </a:lnTo>
                  <a:lnTo>
                    <a:pt x="253" y="167"/>
                  </a:lnTo>
                  <a:lnTo>
                    <a:pt x="282" y="186"/>
                  </a:lnTo>
                  <a:lnTo>
                    <a:pt x="311" y="199"/>
                  </a:lnTo>
                  <a:lnTo>
                    <a:pt x="345" y="219"/>
                  </a:lnTo>
                  <a:lnTo>
                    <a:pt x="374" y="234"/>
                  </a:lnTo>
                  <a:lnTo>
                    <a:pt x="407" y="253"/>
                  </a:lnTo>
                  <a:lnTo>
                    <a:pt x="441" y="270"/>
                  </a:lnTo>
                  <a:lnTo>
                    <a:pt x="474" y="290"/>
                  </a:lnTo>
                  <a:lnTo>
                    <a:pt x="474" y="276"/>
                  </a:lnTo>
                  <a:lnTo>
                    <a:pt x="474" y="267"/>
                  </a:lnTo>
                  <a:lnTo>
                    <a:pt x="441" y="247"/>
                  </a:lnTo>
                  <a:lnTo>
                    <a:pt x="407" y="234"/>
                  </a:lnTo>
                  <a:lnTo>
                    <a:pt x="374" y="215"/>
                  </a:lnTo>
                  <a:lnTo>
                    <a:pt x="345" y="199"/>
                  </a:lnTo>
                  <a:lnTo>
                    <a:pt x="311" y="180"/>
                  </a:lnTo>
                  <a:lnTo>
                    <a:pt x="282" y="161"/>
                  </a:lnTo>
                  <a:lnTo>
                    <a:pt x="253" y="142"/>
                  </a:lnTo>
                  <a:lnTo>
                    <a:pt x="224" y="128"/>
                  </a:lnTo>
                  <a:lnTo>
                    <a:pt x="195" y="109"/>
                  </a:lnTo>
                  <a:lnTo>
                    <a:pt x="168" y="94"/>
                  </a:lnTo>
                  <a:lnTo>
                    <a:pt x="140" y="80"/>
                  </a:lnTo>
                  <a:lnTo>
                    <a:pt x="111" y="65"/>
                  </a:lnTo>
                  <a:lnTo>
                    <a:pt x="82" y="46"/>
                  </a:lnTo>
                  <a:lnTo>
                    <a:pt x="53" y="32"/>
                  </a:lnTo>
                  <a:lnTo>
                    <a:pt x="24" y="13"/>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7" name="Freeform 5433"/>
            <p:cNvSpPr>
              <a:spLocks/>
            </p:cNvSpPr>
            <p:nvPr/>
          </p:nvSpPr>
          <p:spPr bwMode="gray">
            <a:xfrm>
              <a:off x="5304" y="2723"/>
              <a:ext cx="263" cy="165"/>
            </a:xfrm>
            <a:custGeom>
              <a:avLst/>
              <a:gdLst>
                <a:gd name="T0" fmla="*/ 0 w 526"/>
                <a:gd name="T1" fmla="*/ 77 h 330"/>
                <a:gd name="T2" fmla="*/ 0 w 526"/>
                <a:gd name="T3" fmla="*/ 79 h 330"/>
                <a:gd name="T4" fmla="*/ 0 w 526"/>
                <a:gd name="T5" fmla="*/ 83 h 330"/>
                <a:gd name="T6" fmla="*/ 8 w 526"/>
                <a:gd name="T7" fmla="*/ 77 h 330"/>
                <a:gd name="T8" fmla="*/ 16 w 526"/>
                <a:gd name="T9" fmla="*/ 73 h 330"/>
                <a:gd name="T10" fmla="*/ 25 w 526"/>
                <a:gd name="T11" fmla="*/ 67 h 330"/>
                <a:gd name="T12" fmla="*/ 34 w 526"/>
                <a:gd name="T13" fmla="*/ 63 h 330"/>
                <a:gd name="T14" fmla="*/ 43 w 526"/>
                <a:gd name="T15" fmla="*/ 57 h 330"/>
                <a:gd name="T16" fmla="*/ 51 w 526"/>
                <a:gd name="T17" fmla="*/ 52 h 330"/>
                <a:gd name="T18" fmla="*/ 60 w 526"/>
                <a:gd name="T19" fmla="*/ 46 h 330"/>
                <a:gd name="T20" fmla="*/ 69 w 526"/>
                <a:gd name="T21" fmla="*/ 43 h 330"/>
                <a:gd name="T22" fmla="*/ 76 w 526"/>
                <a:gd name="T23" fmla="*/ 39 h 330"/>
                <a:gd name="T24" fmla="*/ 85 w 526"/>
                <a:gd name="T25" fmla="*/ 34 h 330"/>
                <a:gd name="T26" fmla="*/ 93 w 526"/>
                <a:gd name="T27" fmla="*/ 28 h 330"/>
                <a:gd name="T28" fmla="*/ 101 w 526"/>
                <a:gd name="T29" fmla="*/ 24 h 330"/>
                <a:gd name="T30" fmla="*/ 109 w 526"/>
                <a:gd name="T31" fmla="*/ 19 h 330"/>
                <a:gd name="T32" fmla="*/ 116 w 526"/>
                <a:gd name="T33" fmla="*/ 14 h 330"/>
                <a:gd name="T34" fmla="*/ 123 w 526"/>
                <a:gd name="T35" fmla="*/ 10 h 330"/>
                <a:gd name="T36" fmla="*/ 132 w 526"/>
                <a:gd name="T37" fmla="*/ 5 h 330"/>
                <a:gd name="T38" fmla="*/ 132 w 526"/>
                <a:gd name="T39" fmla="*/ 3 h 330"/>
                <a:gd name="T40" fmla="*/ 132 w 526"/>
                <a:gd name="T41" fmla="*/ 0 h 330"/>
                <a:gd name="T42" fmla="*/ 123 w 526"/>
                <a:gd name="T43" fmla="*/ 3 h 330"/>
                <a:gd name="T44" fmla="*/ 116 w 526"/>
                <a:gd name="T45" fmla="*/ 10 h 330"/>
                <a:gd name="T46" fmla="*/ 107 w 526"/>
                <a:gd name="T47" fmla="*/ 12 h 330"/>
                <a:gd name="T48" fmla="*/ 100 w 526"/>
                <a:gd name="T49" fmla="*/ 19 h 330"/>
                <a:gd name="T50" fmla="*/ 92 w 526"/>
                <a:gd name="T51" fmla="*/ 22 h 330"/>
                <a:gd name="T52" fmla="*/ 85 w 526"/>
                <a:gd name="T53" fmla="*/ 27 h 330"/>
                <a:gd name="T54" fmla="*/ 76 w 526"/>
                <a:gd name="T55" fmla="*/ 32 h 330"/>
                <a:gd name="T56" fmla="*/ 69 w 526"/>
                <a:gd name="T57" fmla="*/ 37 h 330"/>
                <a:gd name="T58" fmla="*/ 60 w 526"/>
                <a:gd name="T59" fmla="*/ 41 h 330"/>
                <a:gd name="T60" fmla="*/ 51 w 526"/>
                <a:gd name="T61" fmla="*/ 46 h 330"/>
                <a:gd name="T62" fmla="*/ 43 w 526"/>
                <a:gd name="T63" fmla="*/ 51 h 330"/>
                <a:gd name="T64" fmla="*/ 34 w 526"/>
                <a:gd name="T65" fmla="*/ 57 h 330"/>
                <a:gd name="T66" fmla="*/ 25 w 526"/>
                <a:gd name="T67" fmla="*/ 60 h 330"/>
                <a:gd name="T68" fmla="*/ 16 w 526"/>
                <a:gd name="T69" fmla="*/ 67 h 330"/>
                <a:gd name="T70" fmla="*/ 8 w 526"/>
                <a:gd name="T71" fmla="*/ 71 h 330"/>
                <a:gd name="T72" fmla="*/ 0 w 526"/>
                <a:gd name="T73" fmla="*/ 77 h 3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6"/>
                <a:gd name="T112" fmla="*/ 0 h 330"/>
                <a:gd name="T113" fmla="*/ 526 w 526"/>
                <a:gd name="T114" fmla="*/ 330 h 3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6" h="330">
                  <a:moveTo>
                    <a:pt x="0" y="305"/>
                  </a:moveTo>
                  <a:lnTo>
                    <a:pt x="0" y="314"/>
                  </a:lnTo>
                  <a:lnTo>
                    <a:pt x="0" y="330"/>
                  </a:lnTo>
                  <a:lnTo>
                    <a:pt x="32" y="305"/>
                  </a:lnTo>
                  <a:lnTo>
                    <a:pt x="67" y="291"/>
                  </a:lnTo>
                  <a:lnTo>
                    <a:pt x="100" y="266"/>
                  </a:lnTo>
                  <a:lnTo>
                    <a:pt x="138" y="253"/>
                  </a:lnTo>
                  <a:lnTo>
                    <a:pt x="172" y="230"/>
                  </a:lnTo>
                  <a:lnTo>
                    <a:pt x="205" y="211"/>
                  </a:lnTo>
                  <a:lnTo>
                    <a:pt x="240" y="186"/>
                  </a:lnTo>
                  <a:lnTo>
                    <a:pt x="276" y="172"/>
                  </a:lnTo>
                  <a:lnTo>
                    <a:pt x="305" y="153"/>
                  </a:lnTo>
                  <a:lnTo>
                    <a:pt x="340" y="134"/>
                  </a:lnTo>
                  <a:lnTo>
                    <a:pt x="372" y="115"/>
                  </a:lnTo>
                  <a:lnTo>
                    <a:pt x="407" y="99"/>
                  </a:lnTo>
                  <a:lnTo>
                    <a:pt x="436" y="76"/>
                  </a:lnTo>
                  <a:lnTo>
                    <a:pt x="464" y="57"/>
                  </a:lnTo>
                  <a:lnTo>
                    <a:pt x="493" y="38"/>
                  </a:lnTo>
                  <a:lnTo>
                    <a:pt x="526" y="23"/>
                  </a:lnTo>
                  <a:lnTo>
                    <a:pt x="526" y="9"/>
                  </a:lnTo>
                  <a:lnTo>
                    <a:pt x="526" y="0"/>
                  </a:lnTo>
                  <a:lnTo>
                    <a:pt x="493" y="13"/>
                  </a:lnTo>
                  <a:lnTo>
                    <a:pt x="464" y="38"/>
                  </a:lnTo>
                  <a:lnTo>
                    <a:pt x="430" y="51"/>
                  </a:lnTo>
                  <a:lnTo>
                    <a:pt x="401" y="76"/>
                  </a:lnTo>
                  <a:lnTo>
                    <a:pt x="368" y="90"/>
                  </a:lnTo>
                  <a:lnTo>
                    <a:pt x="340" y="109"/>
                  </a:lnTo>
                  <a:lnTo>
                    <a:pt x="305" y="128"/>
                  </a:lnTo>
                  <a:lnTo>
                    <a:pt x="276" y="147"/>
                  </a:lnTo>
                  <a:lnTo>
                    <a:pt x="240" y="163"/>
                  </a:lnTo>
                  <a:lnTo>
                    <a:pt x="205" y="186"/>
                  </a:lnTo>
                  <a:lnTo>
                    <a:pt x="172" y="205"/>
                  </a:lnTo>
                  <a:lnTo>
                    <a:pt x="138" y="230"/>
                  </a:lnTo>
                  <a:lnTo>
                    <a:pt x="100" y="243"/>
                  </a:lnTo>
                  <a:lnTo>
                    <a:pt x="67" y="266"/>
                  </a:lnTo>
                  <a:lnTo>
                    <a:pt x="32" y="282"/>
                  </a:lnTo>
                  <a:lnTo>
                    <a:pt x="0" y="305"/>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8" name="Freeform 5434"/>
            <p:cNvSpPr>
              <a:spLocks/>
            </p:cNvSpPr>
            <p:nvPr/>
          </p:nvSpPr>
          <p:spPr bwMode="gray">
            <a:xfrm>
              <a:off x="5388" y="1973"/>
              <a:ext cx="3" cy="1"/>
            </a:xfrm>
            <a:custGeom>
              <a:avLst/>
              <a:gdLst>
                <a:gd name="T0" fmla="*/ 0 w 5"/>
                <a:gd name="T1" fmla="*/ 0 h 1"/>
                <a:gd name="T2" fmla="*/ 2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69" name="Freeform 5435"/>
            <p:cNvSpPr>
              <a:spLocks/>
            </p:cNvSpPr>
            <p:nvPr/>
          </p:nvSpPr>
          <p:spPr bwMode="gray">
            <a:xfrm>
              <a:off x="5388" y="1973"/>
              <a:ext cx="120" cy="69"/>
            </a:xfrm>
            <a:custGeom>
              <a:avLst/>
              <a:gdLst>
                <a:gd name="T0" fmla="*/ 60 w 240"/>
                <a:gd name="T1" fmla="*/ 32 h 139"/>
                <a:gd name="T2" fmla="*/ 60 w 240"/>
                <a:gd name="T3" fmla="*/ 34 h 139"/>
                <a:gd name="T4" fmla="*/ 52 w 240"/>
                <a:gd name="T5" fmla="*/ 29 h 139"/>
                <a:gd name="T6" fmla="*/ 44 w 240"/>
                <a:gd name="T7" fmla="*/ 25 h 139"/>
                <a:gd name="T8" fmla="*/ 36 w 240"/>
                <a:gd name="T9" fmla="*/ 20 h 139"/>
                <a:gd name="T10" fmla="*/ 29 w 240"/>
                <a:gd name="T11" fmla="*/ 16 h 139"/>
                <a:gd name="T12" fmla="*/ 22 w 240"/>
                <a:gd name="T13" fmla="*/ 12 h 139"/>
                <a:gd name="T14" fmla="*/ 15 w 240"/>
                <a:gd name="T15" fmla="*/ 8 h 139"/>
                <a:gd name="T16" fmla="*/ 8 w 240"/>
                <a:gd name="T17" fmla="*/ 3 h 139"/>
                <a:gd name="T18" fmla="*/ 0 w 240"/>
                <a:gd name="T19" fmla="*/ 0 h 139"/>
                <a:gd name="T20" fmla="*/ 4 w 240"/>
                <a:gd name="T21" fmla="*/ 0 h 139"/>
                <a:gd name="T22" fmla="*/ 9 w 240"/>
                <a:gd name="T23" fmla="*/ 2 h 139"/>
                <a:gd name="T24" fmla="*/ 15 w 240"/>
                <a:gd name="T25" fmla="*/ 5 h 139"/>
                <a:gd name="T26" fmla="*/ 22 w 240"/>
                <a:gd name="T27" fmla="*/ 9 h 139"/>
                <a:gd name="T28" fmla="*/ 29 w 240"/>
                <a:gd name="T29" fmla="*/ 14 h 139"/>
                <a:gd name="T30" fmla="*/ 36 w 240"/>
                <a:gd name="T31" fmla="*/ 17 h 139"/>
                <a:gd name="T32" fmla="*/ 44 w 240"/>
                <a:gd name="T33" fmla="*/ 22 h 139"/>
                <a:gd name="T34" fmla="*/ 52 w 240"/>
                <a:gd name="T35" fmla="*/ 27 h 139"/>
                <a:gd name="T36" fmla="*/ 60 w 240"/>
                <a:gd name="T37" fmla="*/ 32 h 1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0"/>
                <a:gd name="T58" fmla="*/ 0 h 139"/>
                <a:gd name="T59" fmla="*/ 240 w 240"/>
                <a:gd name="T60" fmla="*/ 139 h 1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0" h="139">
                  <a:moveTo>
                    <a:pt x="240" y="129"/>
                  </a:moveTo>
                  <a:lnTo>
                    <a:pt x="240" y="139"/>
                  </a:lnTo>
                  <a:lnTo>
                    <a:pt x="205" y="119"/>
                  </a:lnTo>
                  <a:lnTo>
                    <a:pt x="176" y="100"/>
                  </a:lnTo>
                  <a:lnTo>
                    <a:pt x="144" y="81"/>
                  </a:lnTo>
                  <a:lnTo>
                    <a:pt x="115" y="67"/>
                  </a:lnTo>
                  <a:lnTo>
                    <a:pt x="86" y="48"/>
                  </a:lnTo>
                  <a:lnTo>
                    <a:pt x="57" y="33"/>
                  </a:lnTo>
                  <a:lnTo>
                    <a:pt x="29" y="14"/>
                  </a:lnTo>
                  <a:lnTo>
                    <a:pt x="0" y="0"/>
                  </a:lnTo>
                  <a:lnTo>
                    <a:pt x="15" y="0"/>
                  </a:lnTo>
                  <a:lnTo>
                    <a:pt x="34" y="10"/>
                  </a:lnTo>
                  <a:lnTo>
                    <a:pt x="57" y="23"/>
                  </a:lnTo>
                  <a:lnTo>
                    <a:pt x="86" y="39"/>
                  </a:lnTo>
                  <a:lnTo>
                    <a:pt x="115" y="58"/>
                  </a:lnTo>
                  <a:lnTo>
                    <a:pt x="144" y="71"/>
                  </a:lnTo>
                  <a:lnTo>
                    <a:pt x="176" y="91"/>
                  </a:lnTo>
                  <a:lnTo>
                    <a:pt x="205" y="110"/>
                  </a:lnTo>
                  <a:lnTo>
                    <a:pt x="240" y="129"/>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0" name="Freeform 5436"/>
            <p:cNvSpPr>
              <a:spLocks/>
            </p:cNvSpPr>
            <p:nvPr/>
          </p:nvSpPr>
          <p:spPr bwMode="gray">
            <a:xfrm>
              <a:off x="5376" y="2032"/>
              <a:ext cx="132" cy="79"/>
            </a:xfrm>
            <a:custGeom>
              <a:avLst/>
              <a:gdLst>
                <a:gd name="T0" fmla="*/ 66 w 263"/>
                <a:gd name="T1" fmla="*/ 0 h 158"/>
                <a:gd name="T2" fmla="*/ 66 w 263"/>
                <a:gd name="T3" fmla="*/ 1 h 158"/>
                <a:gd name="T4" fmla="*/ 66 w 263"/>
                <a:gd name="T5" fmla="*/ 4 h 158"/>
                <a:gd name="T6" fmla="*/ 57 w 263"/>
                <a:gd name="T7" fmla="*/ 7 h 158"/>
                <a:gd name="T8" fmla="*/ 50 w 263"/>
                <a:gd name="T9" fmla="*/ 12 h 158"/>
                <a:gd name="T10" fmla="*/ 42 w 263"/>
                <a:gd name="T11" fmla="*/ 17 h 158"/>
                <a:gd name="T12" fmla="*/ 35 w 263"/>
                <a:gd name="T13" fmla="*/ 21 h 158"/>
                <a:gd name="T14" fmla="*/ 25 w 263"/>
                <a:gd name="T15" fmla="*/ 25 h 158"/>
                <a:gd name="T16" fmla="*/ 18 w 263"/>
                <a:gd name="T17" fmla="*/ 31 h 158"/>
                <a:gd name="T18" fmla="*/ 8 w 263"/>
                <a:gd name="T19" fmla="*/ 35 h 158"/>
                <a:gd name="T20" fmla="*/ 0 w 263"/>
                <a:gd name="T21" fmla="*/ 40 h 158"/>
                <a:gd name="T22" fmla="*/ 0 w 263"/>
                <a:gd name="T23" fmla="*/ 39 h 158"/>
                <a:gd name="T24" fmla="*/ 0 w 263"/>
                <a:gd name="T25" fmla="*/ 37 h 158"/>
                <a:gd name="T26" fmla="*/ 8 w 263"/>
                <a:gd name="T27" fmla="*/ 33 h 158"/>
                <a:gd name="T28" fmla="*/ 18 w 263"/>
                <a:gd name="T29" fmla="*/ 27 h 158"/>
                <a:gd name="T30" fmla="*/ 26 w 263"/>
                <a:gd name="T31" fmla="*/ 22 h 158"/>
                <a:gd name="T32" fmla="*/ 35 w 263"/>
                <a:gd name="T33" fmla="*/ 20 h 158"/>
                <a:gd name="T34" fmla="*/ 42 w 263"/>
                <a:gd name="T35" fmla="*/ 13 h 158"/>
                <a:gd name="T36" fmla="*/ 50 w 263"/>
                <a:gd name="T37" fmla="*/ 10 h 158"/>
                <a:gd name="T38" fmla="*/ 57 w 263"/>
                <a:gd name="T39" fmla="*/ 5 h 158"/>
                <a:gd name="T40" fmla="*/ 66 w 263"/>
                <a:gd name="T41" fmla="*/ 0 h 1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3"/>
                <a:gd name="T64" fmla="*/ 0 h 158"/>
                <a:gd name="T65" fmla="*/ 263 w 263"/>
                <a:gd name="T66" fmla="*/ 158 h 1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3" h="158">
                  <a:moveTo>
                    <a:pt x="263" y="0"/>
                  </a:moveTo>
                  <a:lnTo>
                    <a:pt x="263" y="6"/>
                  </a:lnTo>
                  <a:lnTo>
                    <a:pt x="263" y="16"/>
                  </a:lnTo>
                  <a:lnTo>
                    <a:pt x="228" y="29"/>
                  </a:lnTo>
                  <a:lnTo>
                    <a:pt x="199" y="48"/>
                  </a:lnTo>
                  <a:lnTo>
                    <a:pt x="167" y="68"/>
                  </a:lnTo>
                  <a:lnTo>
                    <a:pt x="138" y="87"/>
                  </a:lnTo>
                  <a:lnTo>
                    <a:pt x="100" y="100"/>
                  </a:lnTo>
                  <a:lnTo>
                    <a:pt x="71" y="125"/>
                  </a:lnTo>
                  <a:lnTo>
                    <a:pt x="32" y="139"/>
                  </a:lnTo>
                  <a:lnTo>
                    <a:pt x="0" y="158"/>
                  </a:lnTo>
                  <a:lnTo>
                    <a:pt x="0" y="154"/>
                  </a:lnTo>
                  <a:lnTo>
                    <a:pt x="0" y="148"/>
                  </a:lnTo>
                  <a:lnTo>
                    <a:pt x="32" y="129"/>
                  </a:lnTo>
                  <a:lnTo>
                    <a:pt x="71" y="110"/>
                  </a:lnTo>
                  <a:lnTo>
                    <a:pt x="103" y="91"/>
                  </a:lnTo>
                  <a:lnTo>
                    <a:pt x="138" y="77"/>
                  </a:lnTo>
                  <a:lnTo>
                    <a:pt x="167" y="54"/>
                  </a:lnTo>
                  <a:lnTo>
                    <a:pt x="199" y="39"/>
                  </a:lnTo>
                  <a:lnTo>
                    <a:pt x="228" y="20"/>
                  </a:lnTo>
                  <a:lnTo>
                    <a:pt x="263"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1" name="Freeform 5437"/>
            <p:cNvSpPr>
              <a:spLocks/>
            </p:cNvSpPr>
            <p:nvPr/>
          </p:nvSpPr>
          <p:spPr bwMode="gray">
            <a:xfrm>
              <a:off x="5376" y="2106"/>
              <a:ext cx="146" cy="86"/>
            </a:xfrm>
            <a:custGeom>
              <a:avLst/>
              <a:gdLst>
                <a:gd name="T0" fmla="*/ 73 w 292"/>
                <a:gd name="T1" fmla="*/ 40 h 173"/>
                <a:gd name="T2" fmla="*/ 73 w 292"/>
                <a:gd name="T3" fmla="*/ 42 h 173"/>
                <a:gd name="T4" fmla="*/ 73 w 292"/>
                <a:gd name="T5" fmla="*/ 43 h 173"/>
                <a:gd name="T6" fmla="*/ 61 w 292"/>
                <a:gd name="T7" fmla="*/ 38 h 173"/>
                <a:gd name="T8" fmla="*/ 53 w 292"/>
                <a:gd name="T9" fmla="*/ 33 h 173"/>
                <a:gd name="T10" fmla="*/ 42 w 292"/>
                <a:gd name="T11" fmla="*/ 27 h 173"/>
                <a:gd name="T12" fmla="*/ 35 w 292"/>
                <a:gd name="T13" fmla="*/ 23 h 173"/>
                <a:gd name="T14" fmla="*/ 25 w 292"/>
                <a:gd name="T15" fmla="*/ 16 h 173"/>
                <a:gd name="T16" fmla="*/ 17 w 292"/>
                <a:gd name="T17" fmla="*/ 13 h 173"/>
                <a:gd name="T18" fmla="*/ 8 w 292"/>
                <a:gd name="T19" fmla="*/ 7 h 173"/>
                <a:gd name="T20" fmla="*/ 0 w 292"/>
                <a:gd name="T21" fmla="*/ 2 h 173"/>
                <a:gd name="T22" fmla="*/ 0 w 292"/>
                <a:gd name="T23" fmla="*/ 1 h 173"/>
                <a:gd name="T24" fmla="*/ 0 w 292"/>
                <a:gd name="T25" fmla="*/ 0 h 173"/>
                <a:gd name="T26" fmla="*/ 8 w 292"/>
                <a:gd name="T27" fmla="*/ 4 h 173"/>
                <a:gd name="T28" fmla="*/ 17 w 292"/>
                <a:gd name="T29" fmla="*/ 9 h 173"/>
                <a:gd name="T30" fmla="*/ 25 w 292"/>
                <a:gd name="T31" fmla="*/ 14 h 173"/>
                <a:gd name="T32" fmla="*/ 35 w 292"/>
                <a:gd name="T33" fmla="*/ 20 h 173"/>
                <a:gd name="T34" fmla="*/ 42 w 292"/>
                <a:gd name="T35" fmla="*/ 25 h 173"/>
                <a:gd name="T36" fmla="*/ 52 w 292"/>
                <a:gd name="T37" fmla="*/ 30 h 173"/>
                <a:gd name="T38" fmla="*/ 61 w 292"/>
                <a:gd name="T39" fmla="*/ 35 h 173"/>
                <a:gd name="T40" fmla="*/ 73 w 292"/>
                <a:gd name="T41" fmla="*/ 40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2"/>
                <a:gd name="T64" fmla="*/ 0 h 173"/>
                <a:gd name="T65" fmla="*/ 292 w 292"/>
                <a:gd name="T66" fmla="*/ 173 h 1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2" h="173">
                  <a:moveTo>
                    <a:pt x="292" y="163"/>
                  </a:moveTo>
                  <a:lnTo>
                    <a:pt x="292" y="169"/>
                  </a:lnTo>
                  <a:lnTo>
                    <a:pt x="292" y="173"/>
                  </a:lnTo>
                  <a:lnTo>
                    <a:pt x="247" y="154"/>
                  </a:lnTo>
                  <a:lnTo>
                    <a:pt x="215" y="135"/>
                  </a:lnTo>
                  <a:lnTo>
                    <a:pt x="171" y="111"/>
                  </a:lnTo>
                  <a:lnTo>
                    <a:pt x="138" y="92"/>
                  </a:lnTo>
                  <a:lnTo>
                    <a:pt x="100" y="67"/>
                  </a:lnTo>
                  <a:lnTo>
                    <a:pt x="67" y="54"/>
                  </a:lnTo>
                  <a:lnTo>
                    <a:pt x="32" y="29"/>
                  </a:lnTo>
                  <a:lnTo>
                    <a:pt x="0" y="10"/>
                  </a:lnTo>
                  <a:lnTo>
                    <a:pt x="0" y="6"/>
                  </a:lnTo>
                  <a:lnTo>
                    <a:pt x="0" y="0"/>
                  </a:lnTo>
                  <a:lnTo>
                    <a:pt x="32" y="19"/>
                  </a:lnTo>
                  <a:lnTo>
                    <a:pt x="67" y="39"/>
                  </a:lnTo>
                  <a:lnTo>
                    <a:pt x="100" y="58"/>
                  </a:lnTo>
                  <a:lnTo>
                    <a:pt x="138" y="83"/>
                  </a:lnTo>
                  <a:lnTo>
                    <a:pt x="171" y="102"/>
                  </a:lnTo>
                  <a:lnTo>
                    <a:pt x="209" y="121"/>
                  </a:lnTo>
                  <a:lnTo>
                    <a:pt x="247" y="140"/>
                  </a:lnTo>
                  <a:lnTo>
                    <a:pt x="292" y="163"/>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2" name="Freeform 5438"/>
            <p:cNvSpPr>
              <a:spLocks/>
            </p:cNvSpPr>
            <p:nvPr/>
          </p:nvSpPr>
          <p:spPr bwMode="gray">
            <a:xfrm>
              <a:off x="5359" y="2183"/>
              <a:ext cx="163" cy="96"/>
            </a:xfrm>
            <a:custGeom>
              <a:avLst/>
              <a:gdLst>
                <a:gd name="T0" fmla="*/ 81 w 327"/>
                <a:gd name="T1" fmla="*/ 0 h 192"/>
                <a:gd name="T2" fmla="*/ 81 w 327"/>
                <a:gd name="T3" fmla="*/ 2 h 192"/>
                <a:gd name="T4" fmla="*/ 81 w 327"/>
                <a:gd name="T5" fmla="*/ 3 h 192"/>
                <a:gd name="T6" fmla="*/ 72 w 327"/>
                <a:gd name="T7" fmla="*/ 8 h 192"/>
                <a:gd name="T8" fmla="*/ 62 w 327"/>
                <a:gd name="T9" fmla="*/ 14 h 192"/>
                <a:gd name="T10" fmla="*/ 52 w 327"/>
                <a:gd name="T11" fmla="*/ 20 h 192"/>
                <a:gd name="T12" fmla="*/ 43 w 327"/>
                <a:gd name="T13" fmla="*/ 25 h 192"/>
                <a:gd name="T14" fmla="*/ 32 w 327"/>
                <a:gd name="T15" fmla="*/ 31 h 192"/>
                <a:gd name="T16" fmla="*/ 21 w 327"/>
                <a:gd name="T17" fmla="*/ 37 h 192"/>
                <a:gd name="T18" fmla="*/ 11 w 327"/>
                <a:gd name="T19" fmla="*/ 42 h 192"/>
                <a:gd name="T20" fmla="*/ 0 w 327"/>
                <a:gd name="T21" fmla="*/ 48 h 192"/>
                <a:gd name="T22" fmla="*/ 0 w 327"/>
                <a:gd name="T23" fmla="*/ 46 h 192"/>
                <a:gd name="T24" fmla="*/ 1 w 327"/>
                <a:gd name="T25" fmla="*/ 44 h 192"/>
                <a:gd name="T26" fmla="*/ 12 w 327"/>
                <a:gd name="T27" fmla="*/ 39 h 192"/>
                <a:gd name="T28" fmla="*/ 23 w 327"/>
                <a:gd name="T29" fmla="*/ 34 h 192"/>
                <a:gd name="T30" fmla="*/ 32 w 327"/>
                <a:gd name="T31" fmla="*/ 27 h 192"/>
                <a:gd name="T32" fmla="*/ 43 w 327"/>
                <a:gd name="T33" fmla="*/ 22 h 192"/>
                <a:gd name="T34" fmla="*/ 52 w 327"/>
                <a:gd name="T35" fmla="*/ 17 h 192"/>
                <a:gd name="T36" fmla="*/ 62 w 327"/>
                <a:gd name="T37" fmla="*/ 12 h 192"/>
                <a:gd name="T38" fmla="*/ 70 w 327"/>
                <a:gd name="T39" fmla="*/ 6 h 192"/>
                <a:gd name="T40" fmla="*/ 81 w 327"/>
                <a:gd name="T41" fmla="*/ 0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27"/>
                <a:gd name="T64" fmla="*/ 0 h 192"/>
                <a:gd name="T65" fmla="*/ 327 w 327"/>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27" h="192">
                  <a:moveTo>
                    <a:pt x="327" y="0"/>
                  </a:moveTo>
                  <a:lnTo>
                    <a:pt x="327" y="5"/>
                  </a:lnTo>
                  <a:lnTo>
                    <a:pt x="327" y="15"/>
                  </a:lnTo>
                  <a:lnTo>
                    <a:pt x="288" y="32"/>
                  </a:lnTo>
                  <a:lnTo>
                    <a:pt x="250" y="57"/>
                  </a:lnTo>
                  <a:lnTo>
                    <a:pt x="211" y="77"/>
                  </a:lnTo>
                  <a:lnTo>
                    <a:pt x="173" y="100"/>
                  </a:lnTo>
                  <a:lnTo>
                    <a:pt x="131" y="125"/>
                  </a:lnTo>
                  <a:lnTo>
                    <a:pt x="87" y="148"/>
                  </a:lnTo>
                  <a:lnTo>
                    <a:pt x="44" y="167"/>
                  </a:lnTo>
                  <a:lnTo>
                    <a:pt x="0" y="192"/>
                  </a:lnTo>
                  <a:lnTo>
                    <a:pt x="0" y="182"/>
                  </a:lnTo>
                  <a:lnTo>
                    <a:pt x="6" y="176"/>
                  </a:lnTo>
                  <a:lnTo>
                    <a:pt x="48" y="153"/>
                  </a:lnTo>
                  <a:lnTo>
                    <a:pt x="92" y="134"/>
                  </a:lnTo>
                  <a:lnTo>
                    <a:pt x="131" y="109"/>
                  </a:lnTo>
                  <a:lnTo>
                    <a:pt x="173" y="86"/>
                  </a:lnTo>
                  <a:lnTo>
                    <a:pt x="211" y="67"/>
                  </a:lnTo>
                  <a:lnTo>
                    <a:pt x="250" y="48"/>
                  </a:lnTo>
                  <a:lnTo>
                    <a:pt x="282" y="25"/>
                  </a:lnTo>
                  <a:lnTo>
                    <a:pt x="327"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3" name="Freeform 5439"/>
            <p:cNvSpPr>
              <a:spLocks/>
            </p:cNvSpPr>
            <p:nvPr/>
          </p:nvSpPr>
          <p:spPr bwMode="gray">
            <a:xfrm>
              <a:off x="5359" y="2271"/>
              <a:ext cx="178" cy="106"/>
            </a:xfrm>
            <a:custGeom>
              <a:avLst/>
              <a:gdLst>
                <a:gd name="T0" fmla="*/ 89 w 355"/>
                <a:gd name="T1" fmla="*/ 49 h 212"/>
                <a:gd name="T2" fmla="*/ 89 w 355"/>
                <a:gd name="T3" fmla="*/ 51 h 212"/>
                <a:gd name="T4" fmla="*/ 89 w 355"/>
                <a:gd name="T5" fmla="*/ 53 h 212"/>
                <a:gd name="T6" fmla="*/ 77 w 355"/>
                <a:gd name="T7" fmla="*/ 47 h 212"/>
                <a:gd name="T8" fmla="*/ 66 w 355"/>
                <a:gd name="T9" fmla="*/ 41 h 212"/>
                <a:gd name="T10" fmla="*/ 54 w 355"/>
                <a:gd name="T11" fmla="*/ 34 h 212"/>
                <a:gd name="T12" fmla="*/ 42 w 355"/>
                <a:gd name="T13" fmla="*/ 28 h 212"/>
                <a:gd name="T14" fmla="*/ 32 w 355"/>
                <a:gd name="T15" fmla="*/ 22 h 212"/>
                <a:gd name="T16" fmla="*/ 22 w 355"/>
                <a:gd name="T17" fmla="*/ 16 h 212"/>
                <a:gd name="T18" fmla="*/ 11 w 355"/>
                <a:gd name="T19" fmla="*/ 10 h 212"/>
                <a:gd name="T20" fmla="*/ 0 w 355"/>
                <a:gd name="T21" fmla="*/ 4 h 212"/>
                <a:gd name="T22" fmla="*/ 0 w 355"/>
                <a:gd name="T23" fmla="*/ 2 h 212"/>
                <a:gd name="T24" fmla="*/ 2 w 355"/>
                <a:gd name="T25" fmla="*/ 0 h 212"/>
                <a:gd name="T26" fmla="*/ 11 w 355"/>
                <a:gd name="T27" fmla="*/ 7 h 212"/>
                <a:gd name="T28" fmla="*/ 22 w 355"/>
                <a:gd name="T29" fmla="*/ 12 h 212"/>
                <a:gd name="T30" fmla="*/ 32 w 355"/>
                <a:gd name="T31" fmla="*/ 19 h 212"/>
                <a:gd name="T32" fmla="*/ 42 w 355"/>
                <a:gd name="T33" fmla="*/ 24 h 212"/>
                <a:gd name="T34" fmla="*/ 54 w 355"/>
                <a:gd name="T35" fmla="*/ 29 h 212"/>
                <a:gd name="T36" fmla="*/ 66 w 355"/>
                <a:gd name="T37" fmla="*/ 36 h 212"/>
                <a:gd name="T38" fmla="*/ 77 w 355"/>
                <a:gd name="T39" fmla="*/ 42 h 212"/>
                <a:gd name="T40" fmla="*/ 89 w 355"/>
                <a:gd name="T41" fmla="*/ 49 h 2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5"/>
                <a:gd name="T64" fmla="*/ 0 h 212"/>
                <a:gd name="T65" fmla="*/ 355 w 355"/>
                <a:gd name="T66" fmla="*/ 212 h 2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5" h="212">
                  <a:moveTo>
                    <a:pt x="355" y="196"/>
                  </a:moveTo>
                  <a:lnTo>
                    <a:pt x="355" y="202"/>
                  </a:lnTo>
                  <a:lnTo>
                    <a:pt x="355" y="212"/>
                  </a:lnTo>
                  <a:lnTo>
                    <a:pt x="307" y="187"/>
                  </a:lnTo>
                  <a:lnTo>
                    <a:pt x="263" y="164"/>
                  </a:lnTo>
                  <a:lnTo>
                    <a:pt x="215" y="135"/>
                  </a:lnTo>
                  <a:lnTo>
                    <a:pt x="167" y="112"/>
                  </a:lnTo>
                  <a:lnTo>
                    <a:pt x="125" y="87"/>
                  </a:lnTo>
                  <a:lnTo>
                    <a:pt x="87" y="64"/>
                  </a:lnTo>
                  <a:lnTo>
                    <a:pt x="44" y="39"/>
                  </a:lnTo>
                  <a:lnTo>
                    <a:pt x="0" y="16"/>
                  </a:lnTo>
                  <a:lnTo>
                    <a:pt x="0" y="6"/>
                  </a:lnTo>
                  <a:lnTo>
                    <a:pt x="6" y="0"/>
                  </a:lnTo>
                  <a:lnTo>
                    <a:pt x="44" y="25"/>
                  </a:lnTo>
                  <a:lnTo>
                    <a:pt x="87" y="48"/>
                  </a:lnTo>
                  <a:lnTo>
                    <a:pt x="125" y="73"/>
                  </a:lnTo>
                  <a:lnTo>
                    <a:pt x="167" y="96"/>
                  </a:lnTo>
                  <a:lnTo>
                    <a:pt x="215" y="119"/>
                  </a:lnTo>
                  <a:lnTo>
                    <a:pt x="263" y="144"/>
                  </a:lnTo>
                  <a:lnTo>
                    <a:pt x="307" y="167"/>
                  </a:lnTo>
                  <a:lnTo>
                    <a:pt x="355" y="196"/>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4" name="Freeform 5440"/>
            <p:cNvSpPr>
              <a:spLocks/>
            </p:cNvSpPr>
            <p:nvPr/>
          </p:nvSpPr>
          <p:spPr bwMode="gray">
            <a:xfrm>
              <a:off x="5340" y="2367"/>
              <a:ext cx="197" cy="114"/>
            </a:xfrm>
            <a:custGeom>
              <a:avLst/>
              <a:gdLst>
                <a:gd name="T0" fmla="*/ 99 w 393"/>
                <a:gd name="T1" fmla="*/ 0 h 229"/>
                <a:gd name="T2" fmla="*/ 99 w 393"/>
                <a:gd name="T3" fmla="*/ 1 h 229"/>
                <a:gd name="T4" fmla="*/ 99 w 393"/>
                <a:gd name="T5" fmla="*/ 3 h 229"/>
                <a:gd name="T6" fmla="*/ 87 w 393"/>
                <a:gd name="T7" fmla="*/ 9 h 229"/>
                <a:gd name="T8" fmla="*/ 76 w 393"/>
                <a:gd name="T9" fmla="*/ 17 h 229"/>
                <a:gd name="T10" fmla="*/ 64 w 393"/>
                <a:gd name="T11" fmla="*/ 22 h 229"/>
                <a:gd name="T12" fmla="*/ 52 w 393"/>
                <a:gd name="T13" fmla="*/ 29 h 229"/>
                <a:gd name="T14" fmla="*/ 44 w 393"/>
                <a:gd name="T15" fmla="*/ 32 h 229"/>
                <a:gd name="T16" fmla="*/ 39 w 393"/>
                <a:gd name="T17" fmla="*/ 36 h 229"/>
                <a:gd name="T18" fmla="*/ 33 w 393"/>
                <a:gd name="T19" fmla="*/ 39 h 229"/>
                <a:gd name="T20" fmla="*/ 27 w 393"/>
                <a:gd name="T21" fmla="*/ 43 h 229"/>
                <a:gd name="T22" fmla="*/ 20 w 393"/>
                <a:gd name="T23" fmla="*/ 46 h 229"/>
                <a:gd name="T24" fmla="*/ 14 w 393"/>
                <a:gd name="T25" fmla="*/ 50 h 229"/>
                <a:gd name="T26" fmla="*/ 7 w 393"/>
                <a:gd name="T27" fmla="*/ 53 h 229"/>
                <a:gd name="T28" fmla="*/ 0 w 393"/>
                <a:gd name="T29" fmla="*/ 57 h 229"/>
                <a:gd name="T30" fmla="*/ 0 w 393"/>
                <a:gd name="T31" fmla="*/ 54 h 229"/>
                <a:gd name="T32" fmla="*/ 2 w 393"/>
                <a:gd name="T33" fmla="*/ 53 h 229"/>
                <a:gd name="T34" fmla="*/ 14 w 393"/>
                <a:gd name="T35" fmla="*/ 46 h 229"/>
                <a:gd name="T36" fmla="*/ 27 w 393"/>
                <a:gd name="T37" fmla="*/ 39 h 229"/>
                <a:gd name="T38" fmla="*/ 33 w 393"/>
                <a:gd name="T39" fmla="*/ 36 h 229"/>
                <a:gd name="T40" fmla="*/ 40 w 393"/>
                <a:gd name="T41" fmla="*/ 32 h 229"/>
                <a:gd name="T42" fmla="*/ 46 w 393"/>
                <a:gd name="T43" fmla="*/ 29 h 229"/>
                <a:gd name="T44" fmla="*/ 52 w 393"/>
                <a:gd name="T45" fmla="*/ 26 h 229"/>
                <a:gd name="T46" fmla="*/ 64 w 393"/>
                <a:gd name="T47" fmla="*/ 19 h 229"/>
                <a:gd name="T48" fmla="*/ 76 w 393"/>
                <a:gd name="T49" fmla="*/ 12 h 229"/>
                <a:gd name="T50" fmla="*/ 87 w 393"/>
                <a:gd name="T51" fmla="*/ 5 h 229"/>
                <a:gd name="T52" fmla="*/ 99 w 393"/>
                <a:gd name="T53" fmla="*/ 0 h 2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3"/>
                <a:gd name="T82" fmla="*/ 0 h 229"/>
                <a:gd name="T83" fmla="*/ 393 w 393"/>
                <a:gd name="T84" fmla="*/ 229 h 22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3" h="229">
                  <a:moveTo>
                    <a:pt x="393" y="0"/>
                  </a:moveTo>
                  <a:lnTo>
                    <a:pt x="393" y="4"/>
                  </a:lnTo>
                  <a:lnTo>
                    <a:pt x="393" y="14"/>
                  </a:lnTo>
                  <a:lnTo>
                    <a:pt x="345" y="39"/>
                  </a:lnTo>
                  <a:lnTo>
                    <a:pt x="301" y="68"/>
                  </a:lnTo>
                  <a:lnTo>
                    <a:pt x="253" y="91"/>
                  </a:lnTo>
                  <a:lnTo>
                    <a:pt x="205" y="119"/>
                  </a:lnTo>
                  <a:lnTo>
                    <a:pt x="176" y="129"/>
                  </a:lnTo>
                  <a:lnTo>
                    <a:pt x="153" y="144"/>
                  </a:lnTo>
                  <a:lnTo>
                    <a:pt x="130" y="158"/>
                  </a:lnTo>
                  <a:lnTo>
                    <a:pt x="105" y="173"/>
                  </a:lnTo>
                  <a:lnTo>
                    <a:pt x="77" y="187"/>
                  </a:lnTo>
                  <a:lnTo>
                    <a:pt x="53" y="200"/>
                  </a:lnTo>
                  <a:lnTo>
                    <a:pt x="25" y="215"/>
                  </a:lnTo>
                  <a:lnTo>
                    <a:pt x="0" y="229"/>
                  </a:lnTo>
                  <a:lnTo>
                    <a:pt x="0" y="219"/>
                  </a:lnTo>
                  <a:lnTo>
                    <a:pt x="5" y="215"/>
                  </a:lnTo>
                  <a:lnTo>
                    <a:pt x="53" y="187"/>
                  </a:lnTo>
                  <a:lnTo>
                    <a:pt x="105" y="158"/>
                  </a:lnTo>
                  <a:lnTo>
                    <a:pt x="130" y="144"/>
                  </a:lnTo>
                  <a:lnTo>
                    <a:pt x="159" y="129"/>
                  </a:lnTo>
                  <a:lnTo>
                    <a:pt x="182" y="116"/>
                  </a:lnTo>
                  <a:lnTo>
                    <a:pt x="205" y="106"/>
                  </a:lnTo>
                  <a:lnTo>
                    <a:pt x="253" y="77"/>
                  </a:lnTo>
                  <a:lnTo>
                    <a:pt x="301" y="48"/>
                  </a:lnTo>
                  <a:lnTo>
                    <a:pt x="345" y="23"/>
                  </a:lnTo>
                  <a:lnTo>
                    <a:pt x="393"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5" name="Freeform 5441"/>
            <p:cNvSpPr>
              <a:spLocks/>
            </p:cNvSpPr>
            <p:nvPr/>
          </p:nvSpPr>
          <p:spPr bwMode="gray">
            <a:xfrm>
              <a:off x="5340" y="2475"/>
              <a:ext cx="216" cy="128"/>
            </a:xfrm>
            <a:custGeom>
              <a:avLst/>
              <a:gdLst>
                <a:gd name="T0" fmla="*/ 108 w 432"/>
                <a:gd name="T1" fmla="*/ 59 h 258"/>
                <a:gd name="T2" fmla="*/ 108 w 432"/>
                <a:gd name="T3" fmla="*/ 61 h 258"/>
                <a:gd name="T4" fmla="*/ 108 w 432"/>
                <a:gd name="T5" fmla="*/ 64 h 258"/>
                <a:gd name="T6" fmla="*/ 101 w 432"/>
                <a:gd name="T7" fmla="*/ 59 h 258"/>
                <a:gd name="T8" fmla="*/ 94 w 432"/>
                <a:gd name="T9" fmla="*/ 56 h 258"/>
                <a:gd name="T10" fmla="*/ 87 w 432"/>
                <a:gd name="T11" fmla="*/ 52 h 258"/>
                <a:gd name="T12" fmla="*/ 80 w 432"/>
                <a:gd name="T13" fmla="*/ 48 h 258"/>
                <a:gd name="T14" fmla="*/ 72 w 432"/>
                <a:gd name="T15" fmla="*/ 44 h 258"/>
                <a:gd name="T16" fmla="*/ 65 w 432"/>
                <a:gd name="T17" fmla="*/ 40 h 258"/>
                <a:gd name="T18" fmla="*/ 57 w 432"/>
                <a:gd name="T19" fmla="*/ 36 h 258"/>
                <a:gd name="T20" fmla="*/ 52 w 432"/>
                <a:gd name="T21" fmla="*/ 33 h 258"/>
                <a:gd name="T22" fmla="*/ 44 w 432"/>
                <a:gd name="T23" fmla="*/ 29 h 258"/>
                <a:gd name="T24" fmla="*/ 39 w 432"/>
                <a:gd name="T25" fmla="*/ 25 h 258"/>
                <a:gd name="T26" fmla="*/ 31 w 432"/>
                <a:gd name="T27" fmla="*/ 21 h 258"/>
                <a:gd name="T28" fmla="*/ 26 w 432"/>
                <a:gd name="T29" fmla="*/ 17 h 258"/>
                <a:gd name="T30" fmla="*/ 12 w 432"/>
                <a:gd name="T31" fmla="*/ 10 h 258"/>
                <a:gd name="T32" fmla="*/ 0 w 432"/>
                <a:gd name="T33" fmla="*/ 3 h 258"/>
                <a:gd name="T34" fmla="*/ 0 w 432"/>
                <a:gd name="T35" fmla="*/ 1 h 258"/>
                <a:gd name="T36" fmla="*/ 2 w 432"/>
                <a:gd name="T37" fmla="*/ 0 h 258"/>
                <a:gd name="T38" fmla="*/ 14 w 432"/>
                <a:gd name="T39" fmla="*/ 7 h 258"/>
                <a:gd name="T40" fmla="*/ 26 w 432"/>
                <a:gd name="T41" fmla="*/ 14 h 258"/>
                <a:gd name="T42" fmla="*/ 31 w 432"/>
                <a:gd name="T43" fmla="*/ 17 h 258"/>
                <a:gd name="T44" fmla="*/ 39 w 432"/>
                <a:gd name="T45" fmla="*/ 21 h 258"/>
                <a:gd name="T46" fmla="*/ 44 w 432"/>
                <a:gd name="T47" fmla="*/ 25 h 258"/>
                <a:gd name="T48" fmla="*/ 52 w 432"/>
                <a:gd name="T49" fmla="*/ 29 h 258"/>
                <a:gd name="T50" fmla="*/ 57 w 432"/>
                <a:gd name="T51" fmla="*/ 32 h 258"/>
                <a:gd name="T52" fmla="*/ 65 w 432"/>
                <a:gd name="T53" fmla="*/ 35 h 258"/>
                <a:gd name="T54" fmla="*/ 72 w 432"/>
                <a:gd name="T55" fmla="*/ 39 h 258"/>
                <a:gd name="T56" fmla="*/ 80 w 432"/>
                <a:gd name="T57" fmla="*/ 44 h 258"/>
                <a:gd name="T58" fmla="*/ 87 w 432"/>
                <a:gd name="T59" fmla="*/ 47 h 258"/>
                <a:gd name="T60" fmla="*/ 94 w 432"/>
                <a:gd name="T61" fmla="*/ 51 h 258"/>
                <a:gd name="T62" fmla="*/ 101 w 432"/>
                <a:gd name="T63" fmla="*/ 55 h 258"/>
                <a:gd name="T64" fmla="*/ 108 w 432"/>
                <a:gd name="T65" fmla="*/ 59 h 2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2"/>
                <a:gd name="T100" fmla="*/ 0 h 258"/>
                <a:gd name="T101" fmla="*/ 432 w 432"/>
                <a:gd name="T102" fmla="*/ 258 h 2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2" h="258">
                  <a:moveTo>
                    <a:pt x="432" y="238"/>
                  </a:moveTo>
                  <a:lnTo>
                    <a:pt x="432" y="248"/>
                  </a:lnTo>
                  <a:lnTo>
                    <a:pt x="432" y="258"/>
                  </a:lnTo>
                  <a:lnTo>
                    <a:pt x="403" y="238"/>
                  </a:lnTo>
                  <a:lnTo>
                    <a:pt x="374" y="225"/>
                  </a:lnTo>
                  <a:lnTo>
                    <a:pt x="345" y="212"/>
                  </a:lnTo>
                  <a:lnTo>
                    <a:pt x="317" y="196"/>
                  </a:lnTo>
                  <a:lnTo>
                    <a:pt x="288" y="177"/>
                  </a:lnTo>
                  <a:lnTo>
                    <a:pt x="259" y="164"/>
                  </a:lnTo>
                  <a:lnTo>
                    <a:pt x="230" y="148"/>
                  </a:lnTo>
                  <a:lnTo>
                    <a:pt x="205" y="135"/>
                  </a:lnTo>
                  <a:lnTo>
                    <a:pt x="176" y="116"/>
                  </a:lnTo>
                  <a:lnTo>
                    <a:pt x="153" y="100"/>
                  </a:lnTo>
                  <a:lnTo>
                    <a:pt x="125" y="87"/>
                  </a:lnTo>
                  <a:lnTo>
                    <a:pt x="101" y="71"/>
                  </a:lnTo>
                  <a:lnTo>
                    <a:pt x="48" y="43"/>
                  </a:lnTo>
                  <a:lnTo>
                    <a:pt x="0" y="14"/>
                  </a:lnTo>
                  <a:lnTo>
                    <a:pt x="0" y="4"/>
                  </a:lnTo>
                  <a:lnTo>
                    <a:pt x="5" y="0"/>
                  </a:lnTo>
                  <a:lnTo>
                    <a:pt x="53" y="29"/>
                  </a:lnTo>
                  <a:lnTo>
                    <a:pt x="101" y="58"/>
                  </a:lnTo>
                  <a:lnTo>
                    <a:pt x="125" y="71"/>
                  </a:lnTo>
                  <a:lnTo>
                    <a:pt x="153" y="87"/>
                  </a:lnTo>
                  <a:lnTo>
                    <a:pt x="176" y="100"/>
                  </a:lnTo>
                  <a:lnTo>
                    <a:pt x="205" y="116"/>
                  </a:lnTo>
                  <a:lnTo>
                    <a:pt x="230" y="129"/>
                  </a:lnTo>
                  <a:lnTo>
                    <a:pt x="259" y="144"/>
                  </a:lnTo>
                  <a:lnTo>
                    <a:pt x="288" y="158"/>
                  </a:lnTo>
                  <a:lnTo>
                    <a:pt x="317" y="177"/>
                  </a:lnTo>
                  <a:lnTo>
                    <a:pt x="345" y="192"/>
                  </a:lnTo>
                  <a:lnTo>
                    <a:pt x="374" y="206"/>
                  </a:lnTo>
                  <a:lnTo>
                    <a:pt x="403" y="221"/>
                  </a:lnTo>
                  <a:lnTo>
                    <a:pt x="432" y="238"/>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6" name="Freeform 5442"/>
            <p:cNvSpPr>
              <a:spLocks/>
            </p:cNvSpPr>
            <p:nvPr/>
          </p:nvSpPr>
          <p:spPr bwMode="gray">
            <a:xfrm>
              <a:off x="5316" y="2590"/>
              <a:ext cx="240" cy="145"/>
            </a:xfrm>
            <a:custGeom>
              <a:avLst/>
              <a:gdLst>
                <a:gd name="T0" fmla="*/ 120 w 480"/>
                <a:gd name="T1" fmla="*/ 0 h 290"/>
                <a:gd name="T2" fmla="*/ 120 w 480"/>
                <a:gd name="T3" fmla="*/ 1 h 290"/>
                <a:gd name="T4" fmla="*/ 120 w 480"/>
                <a:gd name="T5" fmla="*/ 5 h 290"/>
                <a:gd name="T6" fmla="*/ 113 w 480"/>
                <a:gd name="T7" fmla="*/ 8 h 290"/>
                <a:gd name="T8" fmla="*/ 106 w 480"/>
                <a:gd name="T9" fmla="*/ 13 h 290"/>
                <a:gd name="T10" fmla="*/ 99 w 480"/>
                <a:gd name="T11" fmla="*/ 17 h 290"/>
                <a:gd name="T12" fmla="*/ 92 w 480"/>
                <a:gd name="T13" fmla="*/ 21 h 290"/>
                <a:gd name="T14" fmla="*/ 85 w 480"/>
                <a:gd name="T15" fmla="*/ 25 h 290"/>
                <a:gd name="T16" fmla="*/ 78 w 480"/>
                <a:gd name="T17" fmla="*/ 28 h 290"/>
                <a:gd name="T18" fmla="*/ 71 w 480"/>
                <a:gd name="T19" fmla="*/ 33 h 290"/>
                <a:gd name="T20" fmla="*/ 63 w 480"/>
                <a:gd name="T21" fmla="*/ 37 h 290"/>
                <a:gd name="T22" fmla="*/ 56 w 480"/>
                <a:gd name="T23" fmla="*/ 41 h 290"/>
                <a:gd name="T24" fmla="*/ 48 w 480"/>
                <a:gd name="T25" fmla="*/ 46 h 290"/>
                <a:gd name="T26" fmla="*/ 40 w 480"/>
                <a:gd name="T27" fmla="*/ 49 h 290"/>
                <a:gd name="T28" fmla="*/ 33 w 480"/>
                <a:gd name="T29" fmla="*/ 54 h 290"/>
                <a:gd name="T30" fmla="*/ 24 w 480"/>
                <a:gd name="T31" fmla="*/ 58 h 290"/>
                <a:gd name="T32" fmla="*/ 15 w 480"/>
                <a:gd name="T33" fmla="*/ 63 h 290"/>
                <a:gd name="T34" fmla="*/ 8 w 480"/>
                <a:gd name="T35" fmla="*/ 68 h 290"/>
                <a:gd name="T36" fmla="*/ 0 w 480"/>
                <a:gd name="T37" fmla="*/ 73 h 290"/>
                <a:gd name="T38" fmla="*/ 0 w 480"/>
                <a:gd name="T39" fmla="*/ 69 h 290"/>
                <a:gd name="T40" fmla="*/ 2 w 480"/>
                <a:gd name="T41" fmla="*/ 67 h 290"/>
                <a:gd name="T42" fmla="*/ 9 w 480"/>
                <a:gd name="T43" fmla="*/ 61 h 290"/>
                <a:gd name="T44" fmla="*/ 17 w 480"/>
                <a:gd name="T45" fmla="*/ 58 h 290"/>
                <a:gd name="T46" fmla="*/ 26 w 480"/>
                <a:gd name="T47" fmla="*/ 53 h 290"/>
                <a:gd name="T48" fmla="*/ 34 w 480"/>
                <a:gd name="T49" fmla="*/ 49 h 290"/>
                <a:gd name="T50" fmla="*/ 41 w 480"/>
                <a:gd name="T51" fmla="*/ 45 h 290"/>
                <a:gd name="T52" fmla="*/ 48 w 480"/>
                <a:gd name="T53" fmla="*/ 40 h 290"/>
                <a:gd name="T54" fmla="*/ 56 w 480"/>
                <a:gd name="T55" fmla="*/ 36 h 290"/>
                <a:gd name="T56" fmla="*/ 63 w 480"/>
                <a:gd name="T57" fmla="*/ 32 h 290"/>
                <a:gd name="T58" fmla="*/ 71 w 480"/>
                <a:gd name="T59" fmla="*/ 27 h 290"/>
                <a:gd name="T60" fmla="*/ 78 w 480"/>
                <a:gd name="T61" fmla="*/ 23 h 290"/>
                <a:gd name="T62" fmla="*/ 85 w 480"/>
                <a:gd name="T63" fmla="*/ 20 h 290"/>
                <a:gd name="T64" fmla="*/ 92 w 480"/>
                <a:gd name="T65" fmla="*/ 17 h 290"/>
                <a:gd name="T66" fmla="*/ 99 w 480"/>
                <a:gd name="T67" fmla="*/ 11 h 290"/>
                <a:gd name="T68" fmla="*/ 106 w 480"/>
                <a:gd name="T69" fmla="*/ 8 h 290"/>
                <a:gd name="T70" fmla="*/ 113 w 480"/>
                <a:gd name="T71" fmla="*/ 3 h 290"/>
                <a:gd name="T72" fmla="*/ 120 w 480"/>
                <a:gd name="T73" fmla="*/ 0 h 2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80"/>
                <a:gd name="T112" fmla="*/ 0 h 290"/>
                <a:gd name="T113" fmla="*/ 480 w 480"/>
                <a:gd name="T114" fmla="*/ 290 h 2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80" h="290">
                  <a:moveTo>
                    <a:pt x="480" y="0"/>
                  </a:moveTo>
                  <a:lnTo>
                    <a:pt x="480" y="7"/>
                  </a:lnTo>
                  <a:lnTo>
                    <a:pt x="480" y="17"/>
                  </a:lnTo>
                  <a:lnTo>
                    <a:pt x="451" y="32"/>
                  </a:lnTo>
                  <a:lnTo>
                    <a:pt x="422" y="52"/>
                  </a:lnTo>
                  <a:lnTo>
                    <a:pt x="393" y="65"/>
                  </a:lnTo>
                  <a:lnTo>
                    <a:pt x="368" y="84"/>
                  </a:lnTo>
                  <a:lnTo>
                    <a:pt x="340" y="100"/>
                  </a:lnTo>
                  <a:lnTo>
                    <a:pt x="311" y="113"/>
                  </a:lnTo>
                  <a:lnTo>
                    <a:pt x="282" y="132"/>
                  </a:lnTo>
                  <a:lnTo>
                    <a:pt x="253" y="151"/>
                  </a:lnTo>
                  <a:lnTo>
                    <a:pt x="221" y="167"/>
                  </a:lnTo>
                  <a:lnTo>
                    <a:pt x="192" y="186"/>
                  </a:lnTo>
                  <a:lnTo>
                    <a:pt x="159" y="199"/>
                  </a:lnTo>
                  <a:lnTo>
                    <a:pt x="130" y="219"/>
                  </a:lnTo>
                  <a:lnTo>
                    <a:pt x="96" y="234"/>
                  </a:lnTo>
                  <a:lnTo>
                    <a:pt x="63" y="253"/>
                  </a:lnTo>
                  <a:lnTo>
                    <a:pt x="29" y="270"/>
                  </a:lnTo>
                  <a:lnTo>
                    <a:pt x="0" y="290"/>
                  </a:lnTo>
                  <a:lnTo>
                    <a:pt x="0" y="276"/>
                  </a:lnTo>
                  <a:lnTo>
                    <a:pt x="5" y="267"/>
                  </a:lnTo>
                  <a:lnTo>
                    <a:pt x="34" y="247"/>
                  </a:lnTo>
                  <a:lnTo>
                    <a:pt x="67" y="234"/>
                  </a:lnTo>
                  <a:lnTo>
                    <a:pt x="101" y="215"/>
                  </a:lnTo>
                  <a:lnTo>
                    <a:pt x="134" y="199"/>
                  </a:lnTo>
                  <a:lnTo>
                    <a:pt x="163" y="180"/>
                  </a:lnTo>
                  <a:lnTo>
                    <a:pt x="192" y="161"/>
                  </a:lnTo>
                  <a:lnTo>
                    <a:pt x="221" y="142"/>
                  </a:lnTo>
                  <a:lnTo>
                    <a:pt x="253" y="128"/>
                  </a:lnTo>
                  <a:lnTo>
                    <a:pt x="282" y="109"/>
                  </a:lnTo>
                  <a:lnTo>
                    <a:pt x="311" y="94"/>
                  </a:lnTo>
                  <a:lnTo>
                    <a:pt x="340" y="80"/>
                  </a:lnTo>
                  <a:lnTo>
                    <a:pt x="368" y="65"/>
                  </a:lnTo>
                  <a:lnTo>
                    <a:pt x="393" y="46"/>
                  </a:lnTo>
                  <a:lnTo>
                    <a:pt x="422" y="32"/>
                  </a:lnTo>
                  <a:lnTo>
                    <a:pt x="451" y="13"/>
                  </a:lnTo>
                  <a:lnTo>
                    <a:pt x="48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7" name="Freeform 5443"/>
            <p:cNvSpPr>
              <a:spLocks/>
            </p:cNvSpPr>
            <p:nvPr/>
          </p:nvSpPr>
          <p:spPr bwMode="gray">
            <a:xfrm>
              <a:off x="5316" y="2723"/>
              <a:ext cx="266" cy="165"/>
            </a:xfrm>
            <a:custGeom>
              <a:avLst/>
              <a:gdLst>
                <a:gd name="T0" fmla="*/ 132 w 532"/>
                <a:gd name="T1" fmla="*/ 77 h 330"/>
                <a:gd name="T2" fmla="*/ 132 w 532"/>
                <a:gd name="T3" fmla="*/ 79 h 330"/>
                <a:gd name="T4" fmla="*/ 133 w 532"/>
                <a:gd name="T5" fmla="*/ 83 h 330"/>
                <a:gd name="T6" fmla="*/ 123 w 532"/>
                <a:gd name="T7" fmla="*/ 77 h 330"/>
                <a:gd name="T8" fmla="*/ 115 w 532"/>
                <a:gd name="T9" fmla="*/ 73 h 330"/>
                <a:gd name="T10" fmla="*/ 105 w 532"/>
                <a:gd name="T11" fmla="*/ 67 h 330"/>
                <a:gd name="T12" fmla="*/ 97 w 532"/>
                <a:gd name="T13" fmla="*/ 63 h 330"/>
                <a:gd name="T14" fmla="*/ 87 w 532"/>
                <a:gd name="T15" fmla="*/ 57 h 330"/>
                <a:gd name="T16" fmla="*/ 79 w 532"/>
                <a:gd name="T17" fmla="*/ 52 h 330"/>
                <a:gd name="T18" fmla="*/ 70 w 532"/>
                <a:gd name="T19" fmla="*/ 46 h 330"/>
                <a:gd name="T20" fmla="*/ 63 w 532"/>
                <a:gd name="T21" fmla="*/ 43 h 330"/>
                <a:gd name="T22" fmla="*/ 55 w 532"/>
                <a:gd name="T23" fmla="*/ 39 h 330"/>
                <a:gd name="T24" fmla="*/ 47 w 532"/>
                <a:gd name="T25" fmla="*/ 34 h 330"/>
                <a:gd name="T26" fmla="*/ 38 w 532"/>
                <a:gd name="T27" fmla="*/ 28 h 330"/>
                <a:gd name="T28" fmla="*/ 31 w 532"/>
                <a:gd name="T29" fmla="*/ 24 h 330"/>
                <a:gd name="T30" fmla="*/ 23 w 532"/>
                <a:gd name="T31" fmla="*/ 19 h 330"/>
                <a:gd name="T32" fmla="*/ 15 w 532"/>
                <a:gd name="T33" fmla="*/ 14 h 330"/>
                <a:gd name="T34" fmla="*/ 7 w 532"/>
                <a:gd name="T35" fmla="*/ 10 h 330"/>
                <a:gd name="T36" fmla="*/ 0 w 532"/>
                <a:gd name="T37" fmla="*/ 5 h 330"/>
                <a:gd name="T38" fmla="*/ 0 w 532"/>
                <a:gd name="T39" fmla="*/ 3 h 330"/>
                <a:gd name="T40" fmla="*/ 1 w 532"/>
                <a:gd name="T41" fmla="*/ 0 h 330"/>
                <a:gd name="T42" fmla="*/ 8 w 532"/>
                <a:gd name="T43" fmla="*/ 3 h 330"/>
                <a:gd name="T44" fmla="*/ 15 w 532"/>
                <a:gd name="T45" fmla="*/ 10 h 330"/>
                <a:gd name="T46" fmla="*/ 23 w 532"/>
                <a:gd name="T47" fmla="*/ 12 h 330"/>
                <a:gd name="T48" fmla="*/ 31 w 532"/>
                <a:gd name="T49" fmla="*/ 19 h 330"/>
                <a:gd name="T50" fmla="*/ 38 w 532"/>
                <a:gd name="T51" fmla="*/ 22 h 330"/>
                <a:gd name="T52" fmla="*/ 47 w 532"/>
                <a:gd name="T53" fmla="*/ 27 h 330"/>
                <a:gd name="T54" fmla="*/ 55 w 532"/>
                <a:gd name="T55" fmla="*/ 32 h 330"/>
                <a:gd name="T56" fmla="*/ 63 w 532"/>
                <a:gd name="T57" fmla="*/ 37 h 330"/>
                <a:gd name="T58" fmla="*/ 70 w 532"/>
                <a:gd name="T59" fmla="*/ 41 h 330"/>
                <a:gd name="T60" fmla="*/ 79 w 532"/>
                <a:gd name="T61" fmla="*/ 46 h 330"/>
                <a:gd name="T62" fmla="*/ 87 w 532"/>
                <a:gd name="T63" fmla="*/ 51 h 330"/>
                <a:gd name="T64" fmla="*/ 97 w 532"/>
                <a:gd name="T65" fmla="*/ 57 h 330"/>
                <a:gd name="T66" fmla="*/ 104 w 532"/>
                <a:gd name="T67" fmla="*/ 60 h 330"/>
                <a:gd name="T68" fmla="*/ 113 w 532"/>
                <a:gd name="T69" fmla="*/ 67 h 330"/>
                <a:gd name="T70" fmla="*/ 122 w 532"/>
                <a:gd name="T71" fmla="*/ 71 h 330"/>
                <a:gd name="T72" fmla="*/ 132 w 532"/>
                <a:gd name="T73" fmla="*/ 77 h 3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330"/>
                <a:gd name="T113" fmla="*/ 532 w 532"/>
                <a:gd name="T114" fmla="*/ 330 h 3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330">
                  <a:moveTo>
                    <a:pt x="528" y="305"/>
                  </a:moveTo>
                  <a:lnTo>
                    <a:pt x="528" y="314"/>
                  </a:lnTo>
                  <a:lnTo>
                    <a:pt x="532" y="330"/>
                  </a:lnTo>
                  <a:lnTo>
                    <a:pt x="493" y="305"/>
                  </a:lnTo>
                  <a:lnTo>
                    <a:pt x="461" y="291"/>
                  </a:lnTo>
                  <a:lnTo>
                    <a:pt x="422" y="266"/>
                  </a:lnTo>
                  <a:lnTo>
                    <a:pt x="388" y="253"/>
                  </a:lnTo>
                  <a:lnTo>
                    <a:pt x="349" y="230"/>
                  </a:lnTo>
                  <a:lnTo>
                    <a:pt x="317" y="211"/>
                  </a:lnTo>
                  <a:lnTo>
                    <a:pt x="282" y="186"/>
                  </a:lnTo>
                  <a:lnTo>
                    <a:pt x="253" y="172"/>
                  </a:lnTo>
                  <a:lnTo>
                    <a:pt x="221" y="153"/>
                  </a:lnTo>
                  <a:lnTo>
                    <a:pt x="188" y="134"/>
                  </a:lnTo>
                  <a:lnTo>
                    <a:pt x="153" y="115"/>
                  </a:lnTo>
                  <a:lnTo>
                    <a:pt x="125" y="99"/>
                  </a:lnTo>
                  <a:lnTo>
                    <a:pt x="92" y="76"/>
                  </a:lnTo>
                  <a:lnTo>
                    <a:pt x="63" y="57"/>
                  </a:lnTo>
                  <a:lnTo>
                    <a:pt x="29" y="38"/>
                  </a:lnTo>
                  <a:lnTo>
                    <a:pt x="0" y="23"/>
                  </a:lnTo>
                  <a:lnTo>
                    <a:pt x="0" y="9"/>
                  </a:lnTo>
                  <a:lnTo>
                    <a:pt x="5" y="0"/>
                  </a:lnTo>
                  <a:lnTo>
                    <a:pt x="34" y="13"/>
                  </a:lnTo>
                  <a:lnTo>
                    <a:pt x="63" y="38"/>
                  </a:lnTo>
                  <a:lnTo>
                    <a:pt x="92" y="51"/>
                  </a:lnTo>
                  <a:lnTo>
                    <a:pt x="125" y="76"/>
                  </a:lnTo>
                  <a:lnTo>
                    <a:pt x="153" y="90"/>
                  </a:lnTo>
                  <a:lnTo>
                    <a:pt x="188" y="109"/>
                  </a:lnTo>
                  <a:lnTo>
                    <a:pt x="221" y="128"/>
                  </a:lnTo>
                  <a:lnTo>
                    <a:pt x="253" y="147"/>
                  </a:lnTo>
                  <a:lnTo>
                    <a:pt x="282" y="163"/>
                  </a:lnTo>
                  <a:lnTo>
                    <a:pt x="317" y="186"/>
                  </a:lnTo>
                  <a:lnTo>
                    <a:pt x="349" y="205"/>
                  </a:lnTo>
                  <a:lnTo>
                    <a:pt x="388" y="230"/>
                  </a:lnTo>
                  <a:lnTo>
                    <a:pt x="416" y="243"/>
                  </a:lnTo>
                  <a:lnTo>
                    <a:pt x="455" y="266"/>
                  </a:lnTo>
                  <a:lnTo>
                    <a:pt x="489" y="282"/>
                  </a:lnTo>
                  <a:lnTo>
                    <a:pt x="528" y="305"/>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8" name="Freeform 5444"/>
            <p:cNvSpPr>
              <a:spLocks/>
            </p:cNvSpPr>
            <p:nvPr/>
          </p:nvSpPr>
          <p:spPr bwMode="gray">
            <a:xfrm>
              <a:off x="5295" y="1540"/>
              <a:ext cx="141" cy="1360"/>
            </a:xfrm>
            <a:custGeom>
              <a:avLst/>
              <a:gdLst>
                <a:gd name="T0" fmla="*/ 62 w 283"/>
                <a:gd name="T1" fmla="*/ 0 h 2721"/>
                <a:gd name="T2" fmla="*/ 70 w 283"/>
                <a:gd name="T3" fmla="*/ 0 h 2721"/>
                <a:gd name="T4" fmla="*/ 8 w 283"/>
                <a:gd name="T5" fmla="*/ 680 h 2721"/>
                <a:gd name="T6" fmla="*/ 0 w 283"/>
                <a:gd name="T7" fmla="*/ 680 h 2721"/>
                <a:gd name="T8" fmla="*/ 62 w 283"/>
                <a:gd name="T9" fmla="*/ 0 h 2721"/>
                <a:gd name="T10" fmla="*/ 0 60000 65536"/>
                <a:gd name="T11" fmla="*/ 0 60000 65536"/>
                <a:gd name="T12" fmla="*/ 0 60000 65536"/>
                <a:gd name="T13" fmla="*/ 0 60000 65536"/>
                <a:gd name="T14" fmla="*/ 0 60000 65536"/>
                <a:gd name="T15" fmla="*/ 0 w 283"/>
                <a:gd name="T16" fmla="*/ 0 h 2721"/>
                <a:gd name="T17" fmla="*/ 283 w 283"/>
                <a:gd name="T18" fmla="*/ 2721 h 2721"/>
              </a:gdLst>
              <a:ahLst/>
              <a:cxnLst>
                <a:cxn ang="T10">
                  <a:pos x="T0" y="T1"/>
                </a:cxn>
                <a:cxn ang="T11">
                  <a:pos x="T2" y="T3"/>
                </a:cxn>
                <a:cxn ang="T12">
                  <a:pos x="T4" y="T5"/>
                </a:cxn>
                <a:cxn ang="T13">
                  <a:pos x="T6" y="T7"/>
                </a:cxn>
                <a:cxn ang="T14">
                  <a:pos x="T8" y="T9"/>
                </a:cxn>
              </a:cxnLst>
              <a:rect l="T15" t="T16" r="T17" b="T18"/>
              <a:pathLst>
                <a:path w="283" h="2721">
                  <a:moveTo>
                    <a:pt x="250" y="0"/>
                  </a:moveTo>
                  <a:lnTo>
                    <a:pt x="283" y="0"/>
                  </a:lnTo>
                  <a:lnTo>
                    <a:pt x="33" y="2721"/>
                  </a:lnTo>
                  <a:lnTo>
                    <a:pt x="0" y="2721"/>
                  </a:lnTo>
                  <a:lnTo>
                    <a:pt x="250"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79" name="Freeform 5445"/>
            <p:cNvSpPr>
              <a:spLocks/>
            </p:cNvSpPr>
            <p:nvPr/>
          </p:nvSpPr>
          <p:spPr bwMode="gray">
            <a:xfrm>
              <a:off x="5300" y="1540"/>
              <a:ext cx="133" cy="1360"/>
            </a:xfrm>
            <a:custGeom>
              <a:avLst/>
              <a:gdLst>
                <a:gd name="T0" fmla="*/ 66 w 267"/>
                <a:gd name="T1" fmla="*/ 0 h 2721"/>
                <a:gd name="T2" fmla="*/ 62 w 267"/>
                <a:gd name="T3" fmla="*/ 0 h 2721"/>
                <a:gd name="T4" fmla="*/ 0 w 267"/>
                <a:gd name="T5" fmla="*/ 680 h 2721"/>
                <a:gd name="T6" fmla="*/ 3 w 267"/>
                <a:gd name="T7" fmla="*/ 680 h 2721"/>
                <a:gd name="T8" fmla="*/ 66 w 267"/>
                <a:gd name="T9" fmla="*/ 0 h 2721"/>
                <a:gd name="T10" fmla="*/ 0 60000 65536"/>
                <a:gd name="T11" fmla="*/ 0 60000 65536"/>
                <a:gd name="T12" fmla="*/ 0 60000 65536"/>
                <a:gd name="T13" fmla="*/ 0 60000 65536"/>
                <a:gd name="T14" fmla="*/ 0 60000 65536"/>
                <a:gd name="T15" fmla="*/ 0 w 267"/>
                <a:gd name="T16" fmla="*/ 0 h 2721"/>
                <a:gd name="T17" fmla="*/ 267 w 267"/>
                <a:gd name="T18" fmla="*/ 2721 h 2721"/>
              </a:gdLst>
              <a:ahLst/>
              <a:cxnLst>
                <a:cxn ang="T10">
                  <a:pos x="T0" y="T1"/>
                </a:cxn>
                <a:cxn ang="T11">
                  <a:pos x="T2" y="T3"/>
                </a:cxn>
                <a:cxn ang="T12">
                  <a:pos x="T4" y="T5"/>
                </a:cxn>
                <a:cxn ang="T13">
                  <a:pos x="T6" y="T7"/>
                </a:cxn>
                <a:cxn ang="T14">
                  <a:pos x="T8" y="T9"/>
                </a:cxn>
              </a:cxnLst>
              <a:rect l="T15" t="T16" r="T17" b="T18"/>
              <a:pathLst>
                <a:path w="267" h="2721">
                  <a:moveTo>
                    <a:pt x="267" y="0"/>
                  </a:moveTo>
                  <a:lnTo>
                    <a:pt x="250" y="0"/>
                  </a:lnTo>
                  <a:lnTo>
                    <a:pt x="0" y="2721"/>
                  </a:lnTo>
                  <a:lnTo>
                    <a:pt x="13" y="2721"/>
                  </a:lnTo>
                  <a:lnTo>
                    <a:pt x="267"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80" name="Freeform 5446"/>
            <p:cNvSpPr>
              <a:spLocks/>
            </p:cNvSpPr>
            <p:nvPr/>
          </p:nvSpPr>
          <p:spPr bwMode="gray">
            <a:xfrm>
              <a:off x="5447" y="1540"/>
              <a:ext cx="142" cy="1360"/>
            </a:xfrm>
            <a:custGeom>
              <a:avLst/>
              <a:gdLst>
                <a:gd name="T0" fmla="*/ 9 w 282"/>
                <a:gd name="T1" fmla="*/ 0 h 2721"/>
                <a:gd name="T2" fmla="*/ 0 w 282"/>
                <a:gd name="T3" fmla="*/ 0 h 2721"/>
                <a:gd name="T4" fmla="*/ 64 w 282"/>
                <a:gd name="T5" fmla="*/ 680 h 2721"/>
                <a:gd name="T6" fmla="*/ 72 w 282"/>
                <a:gd name="T7" fmla="*/ 680 h 2721"/>
                <a:gd name="T8" fmla="*/ 9 w 282"/>
                <a:gd name="T9" fmla="*/ 0 h 2721"/>
                <a:gd name="T10" fmla="*/ 0 60000 65536"/>
                <a:gd name="T11" fmla="*/ 0 60000 65536"/>
                <a:gd name="T12" fmla="*/ 0 60000 65536"/>
                <a:gd name="T13" fmla="*/ 0 60000 65536"/>
                <a:gd name="T14" fmla="*/ 0 60000 65536"/>
                <a:gd name="T15" fmla="*/ 0 w 282"/>
                <a:gd name="T16" fmla="*/ 0 h 2721"/>
                <a:gd name="T17" fmla="*/ 282 w 282"/>
                <a:gd name="T18" fmla="*/ 2721 h 2721"/>
              </a:gdLst>
              <a:ahLst/>
              <a:cxnLst>
                <a:cxn ang="T10">
                  <a:pos x="T0" y="T1"/>
                </a:cxn>
                <a:cxn ang="T11">
                  <a:pos x="T2" y="T3"/>
                </a:cxn>
                <a:cxn ang="T12">
                  <a:pos x="T4" y="T5"/>
                </a:cxn>
                <a:cxn ang="T13">
                  <a:pos x="T6" y="T7"/>
                </a:cxn>
                <a:cxn ang="T14">
                  <a:pos x="T8" y="T9"/>
                </a:cxn>
              </a:cxnLst>
              <a:rect l="T15" t="T16" r="T17" b="T18"/>
              <a:pathLst>
                <a:path w="282" h="2721">
                  <a:moveTo>
                    <a:pt x="34" y="0"/>
                  </a:moveTo>
                  <a:lnTo>
                    <a:pt x="0" y="0"/>
                  </a:lnTo>
                  <a:lnTo>
                    <a:pt x="255" y="2721"/>
                  </a:lnTo>
                  <a:lnTo>
                    <a:pt x="282" y="2721"/>
                  </a:lnTo>
                  <a:lnTo>
                    <a:pt x="34" y="0"/>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81" name="Freeform 5447"/>
            <p:cNvSpPr>
              <a:spLocks/>
            </p:cNvSpPr>
            <p:nvPr/>
          </p:nvSpPr>
          <p:spPr bwMode="gray">
            <a:xfrm>
              <a:off x="5452" y="1540"/>
              <a:ext cx="133" cy="1360"/>
            </a:xfrm>
            <a:custGeom>
              <a:avLst/>
              <a:gdLst>
                <a:gd name="T0" fmla="*/ 0 w 265"/>
                <a:gd name="T1" fmla="*/ 0 h 2721"/>
                <a:gd name="T2" fmla="*/ 4 w 265"/>
                <a:gd name="T3" fmla="*/ 0 h 2721"/>
                <a:gd name="T4" fmla="*/ 67 w 265"/>
                <a:gd name="T5" fmla="*/ 680 h 2721"/>
                <a:gd name="T6" fmla="*/ 63 w 265"/>
                <a:gd name="T7" fmla="*/ 680 h 2721"/>
                <a:gd name="T8" fmla="*/ 0 w 265"/>
                <a:gd name="T9" fmla="*/ 0 h 2721"/>
                <a:gd name="T10" fmla="*/ 0 60000 65536"/>
                <a:gd name="T11" fmla="*/ 0 60000 65536"/>
                <a:gd name="T12" fmla="*/ 0 60000 65536"/>
                <a:gd name="T13" fmla="*/ 0 60000 65536"/>
                <a:gd name="T14" fmla="*/ 0 60000 65536"/>
                <a:gd name="T15" fmla="*/ 0 w 265"/>
                <a:gd name="T16" fmla="*/ 0 h 2721"/>
                <a:gd name="T17" fmla="*/ 265 w 265"/>
                <a:gd name="T18" fmla="*/ 2721 h 2721"/>
              </a:gdLst>
              <a:ahLst/>
              <a:cxnLst>
                <a:cxn ang="T10">
                  <a:pos x="T0" y="T1"/>
                </a:cxn>
                <a:cxn ang="T11">
                  <a:pos x="T2" y="T3"/>
                </a:cxn>
                <a:cxn ang="T12">
                  <a:pos x="T4" y="T5"/>
                </a:cxn>
                <a:cxn ang="T13">
                  <a:pos x="T6" y="T7"/>
                </a:cxn>
                <a:cxn ang="T14">
                  <a:pos x="T8" y="T9"/>
                </a:cxn>
              </a:cxnLst>
              <a:rect l="T15" t="T16" r="T17" b="T18"/>
              <a:pathLst>
                <a:path w="265" h="2721">
                  <a:moveTo>
                    <a:pt x="0" y="0"/>
                  </a:moveTo>
                  <a:lnTo>
                    <a:pt x="16" y="0"/>
                  </a:lnTo>
                  <a:lnTo>
                    <a:pt x="265" y="2721"/>
                  </a:lnTo>
                  <a:lnTo>
                    <a:pt x="250" y="2721"/>
                  </a:lnTo>
                  <a:lnTo>
                    <a:pt x="0" y="0"/>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82" name="Rectangle 5448"/>
            <p:cNvSpPr>
              <a:spLocks noChangeArrowheads="1"/>
            </p:cNvSpPr>
            <p:nvPr/>
          </p:nvSpPr>
          <p:spPr bwMode="gray">
            <a:xfrm>
              <a:off x="5295" y="2884"/>
              <a:ext cx="294" cy="19"/>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83" name="Rectangle 5449"/>
            <p:cNvSpPr>
              <a:spLocks noChangeArrowheads="1"/>
            </p:cNvSpPr>
            <p:nvPr/>
          </p:nvSpPr>
          <p:spPr bwMode="gray">
            <a:xfrm>
              <a:off x="5295" y="2879"/>
              <a:ext cx="294" cy="11"/>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84" name="Freeform 5450"/>
            <p:cNvSpPr>
              <a:spLocks/>
            </p:cNvSpPr>
            <p:nvPr/>
          </p:nvSpPr>
          <p:spPr bwMode="gray">
            <a:xfrm>
              <a:off x="5259" y="2838"/>
              <a:ext cx="41" cy="65"/>
            </a:xfrm>
            <a:custGeom>
              <a:avLst/>
              <a:gdLst>
                <a:gd name="T0" fmla="*/ 18 w 81"/>
                <a:gd name="T1" fmla="*/ 33 h 129"/>
                <a:gd name="T2" fmla="*/ 21 w 81"/>
                <a:gd name="T3" fmla="*/ 23 h 129"/>
                <a:gd name="T4" fmla="*/ 3 w 81"/>
                <a:gd name="T5" fmla="*/ 0 h 129"/>
                <a:gd name="T6" fmla="*/ 0 w 81"/>
                <a:gd name="T7" fmla="*/ 9 h 129"/>
                <a:gd name="T8" fmla="*/ 18 w 81"/>
                <a:gd name="T9" fmla="*/ 33 h 129"/>
                <a:gd name="T10" fmla="*/ 0 60000 65536"/>
                <a:gd name="T11" fmla="*/ 0 60000 65536"/>
                <a:gd name="T12" fmla="*/ 0 60000 65536"/>
                <a:gd name="T13" fmla="*/ 0 60000 65536"/>
                <a:gd name="T14" fmla="*/ 0 60000 65536"/>
                <a:gd name="T15" fmla="*/ 0 w 81"/>
                <a:gd name="T16" fmla="*/ 0 h 129"/>
                <a:gd name="T17" fmla="*/ 81 w 81"/>
                <a:gd name="T18" fmla="*/ 129 h 129"/>
              </a:gdLst>
              <a:ahLst/>
              <a:cxnLst>
                <a:cxn ang="T10">
                  <a:pos x="T0" y="T1"/>
                </a:cxn>
                <a:cxn ang="T11">
                  <a:pos x="T2" y="T3"/>
                </a:cxn>
                <a:cxn ang="T12">
                  <a:pos x="T4" y="T5"/>
                </a:cxn>
                <a:cxn ang="T13">
                  <a:pos x="T6" y="T7"/>
                </a:cxn>
                <a:cxn ang="T14">
                  <a:pos x="T8" y="T9"/>
                </a:cxn>
              </a:cxnLst>
              <a:rect l="T15" t="T16" r="T17" b="T18"/>
              <a:pathLst>
                <a:path w="81" h="129">
                  <a:moveTo>
                    <a:pt x="71" y="129"/>
                  </a:moveTo>
                  <a:lnTo>
                    <a:pt x="81" y="90"/>
                  </a:lnTo>
                  <a:lnTo>
                    <a:pt x="10" y="0"/>
                  </a:lnTo>
                  <a:lnTo>
                    <a:pt x="0" y="33"/>
                  </a:lnTo>
                  <a:lnTo>
                    <a:pt x="71" y="129"/>
                  </a:lnTo>
                  <a:close/>
                </a:path>
              </a:pathLst>
            </a:custGeom>
            <a:solidFill>
              <a:srgbClr val="45525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85" name="Freeform 5451"/>
            <p:cNvSpPr>
              <a:spLocks/>
            </p:cNvSpPr>
            <p:nvPr/>
          </p:nvSpPr>
          <p:spPr bwMode="gray">
            <a:xfrm>
              <a:off x="5261" y="2834"/>
              <a:ext cx="39" cy="56"/>
            </a:xfrm>
            <a:custGeom>
              <a:avLst/>
              <a:gdLst>
                <a:gd name="T0" fmla="*/ 20 w 77"/>
                <a:gd name="T1" fmla="*/ 22 h 114"/>
                <a:gd name="T2" fmla="*/ 18 w 77"/>
                <a:gd name="T3" fmla="*/ 28 h 114"/>
                <a:gd name="T4" fmla="*/ 0 w 77"/>
                <a:gd name="T5" fmla="*/ 5 h 114"/>
                <a:gd name="T6" fmla="*/ 2 w 77"/>
                <a:gd name="T7" fmla="*/ 0 h 114"/>
                <a:gd name="T8" fmla="*/ 20 w 77"/>
                <a:gd name="T9" fmla="*/ 22 h 114"/>
                <a:gd name="T10" fmla="*/ 0 60000 65536"/>
                <a:gd name="T11" fmla="*/ 0 60000 65536"/>
                <a:gd name="T12" fmla="*/ 0 60000 65536"/>
                <a:gd name="T13" fmla="*/ 0 60000 65536"/>
                <a:gd name="T14" fmla="*/ 0 60000 65536"/>
                <a:gd name="T15" fmla="*/ 0 w 77"/>
                <a:gd name="T16" fmla="*/ 0 h 114"/>
                <a:gd name="T17" fmla="*/ 77 w 77"/>
                <a:gd name="T18" fmla="*/ 114 h 114"/>
              </a:gdLst>
              <a:ahLst/>
              <a:cxnLst>
                <a:cxn ang="T10">
                  <a:pos x="T0" y="T1"/>
                </a:cxn>
                <a:cxn ang="T11">
                  <a:pos x="T2" y="T3"/>
                </a:cxn>
                <a:cxn ang="T12">
                  <a:pos x="T4" y="T5"/>
                </a:cxn>
                <a:cxn ang="T13">
                  <a:pos x="T6" y="T7"/>
                </a:cxn>
                <a:cxn ang="T14">
                  <a:pos x="T8" y="T9"/>
                </a:cxn>
              </a:cxnLst>
              <a:rect l="T15" t="T16" r="T17" b="T18"/>
              <a:pathLst>
                <a:path w="77" h="114">
                  <a:moveTo>
                    <a:pt x="77" y="91"/>
                  </a:moveTo>
                  <a:lnTo>
                    <a:pt x="71" y="114"/>
                  </a:lnTo>
                  <a:lnTo>
                    <a:pt x="0" y="20"/>
                  </a:lnTo>
                  <a:lnTo>
                    <a:pt x="6" y="0"/>
                  </a:lnTo>
                  <a:lnTo>
                    <a:pt x="77" y="91"/>
                  </a:lnTo>
                  <a:close/>
                </a:path>
              </a:pathLst>
            </a:custGeom>
            <a:solidFill>
              <a:srgbClr val="85919E"/>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386" name="Rectangle 5452"/>
            <p:cNvSpPr>
              <a:spLocks noChangeArrowheads="1"/>
            </p:cNvSpPr>
            <p:nvPr/>
          </p:nvSpPr>
          <p:spPr bwMode="gray">
            <a:xfrm>
              <a:off x="5359" y="2192"/>
              <a:ext cx="165" cy="10"/>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87" name="Rectangle 5453"/>
            <p:cNvSpPr>
              <a:spLocks noChangeArrowheads="1"/>
            </p:cNvSpPr>
            <p:nvPr/>
          </p:nvSpPr>
          <p:spPr bwMode="gray">
            <a:xfrm>
              <a:off x="5359" y="2188"/>
              <a:ext cx="165" cy="7"/>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88" name="Rectangle 5454"/>
            <p:cNvSpPr>
              <a:spLocks noChangeArrowheads="1"/>
            </p:cNvSpPr>
            <p:nvPr/>
          </p:nvSpPr>
          <p:spPr bwMode="gray">
            <a:xfrm>
              <a:off x="5378" y="1939"/>
              <a:ext cx="127" cy="12"/>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89" name="Rectangle 5455"/>
            <p:cNvSpPr>
              <a:spLocks noChangeArrowheads="1"/>
            </p:cNvSpPr>
            <p:nvPr/>
          </p:nvSpPr>
          <p:spPr bwMode="gray">
            <a:xfrm>
              <a:off x="5378" y="1936"/>
              <a:ext cx="127" cy="8"/>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0" name="Rectangle 5456"/>
            <p:cNvSpPr>
              <a:spLocks noChangeArrowheads="1"/>
            </p:cNvSpPr>
            <p:nvPr/>
          </p:nvSpPr>
          <p:spPr bwMode="gray">
            <a:xfrm>
              <a:off x="5400" y="1750"/>
              <a:ext cx="84" cy="8"/>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1" name="Rectangle 5457"/>
            <p:cNvSpPr>
              <a:spLocks noChangeArrowheads="1"/>
            </p:cNvSpPr>
            <p:nvPr/>
          </p:nvSpPr>
          <p:spPr bwMode="gray">
            <a:xfrm>
              <a:off x="5400" y="1748"/>
              <a:ext cx="84" cy="5"/>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2" name="Rectangle 5458"/>
            <p:cNvSpPr>
              <a:spLocks noChangeArrowheads="1"/>
            </p:cNvSpPr>
            <p:nvPr/>
          </p:nvSpPr>
          <p:spPr bwMode="gray">
            <a:xfrm>
              <a:off x="5354" y="2274"/>
              <a:ext cx="175" cy="10"/>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3" name="Rectangle 5459"/>
            <p:cNvSpPr>
              <a:spLocks noChangeArrowheads="1"/>
            </p:cNvSpPr>
            <p:nvPr/>
          </p:nvSpPr>
          <p:spPr bwMode="gray">
            <a:xfrm>
              <a:off x="5354" y="2269"/>
              <a:ext cx="175" cy="7"/>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4" name="Rectangle 5460"/>
            <p:cNvSpPr>
              <a:spLocks noChangeArrowheads="1"/>
            </p:cNvSpPr>
            <p:nvPr/>
          </p:nvSpPr>
          <p:spPr bwMode="gray">
            <a:xfrm>
              <a:off x="5376" y="2047"/>
              <a:ext cx="132" cy="12"/>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5" name="Rectangle 5461"/>
            <p:cNvSpPr>
              <a:spLocks noChangeArrowheads="1"/>
            </p:cNvSpPr>
            <p:nvPr/>
          </p:nvSpPr>
          <p:spPr bwMode="gray">
            <a:xfrm>
              <a:off x="5376" y="2045"/>
              <a:ext cx="132" cy="6"/>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6" name="Rectangle 5462"/>
            <p:cNvSpPr>
              <a:spLocks noChangeArrowheads="1"/>
            </p:cNvSpPr>
            <p:nvPr/>
          </p:nvSpPr>
          <p:spPr bwMode="gray">
            <a:xfrm>
              <a:off x="5397" y="1801"/>
              <a:ext cx="89" cy="7"/>
            </a:xfrm>
            <a:prstGeom prst="rect">
              <a:avLst/>
            </a:prstGeom>
            <a:solidFill>
              <a:srgbClr val="45525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7" name="Rectangle 5463"/>
            <p:cNvSpPr>
              <a:spLocks noChangeArrowheads="1"/>
            </p:cNvSpPr>
            <p:nvPr/>
          </p:nvSpPr>
          <p:spPr bwMode="gray">
            <a:xfrm>
              <a:off x="5397" y="1798"/>
              <a:ext cx="89" cy="5"/>
            </a:xfrm>
            <a:prstGeom prst="rect">
              <a:avLst/>
            </a:prstGeom>
            <a:solidFill>
              <a:srgbClr val="85919E"/>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8" name="Rectangle 5464"/>
            <p:cNvSpPr>
              <a:spLocks noChangeArrowheads="1"/>
            </p:cNvSpPr>
            <p:nvPr/>
          </p:nvSpPr>
          <p:spPr bwMode="gray">
            <a:xfrm>
              <a:off x="5420" y="1538"/>
              <a:ext cx="45" cy="8"/>
            </a:xfrm>
            <a:prstGeom prst="rect">
              <a:avLst/>
            </a:prstGeom>
            <a:solidFill>
              <a:srgbClr val="4F4F4F"/>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399" name="Rectangle 5465"/>
            <p:cNvSpPr>
              <a:spLocks noChangeArrowheads="1"/>
            </p:cNvSpPr>
            <p:nvPr/>
          </p:nvSpPr>
          <p:spPr bwMode="gray">
            <a:xfrm>
              <a:off x="5420" y="1535"/>
              <a:ext cx="45" cy="5"/>
            </a:xfrm>
            <a:prstGeom prst="rect">
              <a:avLst/>
            </a:prstGeom>
            <a:solidFill>
              <a:srgbClr val="8F8F8F"/>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400" name="Rectangle 5466"/>
            <p:cNvSpPr>
              <a:spLocks noChangeArrowheads="1"/>
            </p:cNvSpPr>
            <p:nvPr/>
          </p:nvSpPr>
          <p:spPr bwMode="gray">
            <a:xfrm>
              <a:off x="5247" y="2914"/>
              <a:ext cx="426" cy="72"/>
            </a:xfrm>
            <a:prstGeom prst="rect">
              <a:avLst/>
            </a:prstGeom>
            <a:solidFill>
              <a:srgbClr val="B8B8A3"/>
            </a:solidFill>
            <a:ln w="9525">
              <a:noFill/>
              <a:miter lim="800000"/>
              <a:headEnd/>
              <a:tailEnd/>
            </a:ln>
          </p:spPr>
          <p:txBody>
            <a:bodyPr/>
            <a:lstStyle/>
            <a:p>
              <a:endParaRPr lang="fr-FR" sz="1960" dirty="0">
                <a:solidFill>
                  <a:prstClr val="black"/>
                </a:solidFill>
                <a:latin typeface="Verdana" pitchFamily="34" charset="0"/>
                <a:cs typeface="Verdana" pitchFamily="34" charset="0"/>
              </a:endParaRPr>
            </a:p>
          </p:txBody>
        </p:sp>
        <p:sp>
          <p:nvSpPr>
            <p:cNvPr id="401" name="Freeform 5467"/>
            <p:cNvSpPr>
              <a:spLocks/>
            </p:cNvSpPr>
            <p:nvPr/>
          </p:nvSpPr>
          <p:spPr bwMode="gray">
            <a:xfrm>
              <a:off x="5194" y="2838"/>
              <a:ext cx="53" cy="148"/>
            </a:xfrm>
            <a:custGeom>
              <a:avLst/>
              <a:gdLst>
                <a:gd name="T0" fmla="*/ 27 w 105"/>
                <a:gd name="T1" fmla="*/ 38 h 296"/>
                <a:gd name="T2" fmla="*/ 3 w 105"/>
                <a:gd name="T3" fmla="*/ 0 h 296"/>
                <a:gd name="T4" fmla="*/ 0 w 105"/>
                <a:gd name="T5" fmla="*/ 29 h 296"/>
                <a:gd name="T6" fmla="*/ 27 w 105"/>
                <a:gd name="T7" fmla="*/ 74 h 296"/>
                <a:gd name="T8" fmla="*/ 27 w 105"/>
                <a:gd name="T9" fmla="*/ 38 h 296"/>
                <a:gd name="T10" fmla="*/ 0 60000 65536"/>
                <a:gd name="T11" fmla="*/ 0 60000 65536"/>
                <a:gd name="T12" fmla="*/ 0 60000 65536"/>
                <a:gd name="T13" fmla="*/ 0 60000 65536"/>
                <a:gd name="T14" fmla="*/ 0 60000 65536"/>
                <a:gd name="T15" fmla="*/ 0 w 105"/>
                <a:gd name="T16" fmla="*/ 0 h 296"/>
                <a:gd name="T17" fmla="*/ 105 w 105"/>
                <a:gd name="T18" fmla="*/ 296 h 296"/>
              </a:gdLst>
              <a:ahLst/>
              <a:cxnLst>
                <a:cxn ang="T10">
                  <a:pos x="T0" y="T1"/>
                </a:cxn>
                <a:cxn ang="T11">
                  <a:pos x="T2" y="T3"/>
                </a:cxn>
                <a:cxn ang="T12">
                  <a:pos x="T4" y="T5"/>
                </a:cxn>
                <a:cxn ang="T13">
                  <a:pos x="T6" y="T7"/>
                </a:cxn>
                <a:cxn ang="T14">
                  <a:pos x="T8" y="T9"/>
                </a:cxn>
              </a:cxnLst>
              <a:rect l="T15" t="T16" r="T17" b="T18"/>
              <a:pathLst>
                <a:path w="105" h="296">
                  <a:moveTo>
                    <a:pt x="105" y="152"/>
                  </a:moveTo>
                  <a:lnTo>
                    <a:pt x="9" y="0"/>
                  </a:lnTo>
                  <a:lnTo>
                    <a:pt x="0" y="119"/>
                  </a:lnTo>
                  <a:lnTo>
                    <a:pt x="105" y="296"/>
                  </a:lnTo>
                  <a:lnTo>
                    <a:pt x="105" y="152"/>
                  </a:lnTo>
                  <a:close/>
                </a:path>
              </a:pathLst>
            </a:custGeom>
            <a:solidFill>
              <a:srgbClr val="C7C7B3"/>
            </a:solidFill>
            <a:ln w="9525">
              <a:noFill/>
              <a:round/>
              <a:headEnd/>
              <a:tailEnd/>
            </a:ln>
          </p:spPr>
          <p:txBody>
            <a:bodyPr/>
            <a:lstStyle/>
            <a:p>
              <a:endParaRPr lang="fr-FR" sz="1568" dirty="0">
                <a:solidFill>
                  <a:prstClr val="black"/>
                </a:solidFill>
                <a:latin typeface="Verdana" pitchFamily="34" charset="0"/>
                <a:cs typeface="Verdana" pitchFamily="34" charset="0"/>
              </a:endParaRPr>
            </a:p>
          </p:txBody>
        </p:sp>
        <p:sp>
          <p:nvSpPr>
            <p:cNvPr id="402" name="Freeform 5468"/>
            <p:cNvSpPr>
              <a:spLocks/>
            </p:cNvSpPr>
            <p:nvPr/>
          </p:nvSpPr>
          <p:spPr bwMode="gray">
            <a:xfrm>
              <a:off x="4814" y="1779"/>
              <a:ext cx="394" cy="136"/>
            </a:xfrm>
            <a:custGeom>
              <a:avLst/>
              <a:gdLst>
                <a:gd name="T0" fmla="*/ 197 w 790"/>
                <a:gd name="T1" fmla="*/ 57 h 273"/>
                <a:gd name="T2" fmla="*/ 190 w 790"/>
                <a:gd name="T3" fmla="*/ 58 h 273"/>
                <a:gd name="T4" fmla="*/ 182 w 790"/>
                <a:gd name="T5" fmla="*/ 61 h 273"/>
                <a:gd name="T6" fmla="*/ 175 w 790"/>
                <a:gd name="T7" fmla="*/ 62 h 273"/>
                <a:gd name="T8" fmla="*/ 168 w 790"/>
                <a:gd name="T9" fmla="*/ 65 h 273"/>
                <a:gd name="T10" fmla="*/ 155 w 790"/>
                <a:gd name="T11" fmla="*/ 65 h 273"/>
                <a:gd name="T12" fmla="*/ 143 w 790"/>
                <a:gd name="T13" fmla="*/ 68 h 273"/>
                <a:gd name="T14" fmla="*/ 136 w 790"/>
                <a:gd name="T15" fmla="*/ 67 h 273"/>
                <a:gd name="T16" fmla="*/ 129 w 790"/>
                <a:gd name="T17" fmla="*/ 67 h 273"/>
                <a:gd name="T18" fmla="*/ 123 w 790"/>
                <a:gd name="T19" fmla="*/ 67 h 273"/>
                <a:gd name="T20" fmla="*/ 117 w 790"/>
                <a:gd name="T21" fmla="*/ 67 h 273"/>
                <a:gd name="T22" fmla="*/ 104 w 790"/>
                <a:gd name="T23" fmla="*/ 65 h 273"/>
                <a:gd name="T24" fmla="*/ 93 w 790"/>
                <a:gd name="T25" fmla="*/ 63 h 273"/>
                <a:gd name="T26" fmla="*/ 80 w 790"/>
                <a:gd name="T27" fmla="*/ 58 h 273"/>
                <a:gd name="T28" fmla="*/ 68 w 790"/>
                <a:gd name="T29" fmla="*/ 53 h 273"/>
                <a:gd name="T30" fmla="*/ 56 w 790"/>
                <a:gd name="T31" fmla="*/ 45 h 273"/>
                <a:gd name="T32" fmla="*/ 45 w 790"/>
                <a:gd name="T33" fmla="*/ 39 h 273"/>
                <a:gd name="T34" fmla="*/ 33 w 790"/>
                <a:gd name="T35" fmla="*/ 30 h 273"/>
                <a:gd name="T36" fmla="*/ 21 w 790"/>
                <a:gd name="T37" fmla="*/ 21 h 273"/>
                <a:gd name="T38" fmla="*/ 10 w 790"/>
                <a:gd name="T39" fmla="*/ 11 h 273"/>
                <a:gd name="T40" fmla="*/ 0 w 790"/>
                <a:gd name="T41" fmla="*/ 0 h 2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0"/>
                <a:gd name="T64" fmla="*/ 0 h 273"/>
                <a:gd name="T65" fmla="*/ 790 w 790"/>
                <a:gd name="T66" fmla="*/ 273 h 2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0" h="273">
                  <a:moveTo>
                    <a:pt x="790" y="231"/>
                  </a:moveTo>
                  <a:lnTo>
                    <a:pt x="761" y="235"/>
                  </a:lnTo>
                  <a:lnTo>
                    <a:pt x="732" y="244"/>
                  </a:lnTo>
                  <a:lnTo>
                    <a:pt x="703" y="250"/>
                  </a:lnTo>
                  <a:lnTo>
                    <a:pt x="674" y="260"/>
                  </a:lnTo>
                  <a:lnTo>
                    <a:pt x="623" y="263"/>
                  </a:lnTo>
                  <a:lnTo>
                    <a:pt x="575" y="273"/>
                  </a:lnTo>
                  <a:lnTo>
                    <a:pt x="546" y="269"/>
                  </a:lnTo>
                  <a:lnTo>
                    <a:pt x="517" y="269"/>
                  </a:lnTo>
                  <a:lnTo>
                    <a:pt x="494" y="269"/>
                  </a:lnTo>
                  <a:lnTo>
                    <a:pt x="469" y="269"/>
                  </a:lnTo>
                  <a:lnTo>
                    <a:pt x="417" y="263"/>
                  </a:lnTo>
                  <a:lnTo>
                    <a:pt x="373" y="254"/>
                  </a:lnTo>
                  <a:lnTo>
                    <a:pt x="321" y="235"/>
                  </a:lnTo>
                  <a:lnTo>
                    <a:pt x="273" y="212"/>
                  </a:lnTo>
                  <a:lnTo>
                    <a:pt x="225" y="183"/>
                  </a:lnTo>
                  <a:lnTo>
                    <a:pt x="183" y="158"/>
                  </a:lnTo>
                  <a:lnTo>
                    <a:pt x="135" y="120"/>
                  </a:lnTo>
                  <a:lnTo>
                    <a:pt x="87" y="87"/>
                  </a:lnTo>
                  <a:lnTo>
                    <a:pt x="43" y="45"/>
                  </a:lnTo>
                  <a:lnTo>
                    <a:pt x="0" y="0"/>
                  </a:lnTo>
                </a:path>
              </a:pathLst>
            </a:custGeom>
            <a:noFill/>
            <a:ln w="3175">
              <a:solidFill>
                <a:srgbClr val="4F4F4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03" name="Freeform 5469"/>
            <p:cNvSpPr>
              <a:spLocks/>
            </p:cNvSpPr>
            <p:nvPr/>
          </p:nvSpPr>
          <p:spPr bwMode="gray">
            <a:xfrm>
              <a:off x="4684" y="1923"/>
              <a:ext cx="292" cy="229"/>
            </a:xfrm>
            <a:custGeom>
              <a:avLst/>
              <a:gdLst>
                <a:gd name="T0" fmla="*/ 146 w 584"/>
                <a:gd name="T1" fmla="*/ 114 h 459"/>
                <a:gd name="T2" fmla="*/ 136 w 584"/>
                <a:gd name="T3" fmla="*/ 114 h 459"/>
                <a:gd name="T4" fmla="*/ 125 w 584"/>
                <a:gd name="T5" fmla="*/ 114 h 459"/>
                <a:gd name="T6" fmla="*/ 116 w 584"/>
                <a:gd name="T7" fmla="*/ 112 h 459"/>
                <a:gd name="T8" fmla="*/ 106 w 584"/>
                <a:gd name="T9" fmla="*/ 111 h 459"/>
                <a:gd name="T10" fmla="*/ 96 w 584"/>
                <a:gd name="T11" fmla="*/ 106 h 459"/>
                <a:gd name="T12" fmla="*/ 87 w 584"/>
                <a:gd name="T13" fmla="*/ 102 h 459"/>
                <a:gd name="T14" fmla="*/ 77 w 584"/>
                <a:gd name="T15" fmla="*/ 96 h 459"/>
                <a:gd name="T16" fmla="*/ 70 w 584"/>
                <a:gd name="T17" fmla="*/ 90 h 459"/>
                <a:gd name="T18" fmla="*/ 60 w 584"/>
                <a:gd name="T19" fmla="*/ 82 h 459"/>
                <a:gd name="T20" fmla="*/ 51 w 584"/>
                <a:gd name="T21" fmla="*/ 74 h 459"/>
                <a:gd name="T22" fmla="*/ 42 w 584"/>
                <a:gd name="T23" fmla="*/ 63 h 459"/>
                <a:gd name="T24" fmla="*/ 34 w 584"/>
                <a:gd name="T25" fmla="*/ 53 h 459"/>
                <a:gd name="T26" fmla="*/ 24 w 584"/>
                <a:gd name="T27" fmla="*/ 40 h 459"/>
                <a:gd name="T28" fmla="*/ 15 w 584"/>
                <a:gd name="T29" fmla="*/ 28 h 459"/>
                <a:gd name="T30" fmla="*/ 11 w 584"/>
                <a:gd name="T31" fmla="*/ 21 h 459"/>
                <a:gd name="T32" fmla="*/ 7 w 584"/>
                <a:gd name="T33" fmla="*/ 14 h 459"/>
                <a:gd name="T34" fmla="*/ 3 w 584"/>
                <a:gd name="T35" fmla="*/ 6 h 459"/>
                <a:gd name="T36" fmla="*/ 0 w 584"/>
                <a:gd name="T37" fmla="*/ 0 h 4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4"/>
                <a:gd name="T58" fmla="*/ 0 h 459"/>
                <a:gd name="T59" fmla="*/ 584 w 584"/>
                <a:gd name="T60" fmla="*/ 459 h 4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4" h="459">
                  <a:moveTo>
                    <a:pt x="584" y="459"/>
                  </a:moveTo>
                  <a:lnTo>
                    <a:pt x="542" y="459"/>
                  </a:lnTo>
                  <a:lnTo>
                    <a:pt x="503" y="459"/>
                  </a:lnTo>
                  <a:lnTo>
                    <a:pt x="465" y="450"/>
                  </a:lnTo>
                  <a:lnTo>
                    <a:pt x="426" y="444"/>
                  </a:lnTo>
                  <a:lnTo>
                    <a:pt x="384" y="425"/>
                  </a:lnTo>
                  <a:lnTo>
                    <a:pt x="350" y="411"/>
                  </a:lnTo>
                  <a:lnTo>
                    <a:pt x="311" y="386"/>
                  </a:lnTo>
                  <a:lnTo>
                    <a:pt x="279" y="363"/>
                  </a:lnTo>
                  <a:lnTo>
                    <a:pt x="240" y="329"/>
                  </a:lnTo>
                  <a:lnTo>
                    <a:pt x="206" y="296"/>
                  </a:lnTo>
                  <a:lnTo>
                    <a:pt x="169" y="254"/>
                  </a:lnTo>
                  <a:lnTo>
                    <a:pt x="135" y="215"/>
                  </a:lnTo>
                  <a:lnTo>
                    <a:pt x="96" y="162"/>
                  </a:lnTo>
                  <a:lnTo>
                    <a:pt x="63" y="114"/>
                  </a:lnTo>
                  <a:lnTo>
                    <a:pt x="44" y="85"/>
                  </a:lnTo>
                  <a:lnTo>
                    <a:pt x="29" y="56"/>
                  </a:lnTo>
                  <a:lnTo>
                    <a:pt x="15" y="27"/>
                  </a:lnTo>
                  <a:lnTo>
                    <a:pt x="0" y="0"/>
                  </a:lnTo>
                </a:path>
              </a:pathLst>
            </a:custGeom>
            <a:noFill/>
            <a:ln w="3175">
              <a:solidFill>
                <a:srgbClr val="4F4F4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04" name="Freeform 5470"/>
            <p:cNvSpPr>
              <a:spLocks/>
            </p:cNvSpPr>
            <p:nvPr/>
          </p:nvSpPr>
          <p:spPr bwMode="gray">
            <a:xfrm>
              <a:off x="4764" y="2059"/>
              <a:ext cx="351" cy="320"/>
            </a:xfrm>
            <a:custGeom>
              <a:avLst/>
              <a:gdLst>
                <a:gd name="T0" fmla="*/ 176 w 702"/>
                <a:gd name="T1" fmla="*/ 160 h 639"/>
                <a:gd name="T2" fmla="*/ 163 w 702"/>
                <a:gd name="T3" fmla="*/ 157 h 639"/>
                <a:gd name="T4" fmla="*/ 151 w 702"/>
                <a:gd name="T5" fmla="*/ 153 h 639"/>
                <a:gd name="T6" fmla="*/ 139 w 702"/>
                <a:gd name="T7" fmla="*/ 148 h 639"/>
                <a:gd name="T8" fmla="*/ 127 w 702"/>
                <a:gd name="T9" fmla="*/ 143 h 639"/>
                <a:gd name="T10" fmla="*/ 115 w 702"/>
                <a:gd name="T11" fmla="*/ 136 h 639"/>
                <a:gd name="T12" fmla="*/ 105 w 702"/>
                <a:gd name="T13" fmla="*/ 130 h 639"/>
                <a:gd name="T14" fmla="*/ 94 w 702"/>
                <a:gd name="T15" fmla="*/ 121 h 639"/>
                <a:gd name="T16" fmla="*/ 84 w 702"/>
                <a:gd name="T17" fmla="*/ 113 h 639"/>
                <a:gd name="T18" fmla="*/ 73 w 702"/>
                <a:gd name="T19" fmla="*/ 101 h 639"/>
                <a:gd name="T20" fmla="*/ 61 w 702"/>
                <a:gd name="T21" fmla="*/ 90 h 639"/>
                <a:gd name="T22" fmla="*/ 56 w 702"/>
                <a:gd name="T23" fmla="*/ 82 h 639"/>
                <a:gd name="T24" fmla="*/ 51 w 702"/>
                <a:gd name="T25" fmla="*/ 77 h 639"/>
                <a:gd name="T26" fmla="*/ 45 w 702"/>
                <a:gd name="T27" fmla="*/ 70 h 639"/>
                <a:gd name="T28" fmla="*/ 41 w 702"/>
                <a:gd name="T29" fmla="*/ 64 h 639"/>
                <a:gd name="T30" fmla="*/ 35 w 702"/>
                <a:gd name="T31" fmla="*/ 55 h 639"/>
                <a:gd name="T32" fmla="*/ 29 w 702"/>
                <a:gd name="T33" fmla="*/ 48 h 639"/>
                <a:gd name="T34" fmla="*/ 23 w 702"/>
                <a:gd name="T35" fmla="*/ 41 h 639"/>
                <a:gd name="T36" fmla="*/ 19 w 702"/>
                <a:gd name="T37" fmla="*/ 34 h 639"/>
                <a:gd name="T38" fmla="*/ 12 w 702"/>
                <a:gd name="T39" fmla="*/ 25 h 639"/>
                <a:gd name="T40" fmla="*/ 9 w 702"/>
                <a:gd name="T41" fmla="*/ 17 h 639"/>
                <a:gd name="T42" fmla="*/ 3 w 702"/>
                <a:gd name="T43" fmla="*/ 9 h 639"/>
                <a:gd name="T44" fmla="*/ 0 w 702"/>
                <a:gd name="T45" fmla="*/ 0 h 6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2"/>
                <a:gd name="T70" fmla="*/ 0 h 639"/>
                <a:gd name="T71" fmla="*/ 702 w 702"/>
                <a:gd name="T72" fmla="*/ 639 h 6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2" h="639">
                  <a:moveTo>
                    <a:pt x="702" y="639"/>
                  </a:moveTo>
                  <a:lnTo>
                    <a:pt x="650" y="626"/>
                  </a:lnTo>
                  <a:lnTo>
                    <a:pt x="602" y="611"/>
                  </a:lnTo>
                  <a:lnTo>
                    <a:pt x="554" y="591"/>
                  </a:lnTo>
                  <a:lnTo>
                    <a:pt x="510" y="572"/>
                  </a:lnTo>
                  <a:lnTo>
                    <a:pt x="462" y="543"/>
                  </a:lnTo>
                  <a:lnTo>
                    <a:pt x="420" y="517"/>
                  </a:lnTo>
                  <a:lnTo>
                    <a:pt x="376" y="482"/>
                  </a:lnTo>
                  <a:lnTo>
                    <a:pt x="334" y="449"/>
                  </a:lnTo>
                  <a:lnTo>
                    <a:pt x="291" y="401"/>
                  </a:lnTo>
                  <a:lnTo>
                    <a:pt x="247" y="357"/>
                  </a:lnTo>
                  <a:lnTo>
                    <a:pt x="224" y="328"/>
                  </a:lnTo>
                  <a:lnTo>
                    <a:pt x="205" y="305"/>
                  </a:lnTo>
                  <a:lnTo>
                    <a:pt x="180" y="277"/>
                  </a:lnTo>
                  <a:lnTo>
                    <a:pt x="161" y="253"/>
                  </a:lnTo>
                  <a:lnTo>
                    <a:pt x="138" y="219"/>
                  </a:lnTo>
                  <a:lnTo>
                    <a:pt x="119" y="190"/>
                  </a:lnTo>
                  <a:lnTo>
                    <a:pt x="94" y="161"/>
                  </a:lnTo>
                  <a:lnTo>
                    <a:pt x="74" y="133"/>
                  </a:lnTo>
                  <a:lnTo>
                    <a:pt x="51" y="100"/>
                  </a:lnTo>
                  <a:lnTo>
                    <a:pt x="36" y="65"/>
                  </a:lnTo>
                  <a:lnTo>
                    <a:pt x="13" y="33"/>
                  </a:lnTo>
                  <a:lnTo>
                    <a:pt x="0" y="0"/>
                  </a:lnTo>
                </a:path>
              </a:pathLst>
            </a:custGeom>
            <a:noFill/>
            <a:ln w="3175">
              <a:solidFill>
                <a:srgbClr val="4F4F4F"/>
              </a:solidFill>
              <a:prstDash val="solid"/>
              <a:round/>
              <a:headEnd/>
              <a:tailEnd/>
            </a:ln>
          </p:spPr>
          <p:txBody>
            <a:bodyPr/>
            <a:lstStyle/>
            <a:p>
              <a:endParaRPr lang="fr-FR" sz="1568" dirty="0">
                <a:solidFill>
                  <a:prstClr val="black"/>
                </a:solidFill>
                <a:latin typeface="Verdana" pitchFamily="34" charset="0"/>
                <a:cs typeface="Verdana" pitchFamily="34" charset="0"/>
              </a:endParaRPr>
            </a:p>
          </p:txBody>
        </p:sp>
        <p:sp>
          <p:nvSpPr>
            <p:cNvPr id="405" name="Rectangle 5471"/>
            <p:cNvSpPr>
              <a:spLocks noChangeArrowheads="1"/>
            </p:cNvSpPr>
            <p:nvPr/>
          </p:nvSpPr>
          <p:spPr bwMode="gray">
            <a:xfrm>
              <a:off x="5293" y="2778"/>
              <a:ext cx="12" cy="56"/>
            </a:xfrm>
            <a:prstGeom prst="rect">
              <a:avLst/>
            </a:prstGeom>
            <a:noFill/>
            <a:ln w="9525">
              <a:noFill/>
              <a:miter lim="800000"/>
              <a:headEnd/>
              <a:tailEnd/>
            </a:ln>
          </p:spPr>
          <p:txBody>
            <a:bodyPr wrap="none" lIns="0" tIns="0" rIns="0" bIns="0">
              <a:spAutoFit/>
            </a:bodyPr>
            <a:lstStyle/>
            <a:p>
              <a:pPr algn="ctr"/>
              <a:r>
                <a:rPr lang="fr-FR" sz="196" dirty="0">
                  <a:solidFill>
                    <a:srgbClr val="000000"/>
                  </a:solidFill>
                  <a:latin typeface="Verdana" pitchFamily="34" charset="0"/>
                  <a:cs typeface="Verdana" pitchFamily="34" charset="0"/>
                </a:rPr>
                <a:t> </a:t>
              </a:r>
              <a:endParaRPr lang="fr-FR" sz="1372" dirty="0">
                <a:solidFill>
                  <a:srgbClr val="000000"/>
                </a:solidFill>
                <a:latin typeface="Verdana" pitchFamily="34" charset="0"/>
                <a:cs typeface="Verdana" pitchFamily="34" charset="0"/>
              </a:endParaRPr>
            </a:p>
          </p:txBody>
        </p:sp>
        <p:sp>
          <p:nvSpPr>
            <p:cNvPr id="406" name="Rectangle 5472"/>
            <p:cNvSpPr>
              <a:spLocks noChangeArrowheads="1"/>
            </p:cNvSpPr>
            <p:nvPr/>
          </p:nvSpPr>
          <p:spPr bwMode="gray">
            <a:xfrm>
              <a:off x="5273" y="2827"/>
              <a:ext cx="12" cy="56"/>
            </a:xfrm>
            <a:prstGeom prst="rect">
              <a:avLst/>
            </a:prstGeom>
            <a:noFill/>
            <a:ln w="9525">
              <a:noFill/>
              <a:miter lim="800000"/>
              <a:headEnd/>
              <a:tailEnd/>
            </a:ln>
          </p:spPr>
          <p:txBody>
            <a:bodyPr wrap="none" lIns="0" tIns="0" rIns="0" bIns="0">
              <a:spAutoFit/>
            </a:bodyPr>
            <a:lstStyle/>
            <a:p>
              <a:pPr algn="ctr"/>
              <a:r>
                <a:rPr lang="fr-FR" sz="196" dirty="0">
                  <a:solidFill>
                    <a:srgbClr val="000000"/>
                  </a:solidFill>
                  <a:latin typeface="Verdana" pitchFamily="34" charset="0"/>
                  <a:cs typeface="Verdana" pitchFamily="34" charset="0"/>
                </a:rPr>
                <a:t> </a:t>
              </a:r>
              <a:endParaRPr lang="fr-FR" sz="1372" dirty="0">
                <a:solidFill>
                  <a:srgbClr val="000000"/>
                </a:solidFill>
                <a:latin typeface="Verdana" pitchFamily="34" charset="0"/>
                <a:cs typeface="Verdana" pitchFamily="34" charset="0"/>
              </a:endParaRPr>
            </a:p>
          </p:txBody>
        </p:sp>
      </p:grpSp>
      <p:sp>
        <p:nvSpPr>
          <p:cNvPr id="607" name="Textfeld 647"/>
          <p:cNvSpPr txBox="1">
            <a:spLocks noChangeArrowheads="1"/>
          </p:cNvSpPr>
          <p:nvPr>
            <p:custDataLst>
              <p:tags r:id="rId11"/>
            </p:custDataLst>
          </p:nvPr>
        </p:nvSpPr>
        <p:spPr bwMode="gray">
          <a:xfrm rot="16200000">
            <a:off x="5110855" y="4220990"/>
            <a:ext cx="437052" cy="241305"/>
          </a:xfrm>
          <a:prstGeom prst="rect">
            <a:avLst/>
          </a:prstGeom>
          <a:noFill/>
          <a:ln w="9525">
            <a:noFill/>
            <a:miter lim="800000"/>
            <a:headEnd/>
            <a:tailEnd/>
          </a:ln>
        </p:spPr>
        <p:txBody>
          <a:bodyPr wrap="none">
            <a:spAutoFit/>
          </a:bodyPr>
          <a:lstStyle/>
          <a:p>
            <a:r>
              <a:rPr lang="fr-FR" sz="980" b="1" dirty="0">
                <a:solidFill>
                  <a:srgbClr val="000000"/>
                </a:solidFill>
                <a:latin typeface="Verdana"/>
                <a:cs typeface="Verdana" pitchFamily="34" charset="0"/>
              </a:rPr>
              <a:t>CH</a:t>
            </a:r>
            <a:r>
              <a:rPr lang="fr-FR" sz="980" b="1" baseline="-25000" dirty="0">
                <a:solidFill>
                  <a:srgbClr val="000000"/>
                </a:solidFill>
                <a:latin typeface="Verdana"/>
                <a:cs typeface="Verdana" pitchFamily="34" charset="0"/>
              </a:rPr>
              <a:t>4</a:t>
            </a:r>
          </a:p>
        </p:txBody>
      </p:sp>
      <p:cxnSp>
        <p:nvCxnSpPr>
          <p:cNvPr id="608" name="Gerade Verbindung 645"/>
          <p:cNvCxnSpPr/>
          <p:nvPr>
            <p:custDataLst>
              <p:tags r:id="rId12"/>
            </p:custDataLst>
          </p:nvPr>
        </p:nvCxnSpPr>
        <p:spPr bwMode="gray">
          <a:xfrm>
            <a:off x="1586362" y="5026433"/>
            <a:ext cx="355283" cy="0"/>
          </a:xfrm>
          <a:prstGeom prst="line">
            <a:avLst/>
          </a:prstGeom>
          <a:noFill/>
          <a:ln w="19050" cap="flat" cmpd="sng" algn="ctr">
            <a:solidFill>
              <a:srgbClr val="97BF0D"/>
            </a:solidFill>
            <a:prstDash val="solid"/>
            <a:tailEnd type="triangle"/>
          </a:ln>
          <a:effectLst/>
        </p:spPr>
      </p:cxnSp>
      <p:sp>
        <p:nvSpPr>
          <p:cNvPr id="609" name="Textfeld 669"/>
          <p:cNvSpPr txBox="1">
            <a:spLocks noChangeArrowheads="1"/>
          </p:cNvSpPr>
          <p:nvPr>
            <p:custDataLst>
              <p:tags r:id="rId13"/>
            </p:custDataLst>
          </p:nvPr>
        </p:nvSpPr>
        <p:spPr bwMode="gray">
          <a:xfrm>
            <a:off x="4073096" y="4774994"/>
            <a:ext cx="352813" cy="256387"/>
          </a:xfrm>
          <a:prstGeom prst="rect">
            <a:avLst/>
          </a:prstGeom>
          <a:noFill/>
          <a:ln w="9525">
            <a:noFill/>
            <a:miter lim="800000"/>
            <a:headEnd/>
            <a:tailEnd/>
          </a:ln>
        </p:spPr>
        <p:txBody>
          <a:bodyPr wrap="none">
            <a:noAutofit/>
          </a:bodyPr>
          <a:lstStyle/>
          <a:p>
            <a:pPr algn="ctr"/>
            <a:r>
              <a:rPr lang="fr-FR" sz="980" b="1" dirty="0">
                <a:solidFill>
                  <a:srgbClr val="3366AA"/>
                </a:solidFill>
                <a:latin typeface="Raspoutine Medium" pitchFamily="50" charset="0"/>
                <a:cs typeface="Verdana" pitchFamily="34" charset="0"/>
              </a:rPr>
              <a:t>H</a:t>
            </a:r>
            <a:r>
              <a:rPr lang="fr-FR" sz="980" b="1" baseline="-25000" dirty="0">
                <a:solidFill>
                  <a:srgbClr val="3366AA"/>
                </a:solidFill>
                <a:latin typeface="Raspoutine Medium" pitchFamily="50" charset="0"/>
                <a:cs typeface="Verdana" pitchFamily="34" charset="0"/>
              </a:rPr>
              <a:t>2</a:t>
            </a:r>
          </a:p>
        </p:txBody>
      </p:sp>
      <p:cxnSp>
        <p:nvCxnSpPr>
          <p:cNvPr id="610" name="Gerade Verbindung 648"/>
          <p:cNvCxnSpPr/>
          <p:nvPr>
            <p:custDataLst>
              <p:tags r:id="rId14"/>
            </p:custDataLst>
          </p:nvPr>
        </p:nvCxnSpPr>
        <p:spPr bwMode="gray">
          <a:xfrm>
            <a:off x="2009666" y="5017099"/>
            <a:ext cx="465671" cy="0"/>
          </a:xfrm>
          <a:prstGeom prst="line">
            <a:avLst/>
          </a:prstGeom>
          <a:noFill/>
          <a:ln w="25400" cap="flat" cmpd="sng" algn="ctr">
            <a:solidFill>
              <a:srgbClr val="8E8E8E">
                <a:lumMod val="50000"/>
              </a:srgbClr>
            </a:solidFill>
            <a:prstDash val="solid"/>
          </a:ln>
          <a:effectLst/>
        </p:spPr>
      </p:cxnSp>
      <p:cxnSp>
        <p:nvCxnSpPr>
          <p:cNvPr id="611" name="Gerade Verbindung 649"/>
          <p:cNvCxnSpPr/>
          <p:nvPr>
            <p:custDataLst>
              <p:tags r:id="rId15"/>
            </p:custDataLst>
          </p:nvPr>
        </p:nvCxnSpPr>
        <p:spPr bwMode="gray">
          <a:xfrm>
            <a:off x="2641782" y="4337661"/>
            <a:ext cx="196007" cy="0"/>
          </a:xfrm>
          <a:prstGeom prst="line">
            <a:avLst/>
          </a:prstGeom>
          <a:noFill/>
          <a:ln w="19050" cap="flat" cmpd="sng" algn="ctr">
            <a:solidFill>
              <a:srgbClr val="97BF0D"/>
            </a:solidFill>
            <a:prstDash val="solid"/>
            <a:tailEnd type="triangle"/>
          </a:ln>
          <a:effectLst/>
        </p:spPr>
      </p:cxnSp>
      <p:sp>
        <p:nvSpPr>
          <p:cNvPr id="612" name="Textfeld 650"/>
          <p:cNvSpPr txBox="1">
            <a:spLocks noChangeArrowheads="1"/>
          </p:cNvSpPr>
          <p:nvPr>
            <p:custDataLst>
              <p:tags r:id="rId16"/>
            </p:custDataLst>
          </p:nvPr>
        </p:nvSpPr>
        <p:spPr bwMode="gray">
          <a:xfrm>
            <a:off x="6597829" y="4631004"/>
            <a:ext cx="1093719" cy="660574"/>
          </a:xfrm>
          <a:prstGeom prst="rect">
            <a:avLst/>
          </a:prstGeom>
          <a:noFill/>
          <a:ln w="9525">
            <a:noFill/>
            <a:miter lim="800000"/>
            <a:headEnd/>
            <a:tailEnd/>
          </a:ln>
        </p:spPr>
        <p:txBody>
          <a:bodyPr wrap="square" anchor="ctr">
            <a:spAutoFit/>
          </a:bodyPr>
          <a:lstStyle/>
          <a:p>
            <a:pPr>
              <a:lnSpc>
                <a:spcPct val="90000"/>
              </a:lnSpc>
            </a:pPr>
            <a:r>
              <a:rPr lang="fr-FR" sz="1176" b="1" dirty="0">
                <a:solidFill>
                  <a:prstClr val="white"/>
                </a:solidFill>
                <a:latin typeface="Verdana"/>
                <a:cs typeface="Verdana" pitchFamily="34" charset="0"/>
              </a:rPr>
              <a:t>Industrie</a:t>
            </a:r>
            <a:br>
              <a:rPr lang="fr-FR" sz="1176" b="1" dirty="0">
                <a:solidFill>
                  <a:prstClr val="white"/>
                </a:solidFill>
                <a:latin typeface="Verdana"/>
                <a:cs typeface="Verdana" pitchFamily="34" charset="0"/>
              </a:rPr>
            </a:br>
            <a:r>
              <a:rPr lang="fr-FR" sz="980" dirty="0">
                <a:solidFill>
                  <a:prstClr val="white"/>
                </a:solidFill>
                <a:latin typeface="Verdana"/>
                <a:cs typeface="Verdana" pitchFamily="34" charset="0"/>
              </a:rPr>
              <a:t>(Usage</a:t>
            </a:r>
            <a:br>
              <a:rPr lang="fr-FR" sz="980" dirty="0">
                <a:solidFill>
                  <a:prstClr val="white"/>
                </a:solidFill>
                <a:latin typeface="Verdana"/>
                <a:cs typeface="Verdana" pitchFamily="34" charset="0"/>
              </a:rPr>
            </a:br>
            <a:r>
              <a:rPr lang="fr-FR" sz="980" dirty="0">
                <a:solidFill>
                  <a:prstClr val="white"/>
                </a:solidFill>
                <a:latin typeface="Verdana"/>
                <a:cs typeface="Verdana" pitchFamily="34" charset="0"/>
              </a:rPr>
              <a:t>Industriel</a:t>
            </a:r>
            <a:br>
              <a:rPr lang="fr-FR" sz="980" dirty="0">
                <a:solidFill>
                  <a:prstClr val="white"/>
                </a:solidFill>
                <a:latin typeface="Verdana"/>
                <a:cs typeface="Verdana" pitchFamily="34" charset="0"/>
              </a:rPr>
            </a:br>
            <a:r>
              <a:rPr lang="fr-FR" sz="980" dirty="0">
                <a:solidFill>
                  <a:prstClr val="white"/>
                </a:solidFill>
                <a:latin typeface="Verdana"/>
                <a:cs typeface="Verdana" pitchFamily="34" charset="0"/>
              </a:rPr>
              <a:t>du H</a:t>
            </a:r>
            <a:r>
              <a:rPr lang="fr-FR" sz="980" baseline="-25000" dirty="0">
                <a:solidFill>
                  <a:prstClr val="white"/>
                </a:solidFill>
                <a:latin typeface="Verdana"/>
                <a:cs typeface="Verdana" pitchFamily="34" charset="0"/>
              </a:rPr>
              <a:t>2</a:t>
            </a:r>
            <a:r>
              <a:rPr lang="fr-FR" sz="980" dirty="0">
                <a:solidFill>
                  <a:prstClr val="white"/>
                </a:solidFill>
                <a:latin typeface="Verdana"/>
                <a:cs typeface="Verdana" pitchFamily="34" charset="0"/>
              </a:rPr>
              <a:t>)</a:t>
            </a:r>
            <a:endParaRPr lang="fr-FR" sz="980" baseline="-25000" dirty="0">
              <a:solidFill>
                <a:prstClr val="white"/>
              </a:solidFill>
              <a:latin typeface="Verdana"/>
              <a:cs typeface="Verdana" pitchFamily="34" charset="0"/>
            </a:endParaRPr>
          </a:p>
        </p:txBody>
      </p:sp>
      <p:sp>
        <p:nvSpPr>
          <p:cNvPr id="613" name="Textfeld 677"/>
          <p:cNvSpPr txBox="1">
            <a:spLocks noChangeArrowheads="1"/>
          </p:cNvSpPr>
          <p:nvPr>
            <p:custDataLst>
              <p:tags r:id="rId17"/>
            </p:custDataLst>
          </p:nvPr>
        </p:nvSpPr>
        <p:spPr bwMode="gray">
          <a:xfrm>
            <a:off x="6597829" y="3498257"/>
            <a:ext cx="1093719" cy="390941"/>
          </a:xfrm>
          <a:prstGeom prst="rect">
            <a:avLst/>
          </a:prstGeom>
          <a:noFill/>
          <a:ln w="9525">
            <a:noFill/>
            <a:miter lim="800000"/>
            <a:headEnd/>
            <a:tailEnd/>
          </a:ln>
        </p:spPr>
        <p:txBody>
          <a:bodyPr wrap="square" anchor="ctr">
            <a:spAutoFit/>
          </a:bodyPr>
          <a:lstStyle/>
          <a:p>
            <a:pPr>
              <a:lnSpc>
                <a:spcPct val="90000"/>
              </a:lnSpc>
            </a:pPr>
            <a:r>
              <a:rPr lang="fr-FR" sz="1176" b="1" dirty="0" err="1">
                <a:solidFill>
                  <a:prstClr val="white"/>
                </a:solidFill>
                <a:latin typeface="Verdana"/>
                <a:cs typeface="Verdana" pitchFamily="34" charset="0"/>
              </a:rPr>
              <a:t>Batiments</a:t>
            </a:r>
            <a:r>
              <a:rPr lang="fr-FR" sz="1176" b="1" dirty="0">
                <a:solidFill>
                  <a:prstClr val="white"/>
                </a:solidFill>
                <a:latin typeface="Verdana"/>
                <a:cs typeface="Verdana" pitchFamily="34" charset="0"/>
              </a:rPr>
              <a:t> </a:t>
            </a:r>
            <a:br>
              <a:rPr lang="fr-FR" sz="1176" b="1" dirty="0">
                <a:solidFill>
                  <a:prstClr val="white"/>
                </a:solidFill>
                <a:latin typeface="Verdana"/>
                <a:cs typeface="Verdana" pitchFamily="34" charset="0"/>
              </a:rPr>
            </a:br>
            <a:endParaRPr lang="fr-FR" sz="980" dirty="0">
              <a:solidFill>
                <a:prstClr val="white"/>
              </a:solidFill>
              <a:latin typeface="Verdana"/>
              <a:cs typeface="Verdana" pitchFamily="34" charset="0"/>
            </a:endParaRPr>
          </a:p>
        </p:txBody>
      </p:sp>
      <p:pic>
        <p:nvPicPr>
          <p:cNvPr id="614" name="Picture 35" descr="Vollbild anzeigen">
            <a:hlinkClick r:id="rId55"/>
          </p:cNvPr>
          <p:cNvPicPr>
            <a:picLocks noChangeAspect="1" noChangeArrowheads="1"/>
          </p:cNvPicPr>
          <p:nvPr>
            <p:custDataLst>
              <p:tags r:id="rId18"/>
            </p:custDataLst>
          </p:nvPr>
        </p:nvPicPr>
        <p:blipFill>
          <a:blip r:embed="rId56" cstate="print"/>
          <a:srcRect/>
          <a:stretch>
            <a:fillRect/>
          </a:stretch>
        </p:blipFill>
        <p:spPr bwMode="gray">
          <a:xfrm>
            <a:off x="7621560" y="3290167"/>
            <a:ext cx="846750" cy="686922"/>
          </a:xfrm>
          <a:prstGeom prst="rect">
            <a:avLst/>
          </a:prstGeom>
          <a:noFill/>
          <a:ln w="9525">
            <a:solidFill>
              <a:sysClr val="window" lastClr="FFFFFF"/>
            </a:solidFill>
            <a:miter lim="800000"/>
            <a:headEnd/>
            <a:tailEnd/>
          </a:ln>
        </p:spPr>
      </p:pic>
      <p:sp>
        <p:nvSpPr>
          <p:cNvPr id="615" name="Abgerundetes Rechteck 656"/>
          <p:cNvSpPr>
            <a:spLocks noChangeArrowheads="1"/>
          </p:cNvSpPr>
          <p:nvPr>
            <p:custDataLst>
              <p:tags r:id="rId19"/>
            </p:custDataLst>
          </p:nvPr>
        </p:nvSpPr>
        <p:spPr bwMode="gray">
          <a:xfrm>
            <a:off x="6597829" y="1949331"/>
            <a:ext cx="1992144" cy="922153"/>
          </a:xfrm>
          <a:prstGeom prst="roundRect">
            <a:avLst>
              <a:gd name="adj" fmla="val 0"/>
            </a:avLst>
          </a:prstGeom>
          <a:solidFill>
            <a:srgbClr val="97BF0D"/>
          </a:solidFill>
          <a:ln w="25400" algn="ctr">
            <a:noFill/>
            <a:round/>
            <a:headEnd/>
            <a:tailEnd/>
          </a:ln>
        </p:spPr>
        <p:txBody>
          <a:bodyPr bIns="0" anchor="b"/>
          <a:lstStyle/>
          <a:p>
            <a:pPr algn="r" defTabSz="896112" fontAlgn="auto">
              <a:spcBef>
                <a:spcPts val="0"/>
              </a:spcBef>
              <a:spcAft>
                <a:spcPts val="0"/>
              </a:spcAft>
              <a:defRPr/>
            </a:pPr>
            <a:r>
              <a:rPr lang="fr-FR" sz="980" kern="0" dirty="0">
                <a:solidFill>
                  <a:prstClr val="white"/>
                </a:solidFill>
                <a:latin typeface="Verdana"/>
                <a:cs typeface="Verdana" pitchFamily="34" charset="0"/>
              </a:rPr>
              <a:t>Voitures à PAC</a:t>
            </a:r>
          </a:p>
        </p:txBody>
      </p:sp>
      <p:sp>
        <p:nvSpPr>
          <p:cNvPr id="616" name="Textfeld 649"/>
          <p:cNvSpPr txBox="1">
            <a:spLocks noChangeArrowheads="1"/>
          </p:cNvSpPr>
          <p:nvPr>
            <p:custDataLst>
              <p:tags r:id="rId20"/>
            </p:custDataLst>
          </p:nvPr>
        </p:nvSpPr>
        <p:spPr bwMode="gray">
          <a:xfrm>
            <a:off x="6597829" y="2215854"/>
            <a:ext cx="1093719" cy="389105"/>
          </a:xfrm>
          <a:prstGeom prst="rect">
            <a:avLst/>
          </a:prstGeom>
          <a:noFill/>
          <a:ln w="9525">
            <a:noFill/>
            <a:miter lim="800000"/>
            <a:headEnd/>
            <a:tailEnd/>
          </a:ln>
        </p:spPr>
        <p:txBody>
          <a:bodyPr wrap="square" anchor="ctr">
            <a:spAutoFit/>
          </a:bodyPr>
          <a:lstStyle/>
          <a:p>
            <a:pPr>
              <a:lnSpc>
                <a:spcPct val="90000"/>
              </a:lnSpc>
            </a:pPr>
            <a:r>
              <a:rPr lang="fr-FR" sz="1176" b="1" dirty="0">
                <a:solidFill>
                  <a:prstClr val="white"/>
                </a:solidFill>
                <a:latin typeface="Verdana"/>
                <a:cs typeface="Verdana" pitchFamily="34" charset="0"/>
              </a:rPr>
              <a:t>Mobilité</a:t>
            </a:r>
            <a:br>
              <a:rPr lang="fr-FR" sz="1176" b="1" dirty="0">
                <a:solidFill>
                  <a:prstClr val="white"/>
                </a:solidFill>
                <a:latin typeface="Verdana"/>
                <a:cs typeface="Verdana" pitchFamily="34" charset="0"/>
              </a:rPr>
            </a:br>
            <a:r>
              <a:rPr lang="fr-FR" sz="980" dirty="0">
                <a:solidFill>
                  <a:prstClr val="white"/>
                </a:solidFill>
                <a:latin typeface="Verdana"/>
                <a:cs typeface="Verdana" pitchFamily="34" charset="0"/>
              </a:rPr>
              <a:t>(H</a:t>
            </a:r>
            <a:r>
              <a:rPr lang="fr-FR" sz="980" baseline="-25000" dirty="0">
                <a:solidFill>
                  <a:prstClr val="white"/>
                </a:solidFill>
                <a:latin typeface="Verdana"/>
                <a:cs typeface="Verdana" pitchFamily="34" charset="0"/>
              </a:rPr>
              <a:t>2</a:t>
            </a:r>
            <a:r>
              <a:rPr lang="fr-FR" sz="980" dirty="0">
                <a:solidFill>
                  <a:prstClr val="white"/>
                </a:solidFill>
                <a:latin typeface="Verdana"/>
                <a:cs typeface="Verdana" pitchFamily="34" charset="0"/>
              </a:rPr>
              <a:t>-Fuel)</a:t>
            </a:r>
          </a:p>
        </p:txBody>
      </p:sp>
      <p:sp>
        <p:nvSpPr>
          <p:cNvPr id="617" name="Textfeld 692"/>
          <p:cNvSpPr txBox="1">
            <a:spLocks noChangeArrowheads="1"/>
          </p:cNvSpPr>
          <p:nvPr>
            <p:custDataLst>
              <p:tags r:id="rId21"/>
            </p:custDataLst>
          </p:nvPr>
        </p:nvSpPr>
        <p:spPr bwMode="gray">
          <a:xfrm>
            <a:off x="4073096" y="2316822"/>
            <a:ext cx="352813" cy="256387"/>
          </a:xfrm>
          <a:prstGeom prst="rect">
            <a:avLst/>
          </a:prstGeom>
          <a:noFill/>
          <a:ln w="9525">
            <a:noFill/>
            <a:miter lim="800000"/>
            <a:headEnd/>
            <a:tailEnd/>
          </a:ln>
        </p:spPr>
        <p:txBody>
          <a:bodyPr wrap="none">
            <a:noAutofit/>
          </a:bodyPr>
          <a:lstStyle/>
          <a:p>
            <a:pPr algn="ctr"/>
            <a:r>
              <a:rPr lang="fr-FR" sz="980" b="1" dirty="0">
                <a:solidFill>
                  <a:srgbClr val="3366AA"/>
                </a:solidFill>
                <a:latin typeface="Raspoutine Medium" pitchFamily="50" charset="0"/>
                <a:cs typeface="Verdana" pitchFamily="34" charset="0"/>
              </a:rPr>
              <a:t>H</a:t>
            </a:r>
            <a:r>
              <a:rPr lang="fr-FR" sz="980" b="1" baseline="-25000" dirty="0">
                <a:solidFill>
                  <a:srgbClr val="3366AA"/>
                </a:solidFill>
                <a:latin typeface="Raspoutine Medium" pitchFamily="50" charset="0"/>
                <a:cs typeface="Verdana" pitchFamily="34" charset="0"/>
              </a:rPr>
              <a:t>2</a:t>
            </a:r>
          </a:p>
        </p:txBody>
      </p:sp>
      <p:sp>
        <p:nvSpPr>
          <p:cNvPr id="618" name="Textfeld 693"/>
          <p:cNvSpPr txBox="1">
            <a:spLocks noChangeArrowheads="1"/>
          </p:cNvSpPr>
          <p:nvPr>
            <p:custDataLst>
              <p:tags r:id="rId22"/>
            </p:custDataLst>
          </p:nvPr>
        </p:nvSpPr>
        <p:spPr bwMode="gray">
          <a:xfrm>
            <a:off x="6161725" y="3257968"/>
            <a:ext cx="413896" cy="243143"/>
          </a:xfrm>
          <a:prstGeom prst="rect">
            <a:avLst/>
          </a:prstGeom>
          <a:noFill/>
          <a:ln w="9525">
            <a:noFill/>
            <a:miter lim="800000"/>
            <a:headEnd/>
            <a:tailEnd/>
          </a:ln>
        </p:spPr>
        <p:txBody>
          <a:bodyPr wrap="none">
            <a:spAutoFit/>
          </a:bodyPr>
          <a:lstStyle/>
          <a:p>
            <a:r>
              <a:rPr lang="fr-FR" sz="980" dirty="0">
                <a:solidFill>
                  <a:srgbClr val="399906"/>
                </a:solidFill>
                <a:latin typeface="Raspoutine Medium" pitchFamily="50" charset="0"/>
                <a:cs typeface="Verdana" pitchFamily="34" charset="0"/>
              </a:rPr>
              <a:t>CH</a:t>
            </a:r>
            <a:r>
              <a:rPr lang="fr-FR" sz="980" baseline="-25000" dirty="0">
                <a:solidFill>
                  <a:srgbClr val="399906"/>
                </a:solidFill>
                <a:latin typeface="Raspoutine Medium" pitchFamily="50" charset="0"/>
                <a:cs typeface="Verdana" pitchFamily="34" charset="0"/>
              </a:rPr>
              <a:t>4</a:t>
            </a:r>
          </a:p>
        </p:txBody>
      </p:sp>
      <p:cxnSp>
        <p:nvCxnSpPr>
          <p:cNvPr id="619" name="Gerade Verbindung 661"/>
          <p:cNvCxnSpPr/>
          <p:nvPr>
            <p:custDataLst>
              <p:tags r:id="rId23"/>
            </p:custDataLst>
          </p:nvPr>
        </p:nvCxnSpPr>
        <p:spPr bwMode="gray">
          <a:xfrm>
            <a:off x="4430933" y="1878760"/>
            <a:ext cx="1905188" cy="0"/>
          </a:xfrm>
          <a:prstGeom prst="line">
            <a:avLst/>
          </a:prstGeom>
          <a:noFill/>
          <a:ln w="19050" cap="flat" cmpd="sng" algn="ctr">
            <a:solidFill>
              <a:srgbClr val="97BF0D"/>
            </a:solidFill>
            <a:prstDash val="solid"/>
            <a:headEnd type="none" w="med" len="med"/>
            <a:tailEnd type="none" w="med" len="med"/>
          </a:ln>
          <a:effectLst/>
        </p:spPr>
      </p:cxnSp>
      <p:sp>
        <p:nvSpPr>
          <p:cNvPr id="620" name="Abgerundetes Rechteck 664"/>
          <p:cNvSpPr>
            <a:spLocks noChangeArrowheads="1"/>
          </p:cNvSpPr>
          <p:nvPr>
            <p:custDataLst>
              <p:tags r:id="rId24"/>
            </p:custDataLst>
          </p:nvPr>
        </p:nvSpPr>
        <p:spPr bwMode="gray">
          <a:xfrm>
            <a:off x="4828735" y="2009461"/>
            <a:ext cx="1265210" cy="857334"/>
          </a:xfrm>
          <a:prstGeom prst="roundRect">
            <a:avLst>
              <a:gd name="adj" fmla="val 0"/>
            </a:avLst>
          </a:prstGeom>
          <a:noFill/>
          <a:ln w="9525" cap="flat" cmpd="sng" algn="ctr">
            <a:solidFill>
              <a:srgbClr val="8E8E8E"/>
            </a:solidFill>
            <a:prstDash val="solid"/>
            <a:headEnd/>
            <a:tailEnd/>
          </a:ln>
          <a:effectLst/>
        </p:spPr>
        <p:txBody>
          <a:bodyPr lIns="0" rIns="0" bIns="17641" anchor="b"/>
          <a:lstStyle/>
          <a:p>
            <a:pPr algn="ctr" defTabSz="896112" fontAlgn="auto">
              <a:spcBef>
                <a:spcPts val="0"/>
              </a:spcBef>
              <a:spcAft>
                <a:spcPts val="0"/>
              </a:spcAft>
              <a:defRPr/>
            </a:pPr>
            <a:r>
              <a:rPr lang="fr-FR" sz="1029" kern="0" dirty="0" err="1">
                <a:solidFill>
                  <a:srgbClr val="8E8E8E">
                    <a:lumMod val="50000"/>
                  </a:srgbClr>
                </a:solidFill>
                <a:latin typeface="Verdana"/>
                <a:cs typeface="Verdana" pitchFamily="34" charset="0"/>
              </a:rPr>
              <a:t>Bulk</a:t>
            </a:r>
            <a:r>
              <a:rPr lang="fr-FR" sz="1029" kern="0" dirty="0">
                <a:solidFill>
                  <a:srgbClr val="8E8E8E">
                    <a:lumMod val="50000"/>
                  </a:srgbClr>
                </a:solidFill>
                <a:latin typeface="Verdana"/>
                <a:cs typeface="Verdana" pitchFamily="34" charset="0"/>
              </a:rPr>
              <a:t> H</a:t>
            </a:r>
            <a:r>
              <a:rPr lang="fr-FR" sz="1029" kern="0" baseline="-25000" dirty="0">
                <a:solidFill>
                  <a:srgbClr val="8E8E8E">
                    <a:lumMod val="50000"/>
                  </a:srgbClr>
                </a:solidFill>
                <a:latin typeface="Verdana"/>
                <a:cs typeface="Verdana" pitchFamily="34" charset="0"/>
              </a:rPr>
              <a:t>2</a:t>
            </a:r>
            <a:r>
              <a:rPr lang="fr-FR" sz="1029" kern="0" dirty="0">
                <a:solidFill>
                  <a:srgbClr val="8E8E8E">
                    <a:lumMod val="50000"/>
                  </a:srgbClr>
                </a:solidFill>
                <a:latin typeface="Verdana"/>
                <a:cs typeface="Verdana" pitchFamily="34" charset="0"/>
              </a:rPr>
              <a:t>-Storage</a:t>
            </a:r>
          </a:p>
        </p:txBody>
      </p:sp>
      <p:grpSp>
        <p:nvGrpSpPr>
          <p:cNvPr id="27" name="Groupe 620"/>
          <p:cNvGrpSpPr/>
          <p:nvPr/>
        </p:nvGrpSpPr>
        <p:grpSpPr>
          <a:xfrm>
            <a:off x="4946933" y="2110855"/>
            <a:ext cx="1014814" cy="570981"/>
            <a:chOff x="4898132" y="2369679"/>
            <a:chExt cx="1035488" cy="582613"/>
          </a:xfrm>
        </p:grpSpPr>
        <p:pic>
          <p:nvPicPr>
            <p:cNvPr id="622" name="Picture 99"/>
            <p:cNvPicPr>
              <a:picLocks noChangeAspect="1" noChangeArrowheads="1"/>
            </p:cNvPicPr>
            <p:nvPr>
              <p:custDataLst>
                <p:tags r:id="rId50"/>
              </p:custDataLst>
            </p:nvPr>
          </p:nvPicPr>
          <p:blipFill>
            <a:blip r:embed="rId57" cstate="print"/>
            <a:srcRect/>
            <a:stretch>
              <a:fillRect/>
            </a:stretch>
          </p:blipFill>
          <p:spPr bwMode="gray">
            <a:xfrm>
              <a:off x="4898132" y="2369679"/>
              <a:ext cx="554038" cy="582613"/>
            </a:xfrm>
            <a:prstGeom prst="rect">
              <a:avLst/>
            </a:prstGeom>
            <a:noFill/>
            <a:ln w="9525">
              <a:noFill/>
              <a:miter lim="800000"/>
              <a:headEnd/>
              <a:tailEnd/>
            </a:ln>
          </p:spPr>
        </p:pic>
        <p:pic>
          <p:nvPicPr>
            <p:cNvPr id="623" name="Picture 11" descr="03_co2"/>
            <p:cNvPicPr>
              <a:picLocks noChangeArrowheads="1"/>
            </p:cNvPicPr>
            <p:nvPr>
              <p:custDataLst>
                <p:tags r:id="rId51"/>
              </p:custDataLst>
            </p:nvPr>
          </p:nvPicPr>
          <p:blipFill>
            <a:blip r:embed="rId58" cstate="print"/>
            <a:srcRect/>
            <a:stretch>
              <a:fillRect/>
            </a:stretch>
          </p:blipFill>
          <p:spPr bwMode="gray">
            <a:xfrm>
              <a:off x="5393620" y="2389139"/>
              <a:ext cx="540000" cy="540000"/>
            </a:xfrm>
            <a:prstGeom prst="ellipse">
              <a:avLst/>
            </a:prstGeom>
            <a:noFill/>
            <a:ln w="9525">
              <a:noFill/>
              <a:miter lim="800000"/>
              <a:headEnd/>
              <a:tailEnd/>
            </a:ln>
          </p:spPr>
        </p:pic>
      </p:grpSp>
      <p:cxnSp>
        <p:nvCxnSpPr>
          <p:cNvPr id="624" name="Gerade Verbindung 673"/>
          <p:cNvCxnSpPr>
            <a:cxnSpLocks noChangeShapeType="1"/>
          </p:cNvCxnSpPr>
          <p:nvPr>
            <p:custDataLst>
              <p:tags r:id="rId25"/>
            </p:custDataLst>
          </p:nvPr>
        </p:nvCxnSpPr>
        <p:spPr bwMode="gray">
          <a:xfrm flipV="1">
            <a:off x="5454340" y="4104790"/>
            <a:ext cx="0" cy="463630"/>
          </a:xfrm>
          <a:prstGeom prst="line">
            <a:avLst/>
          </a:prstGeom>
          <a:noFill/>
          <a:ln w="19050" algn="ctr">
            <a:solidFill>
              <a:srgbClr val="000000"/>
            </a:solidFill>
            <a:round/>
            <a:headEnd/>
            <a:tailEnd type="triangle" w="med" len="med"/>
          </a:ln>
        </p:spPr>
      </p:cxnSp>
      <p:sp>
        <p:nvSpPr>
          <p:cNvPr id="625" name="Textfeld 733"/>
          <p:cNvSpPr txBox="1">
            <a:spLocks noChangeArrowheads="1"/>
          </p:cNvSpPr>
          <p:nvPr>
            <p:custDataLst>
              <p:tags r:id="rId26"/>
            </p:custDataLst>
          </p:nvPr>
        </p:nvSpPr>
        <p:spPr bwMode="gray">
          <a:xfrm rot="16200000">
            <a:off x="5261589" y="4241491"/>
            <a:ext cx="510076" cy="182807"/>
          </a:xfrm>
          <a:prstGeom prst="rect">
            <a:avLst/>
          </a:prstGeom>
          <a:noFill/>
          <a:ln w="9525">
            <a:noFill/>
            <a:miter lim="800000"/>
            <a:headEnd/>
            <a:tailEnd/>
          </a:ln>
        </p:spPr>
        <p:txBody>
          <a:bodyPr wrap="none">
            <a:spAutoFit/>
          </a:bodyPr>
          <a:lstStyle/>
          <a:p>
            <a:r>
              <a:rPr lang="fr-FR" sz="588" dirty="0">
                <a:solidFill>
                  <a:prstClr val="black"/>
                </a:solidFill>
                <a:latin typeface="Verdana"/>
                <a:cs typeface="Verdana" pitchFamily="34" charset="0"/>
              </a:rPr>
              <a:t>injection</a:t>
            </a:r>
            <a:endParaRPr lang="fr-FR" sz="588" baseline="-25000" dirty="0">
              <a:solidFill>
                <a:prstClr val="black"/>
              </a:solidFill>
              <a:latin typeface="Verdana"/>
              <a:cs typeface="Verdana" pitchFamily="34" charset="0"/>
            </a:endParaRPr>
          </a:p>
        </p:txBody>
      </p:sp>
      <p:sp>
        <p:nvSpPr>
          <p:cNvPr id="626" name="Abgerundetes Rechteck 676"/>
          <p:cNvSpPr>
            <a:spLocks noChangeArrowheads="1"/>
          </p:cNvSpPr>
          <p:nvPr>
            <p:custDataLst>
              <p:tags r:id="rId27"/>
            </p:custDataLst>
          </p:nvPr>
        </p:nvSpPr>
        <p:spPr bwMode="gray">
          <a:xfrm>
            <a:off x="4821736" y="4512198"/>
            <a:ext cx="1265210" cy="857334"/>
          </a:xfrm>
          <a:prstGeom prst="roundRect">
            <a:avLst>
              <a:gd name="adj" fmla="val 2204"/>
            </a:avLst>
          </a:prstGeom>
          <a:noFill/>
          <a:ln w="9525" cap="flat" cmpd="sng" algn="ctr">
            <a:solidFill>
              <a:srgbClr val="8E8E8E"/>
            </a:solidFill>
            <a:prstDash val="solid"/>
            <a:headEnd/>
            <a:tailEnd/>
          </a:ln>
          <a:effectLst/>
        </p:spPr>
        <p:txBody>
          <a:bodyPr lIns="0" rIns="0" bIns="0" anchor="b"/>
          <a:lstStyle/>
          <a:p>
            <a:pPr algn="ctr" defTabSz="896112" fontAlgn="auto">
              <a:lnSpc>
                <a:spcPts val="1078"/>
              </a:lnSpc>
              <a:spcBef>
                <a:spcPts val="0"/>
              </a:spcBef>
              <a:spcAft>
                <a:spcPts val="0"/>
              </a:spcAft>
              <a:defRPr/>
            </a:pPr>
            <a:r>
              <a:rPr lang="fr-FR" sz="1078" kern="0" dirty="0">
                <a:solidFill>
                  <a:srgbClr val="8E8E8E">
                    <a:lumMod val="50000"/>
                  </a:srgbClr>
                </a:solidFill>
                <a:latin typeface="Verdana"/>
                <a:cs typeface="Verdana" pitchFamily="34" charset="0"/>
              </a:rPr>
              <a:t>Méthanation / utilisation du CO</a:t>
            </a:r>
            <a:r>
              <a:rPr lang="fr-FR" sz="1078" kern="0" baseline="-25000" dirty="0">
                <a:solidFill>
                  <a:srgbClr val="8E8E8E">
                    <a:lumMod val="50000"/>
                  </a:srgbClr>
                </a:solidFill>
                <a:latin typeface="Verdana"/>
                <a:cs typeface="Verdana" pitchFamily="34" charset="0"/>
              </a:rPr>
              <a:t>2 </a:t>
            </a:r>
            <a:r>
              <a:rPr lang="fr-FR" sz="1078" kern="0" dirty="0">
                <a:solidFill>
                  <a:srgbClr val="8E8E8E">
                    <a:lumMod val="50000"/>
                  </a:srgbClr>
                </a:solidFill>
                <a:latin typeface="Verdana"/>
                <a:cs typeface="Verdana" pitchFamily="34" charset="0"/>
              </a:rPr>
              <a:t>/ autres</a:t>
            </a:r>
          </a:p>
        </p:txBody>
      </p:sp>
      <p:pic>
        <p:nvPicPr>
          <p:cNvPr id="627" name="Picture 98"/>
          <p:cNvPicPr>
            <a:picLocks noChangeAspect="1" noChangeArrowheads="1"/>
          </p:cNvPicPr>
          <p:nvPr>
            <p:custDataLst>
              <p:tags r:id="rId28"/>
            </p:custDataLst>
          </p:nvPr>
        </p:nvPicPr>
        <p:blipFill>
          <a:blip r:embed="rId59" cstate="print"/>
          <a:srcRect/>
          <a:stretch>
            <a:fillRect/>
          </a:stretch>
        </p:blipFill>
        <p:spPr bwMode="gray">
          <a:xfrm>
            <a:off x="5242629" y="4541764"/>
            <a:ext cx="423422" cy="380880"/>
          </a:xfrm>
          <a:prstGeom prst="rect">
            <a:avLst/>
          </a:prstGeom>
          <a:noFill/>
          <a:ln w="9525">
            <a:noFill/>
            <a:miter lim="800000"/>
            <a:headEnd/>
            <a:tailEnd/>
          </a:ln>
        </p:spPr>
      </p:pic>
      <p:pic>
        <p:nvPicPr>
          <p:cNvPr id="628" name="Picture 97"/>
          <p:cNvPicPr>
            <a:picLocks noChangeAspect="1" noChangeArrowheads="1"/>
          </p:cNvPicPr>
          <p:nvPr>
            <p:custDataLst>
              <p:tags r:id="rId29"/>
            </p:custDataLst>
          </p:nvPr>
        </p:nvPicPr>
        <p:blipFill>
          <a:blip r:embed="rId60" cstate="print"/>
          <a:srcRect/>
          <a:stretch>
            <a:fillRect/>
          </a:stretch>
        </p:blipFill>
        <p:spPr bwMode="gray">
          <a:xfrm>
            <a:off x="4969504" y="3296569"/>
            <a:ext cx="969672" cy="520821"/>
          </a:xfrm>
          <a:prstGeom prst="rect">
            <a:avLst/>
          </a:prstGeom>
          <a:noFill/>
          <a:ln w="9525">
            <a:noFill/>
            <a:miter lim="800000"/>
            <a:headEnd/>
            <a:tailEnd/>
          </a:ln>
        </p:spPr>
      </p:pic>
      <p:cxnSp>
        <p:nvCxnSpPr>
          <p:cNvPr id="629" name="Gerade Verbindung 684"/>
          <p:cNvCxnSpPr/>
          <p:nvPr>
            <p:custDataLst>
              <p:tags r:id="rId30"/>
            </p:custDataLst>
          </p:nvPr>
        </p:nvCxnSpPr>
        <p:spPr bwMode="gray">
          <a:xfrm flipV="1">
            <a:off x="3387547" y="3511212"/>
            <a:ext cx="1" cy="493938"/>
          </a:xfrm>
          <a:prstGeom prst="line">
            <a:avLst/>
          </a:prstGeom>
          <a:noFill/>
          <a:ln w="19050" cap="flat" cmpd="sng" algn="ctr">
            <a:solidFill>
              <a:srgbClr val="97BF0D"/>
            </a:solidFill>
            <a:prstDash val="solid"/>
            <a:tailEnd type="triangle"/>
          </a:ln>
          <a:effectLst/>
        </p:spPr>
      </p:cxnSp>
      <p:pic>
        <p:nvPicPr>
          <p:cNvPr id="630" name="Picture 4"/>
          <p:cNvPicPr>
            <a:picLocks noChangeArrowheads="1"/>
          </p:cNvPicPr>
          <p:nvPr>
            <p:custDataLst>
              <p:tags r:id="rId31"/>
            </p:custDataLst>
          </p:nvPr>
        </p:nvPicPr>
        <p:blipFill>
          <a:blip r:embed="rId61" cstate="print"/>
          <a:srcRect/>
          <a:stretch>
            <a:fillRect/>
          </a:stretch>
        </p:blipFill>
        <p:spPr bwMode="auto">
          <a:xfrm>
            <a:off x="7656384" y="4560433"/>
            <a:ext cx="846750" cy="687984"/>
          </a:xfrm>
          <a:prstGeom prst="rect">
            <a:avLst/>
          </a:prstGeom>
          <a:noFill/>
          <a:ln w="9525">
            <a:solidFill>
              <a:sysClr val="window" lastClr="FFFFFF"/>
            </a:solidFill>
            <a:miter lim="800000"/>
            <a:headEnd/>
            <a:tailEnd/>
          </a:ln>
        </p:spPr>
      </p:pic>
      <p:sp>
        <p:nvSpPr>
          <p:cNvPr id="631" name="Freihandform 687"/>
          <p:cNvSpPr>
            <a:spLocks/>
          </p:cNvSpPr>
          <p:nvPr>
            <p:custDataLst>
              <p:tags r:id="rId32"/>
            </p:custDataLst>
          </p:nvPr>
        </p:nvSpPr>
        <p:spPr bwMode="auto">
          <a:xfrm>
            <a:off x="4430933" y="5266138"/>
            <a:ext cx="2166897" cy="211710"/>
          </a:xfrm>
          <a:custGeom>
            <a:avLst/>
            <a:gdLst>
              <a:gd name="T0" fmla="*/ 0 w 2336974"/>
              <a:gd name="T1" fmla="*/ 263634 h 546754"/>
              <a:gd name="T2" fmla="*/ 0 w 2336974"/>
              <a:gd name="T3" fmla="*/ 546100 h 546754"/>
              <a:gd name="T4" fmla="*/ 2026611 w 2336974"/>
              <a:gd name="T5" fmla="*/ 546100 h 546754"/>
              <a:gd name="T6" fmla="*/ 2026611 w 2336974"/>
              <a:gd name="T7" fmla="*/ 0 h 546754"/>
              <a:gd name="T8" fmla="*/ 2336800 w 2336974"/>
              <a:gd name="T9" fmla="*/ 0 h 5467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36974" h="546754">
                <a:moveTo>
                  <a:pt x="0" y="263950"/>
                </a:moveTo>
                <a:lnTo>
                  <a:pt x="0" y="546754"/>
                </a:lnTo>
                <a:lnTo>
                  <a:pt x="2026762" y="546754"/>
                </a:lnTo>
                <a:lnTo>
                  <a:pt x="2026762" y="0"/>
                </a:lnTo>
                <a:lnTo>
                  <a:pt x="2336974" y="0"/>
                </a:lnTo>
              </a:path>
            </a:pathLst>
          </a:custGeom>
          <a:noFill/>
          <a:ln w="19050" cap="flat" cmpd="sng" algn="ctr">
            <a:solidFill>
              <a:srgbClr val="949EAA"/>
            </a:solidFill>
            <a:prstDash val="dash"/>
            <a:round/>
            <a:headEnd type="none" w="med" len="med"/>
            <a:tailEnd type="triangle" w="med" len="med"/>
          </a:ln>
        </p:spPr>
        <p:txBody>
          <a:bodyPr lIns="0" tIns="0" rIns="0" bIns="0"/>
          <a:lstStyle/>
          <a:p>
            <a:endParaRPr lang="fr-FR" sz="1568" dirty="0">
              <a:solidFill>
                <a:prstClr val="black"/>
              </a:solidFill>
              <a:latin typeface="Verdana" pitchFamily="34" charset="0"/>
              <a:cs typeface="Verdana" pitchFamily="34" charset="0"/>
            </a:endParaRPr>
          </a:p>
        </p:txBody>
      </p:sp>
      <p:pic>
        <p:nvPicPr>
          <p:cNvPr id="632" name="Picture 1389" descr="b-klasse-f-cell2"/>
          <p:cNvPicPr>
            <a:picLocks noChangeAspect="1" noChangeArrowheads="1"/>
          </p:cNvPicPr>
          <p:nvPr>
            <p:custDataLst>
              <p:tags r:id="rId33"/>
            </p:custDataLst>
          </p:nvPr>
        </p:nvPicPr>
        <p:blipFill>
          <a:blip r:embed="rId62" cstate="print"/>
          <a:srcRect l="17755"/>
          <a:stretch>
            <a:fillRect/>
          </a:stretch>
        </p:blipFill>
        <p:spPr bwMode="auto">
          <a:xfrm>
            <a:off x="7621560" y="2019900"/>
            <a:ext cx="846113" cy="687034"/>
          </a:xfrm>
          <a:prstGeom prst="rect">
            <a:avLst/>
          </a:prstGeom>
          <a:noFill/>
          <a:ln>
            <a:solidFill>
              <a:sysClr val="window" lastClr="FFFFFF"/>
            </a:solidFill>
          </a:ln>
        </p:spPr>
      </p:pic>
      <p:sp>
        <p:nvSpPr>
          <p:cNvPr id="633" name="Rectangle à coins arrondis 632"/>
          <p:cNvSpPr/>
          <p:nvPr/>
        </p:nvSpPr>
        <p:spPr>
          <a:xfrm>
            <a:off x="2823046" y="2302182"/>
            <a:ext cx="1129000" cy="1199696"/>
          </a:xfrm>
          <a:prstGeom prst="roundRect">
            <a:avLst>
              <a:gd name="adj" fmla="val 0"/>
            </a:avLst>
          </a:prstGeom>
          <a:noFill/>
          <a:ln w="9525" cap="flat" cmpd="sng" algn="ctr">
            <a:solidFill>
              <a:srgbClr val="8E8E8E"/>
            </a:solidFill>
            <a:prstDash val="solid"/>
          </a:ln>
          <a:effectLst/>
        </p:spPr>
        <p:txBody>
          <a:bodyPr lIns="0" tIns="0" rIns="0" bIns="0" rtlCol="0" anchor="t"/>
          <a:lstStyle/>
          <a:p>
            <a:pPr algn="ctr" defTabSz="896112" fontAlgn="auto">
              <a:spcBef>
                <a:spcPts val="0"/>
              </a:spcBef>
              <a:spcAft>
                <a:spcPts val="0"/>
              </a:spcAft>
              <a:defRPr/>
            </a:pPr>
            <a:r>
              <a:rPr lang="fr-FR" sz="1078" kern="0" dirty="0">
                <a:solidFill>
                  <a:srgbClr val="8E8E8E">
                    <a:lumMod val="50000"/>
                  </a:srgbClr>
                </a:solidFill>
                <a:latin typeface="Verdana"/>
              </a:rPr>
              <a:t>Électrolyse</a:t>
            </a:r>
          </a:p>
        </p:txBody>
      </p:sp>
      <p:sp>
        <p:nvSpPr>
          <p:cNvPr id="634" name="Parenthèse fermante 633"/>
          <p:cNvSpPr/>
          <p:nvPr/>
        </p:nvSpPr>
        <p:spPr>
          <a:xfrm>
            <a:off x="1587335" y="2443322"/>
            <a:ext cx="124051" cy="1245009"/>
          </a:xfrm>
          <a:prstGeom prst="rightBracket">
            <a:avLst/>
          </a:prstGeom>
          <a:noFill/>
          <a:ln w="19050" cap="flat" cmpd="sng" algn="ctr">
            <a:solidFill>
              <a:srgbClr val="97BF0D"/>
            </a:solidFill>
            <a:prstDash val="solid"/>
          </a:ln>
          <a:effectLst/>
        </p:spPr>
        <p:txBody>
          <a:bodyPr rtlCol="0" anchor="ctr"/>
          <a:lstStyle/>
          <a:p>
            <a:pPr algn="ctr" defTabSz="896112" fontAlgn="auto">
              <a:spcBef>
                <a:spcPts val="0"/>
              </a:spcBef>
              <a:spcAft>
                <a:spcPts val="0"/>
              </a:spcAft>
              <a:defRPr/>
            </a:pPr>
            <a:endParaRPr lang="fr-FR" sz="1764" kern="0">
              <a:solidFill>
                <a:prstClr val="black"/>
              </a:solidFill>
              <a:latin typeface="Verdana"/>
            </a:endParaRPr>
          </a:p>
        </p:txBody>
      </p:sp>
      <p:sp>
        <p:nvSpPr>
          <p:cNvPr id="635" name="Runde Klammer links 718"/>
          <p:cNvSpPr>
            <a:spLocks/>
          </p:cNvSpPr>
          <p:nvPr>
            <p:custDataLst>
              <p:tags r:id="rId34"/>
            </p:custDataLst>
          </p:nvPr>
        </p:nvSpPr>
        <p:spPr bwMode="gray">
          <a:xfrm rot="5400000">
            <a:off x="6289350" y="3418651"/>
            <a:ext cx="109426" cy="198172"/>
          </a:xfrm>
          <a:prstGeom prst="leftBracket">
            <a:avLst>
              <a:gd name="adj" fmla="val 144432"/>
            </a:avLst>
          </a:prstGeom>
          <a:noFill/>
          <a:ln w="19050" algn="ctr">
            <a:solidFill>
              <a:srgbClr val="399906"/>
            </a:solidFill>
            <a:round/>
            <a:headEnd/>
            <a:tailEnd/>
          </a:ln>
        </p:spPr>
        <p:txBody>
          <a:bodyPr rot="10800000" vert="eaVert" lIns="0" tIns="0" rIns="0" bIns="0"/>
          <a:lstStyle/>
          <a:p>
            <a:pPr defTabSz="896112" fontAlgn="auto">
              <a:spcBef>
                <a:spcPct val="50000"/>
              </a:spcBef>
              <a:spcAft>
                <a:spcPts val="0"/>
              </a:spcAft>
              <a:defRPr/>
            </a:pPr>
            <a:endParaRPr lang="fr-FR" sz="1960" kern="0" dirty="0">
              <a:solidFill>
                <a:prstClr val="black"/>
              </a:solidFill>
              <a:latin typeface="Verdana" pitchFamily="34" charset="0"/>
              <a:cs typeface="Verdana" pitchFamily="34" charset="0"/>
            </a:endParaRPr>
          </a:p>
        </p:txBody>
      </p:sp>
      <p:cxnSp>
        <p:nvCxnSpPr>
          <p:cNvPr id="636" name="Gerade Verbindung 672"/>
          <p:cNvCxnSpPr/>
          <p:nvPr>
            <p:custDataLst>
              <p:tags r:id="rId35"/>
            </p:custDataLst>
          </p:nvPr>
        </p:nvCxnSpPr>
        <p:spPr bwMode="gray">
          <a:xfrm flipH="1" flipV="1">
            <a:off x="4433450" y="1878760"/>
            <a:ext cx="0" cy="3049233"/>
          </a:xfrm>
          <a:prstGeom prst="line">
            <a:avLst/>
          </a:prstGeom>
          <a:noFill/>
          <a:ln w="19050" cap="flat" cmpd="sng" algn="ctr">
            <a:solidFill>
              <a:srgbClr val="97BF0D"/>
            </a:solidFill>
            <a:prstDash val="solid"/>
            <a:headEnd type="none" w="med" len="med"/>
            <a:tailEnd type="none" w="med" len="med"/>
          </a:ln>
          <a:effectLst/>
        </p:spPr>
      </p:cxnSp>
      <p:cxnSp>
        <p:nvCxnSpPr>
          <p:cNvPr id="637" name="Gerade Verbindung 667"/>
          <p:cNvCxnSpPr/>
          <p:nvPr>
            <p:custDataLst>
              <p:tags r:id="rId36"/>
            </p:custDataLst>
          </p:nvPr>
        </p:nvCxnSpPr>
        <p:spPr bwMode="gray">
          <a:xfrm>
            <a:off x="4430933" y="4940865"/>
            <a:ext cx="423375" cy="0"/>
          </a:xfrm>
          <a:prstGeom prst="line">
            <a:avLst/>
          </a:prstGeom>
          <a:noFill/>
          <a:ln w="19050" cap="flat" cmpd="sng" algn="ctr">
            <a:solidFill>
              <a:srgbClr val="97BF0D"/>
            </a:solidFill>
            <a:prstDash val="solid"/>
            <a:headEnd type="none" w="med" len="med"/>
            <a:tailEnd type="triangle" w="med" len="med"/>
          </a:ln>
          <a:effectLst/>
        </p:spPr>
      </p:cxnSp>
      <p:cxnSp>
        <p:nvCxnSpPr>
          <p:cNvPr id="638" name="Gerade Verbindung 668"/>
          <p:cNvCxnSpPr/>
          <p:nvPr>
            <p:custDataLst>
              <p:tags r:id="rId37"/>
            </p:custDataLst>
          </p:nvPr>
        </p:nvCxnSpPr>
        <p:spPr bwMode="gray">
          <a:xfrm flipV="1">
            <a:off x="4430933" y="3685482"/>
            <a:ext cx="423375" cy="0"/>
          </a:xfrm>
          <a:prstGeom prst="line">
            <a:avLst/>
          </a:prstGeom>
          <a:noFill/>
          <a:ln w="19050" cap="flat" cmpd="sng" algn="ctr">
            <a:solidFill>
              <a:srgbClr val="97BF0D"/>
            </a:solidFill>
            <a:prstDash val="solid"/>
            <a:headEnd type="none" w="med" len="med"/>
            <a:tailEnd type="triangle" w="med" len="med"/>
          </a:ln>
          <a:effectLst/>
        </p:spPr>
      </p:cxnSp>
      <p:cxnSp>
        <p:nvCxnSpPr>
          <p:cNvPr id="639" name="Gerade Verbindung 668"/>
          <p:cNvCxnSpPr/>
          <p:nvPr>
            <p:custDataLst>
              <p:tags r:id="rId38"/>
            </p:custDataLst>
          </p:nvPr>
        </p:nvCxnSpPr>
        <p:spPr bwMode="gray">
          <a:xfrm flipV="1">
            <a:off x="1728476" y="3079015"/>
            <a:ext cx="211711" cy="0"/>
          </a:xfrm>
          <a:prstGeom prst="line">
            <a:avLst/>
          </a:prstGeom>
          <a:noFill/>
          <a:ln w="19050" cap="flat" cmpd="sng" algn="ctr">
            <a:solidFill>
              <a:srgbClr val="97BF0D"/>
            </a:solidFill>
            <a:prstDash val="solid"/>
            <a:headEnd type="none" w="med" len="med"/>
            <a:tailEnd type="triangle" w="med" len="med"/>
          </a:ln>
          <a:effectLst/>
        </p:spPr>
      </p:cxnSp>
      <p:cxnSp>
        <p:nvCxnSpPr>
          <p:cNvPr id="640" name="Gerade Verbindung 649"/>
          <p:cNvCxnSpPr/>
          <p:nvPr>
            <p:custDataLst>
              <p:tags r:id="rId39"/>
            </p:custDataLst>
          </p:nvPr>
        </p:nvCxnSpPr>
        <p:spPr bwMode="gray">
          <a:xfrm>
            <a:off x="2507958" y="5026433"/>
            <a:ext cx="329831" cy="0"/>
          </a:xfrm>
          <a:prstGeom prst="line">
            <a:avLst/>
          </a:prstGeom>
          <a:noFill/>
          <a:ln w="19050" cap="flat" cmpd="sng" algn="ctr">
            <a:solidFill>
              <a:srgbClr val="97BF0D"/>
            </a:solidFill>
            <a:prstDash val="solid"/>
            <a:tailEnd type="triangle"/>
          </a:ln>
          <a:effectLst/>
        </p:spPr>
      </p:cxnSp>
      <p:cxnSp>
        <p:nvCxnSpPr>
          <p:cNvPr id="641" name="Gerade Verbindung 648"/>
          <p:cNvCxnSpPr/>
          <p:nvPr>
            <p:custDataLst>
              <p:tags r:id="rId40"/>
            </p:custDataLst>
          </p:nvPr>
        </p:nvCxnSpPr>
        <p:spPr bwMode="gray">
          <a:xfrm>
            <a:off x="3979259" y="2987706"/>
            <a:ext cx="465671" cy="0"/>
          </a:xfrm>
          <a:prstGeom prst="line">
            <a:avLst/>
          </a:prstGeom>
          <a:noFill/>
          <a:ln w="19050" cap="flat" cmpd="sng" algn="ctr">
            <a:solidFill>
              <a:srgbClr val="97BF0D"/>
            </a:solidFill>
            <a:prstDash val="solid"/>
          </a:ln>
          <a:effectLst/>
        </p:spPr>
      </p:cxnSp>
      <p:cxnSp>
        <p:nvCxnSpPr>
          <p:cNvPr id="642" name="Gerade Verbindung 668"/>
          <p:cNvCxnSpPr/>
          <p:nvPr>
            <p:custDataLst>
              <p:tags r:id="rId41"/>
            </p:custDataLst>
          </p:nvPr>
        </p:nvCxnSpPr>
        <p:spPr bwMode="gray">
          <a:xfrm flipV="1">
            <a:off x="4430933" y="2469210"/>
            <a:ext cx="423375" cy="0"/>
          </a:xfrm>
          <a:prstGeom prst="line">
            <a:avLst/>
          </a:prstGeom>
          <a:noFill/>
          <a:ln w="19050" cap="flat" cmpd="sng" algn="ctr">
            <a:solidFill>
              <a:srgbClr val="97BF0D"/>
            </a:solidFill>
            <a:prstDash val="solid"/>
            <a:headEnd type="none" w="med" len="med"/>
            <a:tailEnd type="triangle" w="med" len="med"/>
          </a:ln>
          <a:effectLst/>
        </p:spPr>
      </p:cxnSp>
      <p:sp>
        <p:nvSpPr>
          <p:cNvPr id="643" name="Rectangle à coins arrondis 642"/>
          <p:cNvSpPr/>
          <p:nvPr/>
        </p:nvSpPr>
        <p:spPr>
          <a:xfrm>
            <a:off x="2823046" y="4036386"/>
            <a:ext cx="1129000" cy="1199696"/>
          </a:xfrm>
          <a:prstGeom prst="roundRect">
            <a:avLst>
              <a:gd name="adj" fmla="val 0"/>
            </a:avLst>
          </a:prstGeom>
          <a:noFill/>
          <a:ln w="9525" cap="flat" cmpd="sng" algn="ctr">
            <a:solidFill>
              <a:srgbClr val="8E8E8E"/>
            </a:solidFill>
            <a:prstDash val="solid"/>
          </a:ln>
          <a:effectLst/>
        </p:spPr>
        <p:txBody>
          <a:bodyPr lIns="0" tIns="0" rIns="0" bIns="0" rtlCol="0" anchor="t"/>
          <a:lstStyle/>
          <a:p>
            <a:pPr algn="ctr" defTabSz="896112" fontAlgn="auto">
              <a:spcBef>
                <a:spcPts val="0"/>
              </a:spcBef>
              <a:spcAft>
                <a:spcPts val="0"/>
              </a:spcAft>
              <a:defRPr/>
            </a:pPr>
            <a:r>
              <a:rPr lang="fr-FR" sz="1078" kern="0" dirty="0">
                <a:solidFill>
                  <a:srgbClr val="8E8E8E">
                    <a:lumMod val="50000"/>
                  </a:srgbClr>
                </a:solidFill>
                <a:latin typeface="Verdana"/>
              </a:rPr>
              <a:t>Réseau</a:t>
            </a:r>
          </a:p>
        </p:txBody>
      </p:sp>
      <p:sp>
        <p:nvSpPr>
          <p:cNvPr id="644" name="Textfeld 16"/>
          <p:cNvSpPr txBox="1">
            <a:spLocks noChangeArrowheads="1"/>
          </p:cNvSpPr>
          <p:nvPr>
            <p:custDataLst>
              <p:tags r:id="rId42"/>
            </p:custDataLst>
          </p:nvPr>
        </p:nvSpPr>
        <p:spPr bwMode="gray">
          <a:xfrm>
            <a:off x="306098" y="1865565"/>
            <a:ext cx="1230406" cy="256387"/>
          </a:xfrm>
          <a:prstGeom prst="rect">
            <a:avLst/>
          </a:prstGeom>
          <a:noFill/>
          <a:ln w="9525">
            <a:noFill/>
            <a:miter lim="800000"/>
            <a:headEnd/>
            <a:tailEnd/>
          </a:ln>
        </p:spPr>
        <p:txBody>
          <a:bodyPr wrap="none" anchor="ctr">
            <a:spAutoFit/>
          </a:bodyPr>
          <a:lstStyle/>
          <a:p>
            <a:r>
              <a:rPr lang="fr-FR" sz="1078" dirty="0">
                <a:solidFill>
                  <a:srgbClr val="8E8E8E">
                    <a:lumMod val="50000"/>
                  </a:srgbClr>
                </a:solidFill>
                <a:latin typeface="Verdana"/>
                <a:cs typeface="Verdana" pitchFamily="34" charset="0"/>
              </a:rPr>
              <a:t>Énergie Solaire</a:t>
            </a:r>
          </a:p>
        </p:txBody>
      </p:sp>
      <p:sp>
        <p:nvSpPr>
          <p:cNvPr id="645" name="Textfeld 18"/>
          <p:cNvSpPr txBox="1">
            <a:spLocks noChangeArrowheads="1"/>
          </p:cNvSpPr>
          <p:nvPr>
            <p:custDataLst>
              <p:tags r:id="rId43"/>
            </p:custDataLst>
          </p:nvPr>
        </p:nvSpPr>
        <p:spPr bwMode="gray">
          <a:xfrm>
            <a:off x="306097" y="3150751"/>
            <a:ext cx="1338806" cy="256387"/>
          </a:xfrm>
          <a:prstGeom prst="rect">
            <a:avLst/>
          </a:prstGeom>
          <a:noFill/>
          <a:ln w="9525">
            <a:noFill/>
            <a:miter lim="800000"/>
            <a:headEnd/>
            <a:tailEnd/>
          </a:ln>
        </p:spPr>
        <p:txBody>
          <a:bodyPr wrap="none" anchor="ctr">
            <a:spAutoFit/>
          </a:bodyPr>
          <a:lstStyle/>
          <a:p>
            <a:r>
              <a:rPr lang="fr-FR" sz="1078" dirty="0">
                <a:solidFill>
                  <a:srgbClr val="8E8E8E">
                    <a:lumMod val="50000"/>
                  </a:srgbClr>
                </a:solidFill>
                <a:latin typeface="Verdana"/>
                <a:cs typeface="Verdana" pitchFamily="34" charset="0"/>
              </a:rPr>
              <a:t>Énergie Eolienne</a:t>
            </a:r>
          </a:p>
        </p:txBody>
      </p:sp>
      <p:sp>
        <p:nvSpPr>
          <p:cNvPr id="646" name="Textfeld 55"/>
          <p:cNvSpPr txBox="1">
            <a:spLocks noChangeArrowheads="1"/>
          </p:cNvSpPr>
          <p:nvPr>
            <p:custDataLst>
              <p:tags r:id="rId44"/>
            </p:custDataLst>
          </p:nvPr>
        </p:nvSpPr>
        <p:spPr bwMode="gray">
          <a:xfrm>
            <a:off x="306098" y="4412204"/>
            <a:ext cx="1217838" cy="256387"/>
          </a:xfrm>
          <a:prstGeom prst="rect">
            <a:avLst/>
          </a:prstGeom>
          <a:noFill/>
          <a:ln w="9525">
            <a:noFill/>
            <a:miter lim="800000"/>
            <a:headEnd/>
            <a:tailEnd/>
          </a:ln>
        </p:spPr>
        <p:txBody>
          <a:bodyPr wrap="none" anchor="ctr">
            <a:spAutoFit/>
          </a:bodyPr>
          <a:lstStyle/>
          <a:p>
            <a:r>
              <a:rPr lang="fr-FR" sz="1078" dirty="0">
                <a:solidFill>
                  <a:srgbClr val="8E8E8E">
                    <a:lumMod val="50000"/>
                  </a:srgbClr>
                </a:solidFill>
                <a:latin typeface="Verdana"/>
                <a:cs typeface="Verdana" pitchFamily="34" charset="0"/>
              </a:rPr>
              <a:t>Énergie Fossile</a:t>
            </a:r>
          </a:p>
        </p:txBody>
      </p:sp>
      <p:pic>
        <p:nvPicPr>
          <p:cNvPr id="647" name="Picture 2" descr="http://mt-st.rfclipart.com/image/big/12-87-c4/energy-saving-and-environmental-protection-icon-set-Download-Royalty-free-Vector-File-EPS-9254.jpg"/>
          <p:cNvPicPr>
            <a:picLocks noChangeAspect="1" noChangeArrowheads="1"/>
          </p:cNvPicPr>
          <p:nvPr/>
        </p:nvPicPr>
        <p:blipFill>
          <a:blip r:embed="rId63" cstate="print"/>
          <a:srcRect l="51321" t="49793" r="27629" b="24346"/>
          <a:stretch>
            <a:fillRect/>
          </a:stretch>
        </p:blipFill>
        <p:spPr bwMode="auto">
          <a:xfrm>
            <a:off x="448440" y="2104279"/>
            <a:ext cx="997754" cy="831461"/>
          </a:xfrm>
          <a:prstGeom prst="rect">
            <a:avLst/>
          </a:prstGeom>
          <a:noFill/>
        </p:spPr>
      </p:pic>
      <p:pic>
        <p:nvPicPr>
          <p:cNvPr id="648" name="Picture 2" descr="http://mt-st.rfclipart.com/image/big/12-87-c4/energy-saving-and-environmental-protection-icon-set-Download-Royalty-free-Vector-File-EPS-9254.jpg"/>
          <p:cNvPicPr>
            <a:picLocks noChangeAspect="1" noChangeArrowheads="1"/>
          </p:cNvPicPr>
          <p:nvPr/>
        </p:nvPicPr>
        <p:blipFill>
          <a:blip r:embed="rId63" cstate="print"/>
          <a:srcRect l="4542" t="48659" r="76747" b="26070"/>
          <a:stretch>
            <a:fillRect/>
          </a:stretch>
        </p:blipFill>
        <p:spPr bwMode="auto">
          <a:xfrm>
            <a:off x="503871" y="3408165"/>
            <a:ext cx="886892" cy="812511"/>
          </a:xfrm>
          <a:prstGeom prst="rect">
            <a:avLst/>
          </a:prstGeom>
          <a:noFill/>
        </p:spPr>
      </p:pic>
      <p:pic>
        <p:nvPicPr>
          <p:cNvPr id="649" name="Picture 2" descr="http://mt-st.rfclipart.com/image/big/12-87-c4/energy-saving-and-environmental-protection-icon-set-Download-Royalty-free-Vector-File-EPS-9254.jpg"/>
          <p:cNvPicPr>
            <a:picLocks noChangeAspect="1" noChangeArrowheads="1"/>
          </p:cNvPicPr>
          <p:nvPr/>
        </p:nvPicPr>
        <p:blipFill>
          <a:blip r:embed="rId63" cstate="print"/>
          <a:srcRect l="29237" r="54390" b="75864"/>
          <a:stretch>
            <a:fillRect/>
          </a:stretch>
        </p:blipFill>
        <p:spPr bwMode="auto">
          <a:xfrm>
            <a:off x="559302" y="4701719"/>
            <a:ext cx="776031" cy="776031"/>
          </a:xfrm>
          <a:prstGeom prst="rect">
            <a:avLst/>
          </a:prstGeom>
          <a:noFill/>
        </p:spPr>
      </p:pic>
      <p:cxnSp>
        <p:nvCxnSpPr>
          <p:cNvPr id="650" name="Gerade Verbindung 668"/>
          <p:cNvCxnSpPr/>
          <p:nvPr>
            <p:custDataLst>
              <p:tags r:id="rId45"/>
            </p:custDataLst>
          </p:nvPr>
        </p:nvCxnSpPr>
        <p:spPr bwMode="gray">
          <a:xfrm flipV="1">
            <a:off x="6103891" y="2468843"/>
            <a:ext cx="493938" cy="735"/>
          </a:xfrm>
          <a:prstGeom prst="line">
            <a:avLst/>
          </a:prstGeom>
          <a:noFill/>
          <a:ln w="19050" cap="flat" cmpd="sng" algn="ctr">
            <a:solidFill>
              <a:srgbClr val="97BF0D"/>
            </a:solidFill>
            <a:prstDash val="solid"/>
            <a:headEnd type="none" w="med" len="med"/>
            <a:tailEnd type="triangle" w="med" len="med"/>
          </a:ln>
          <a:effectLst/>
        </p:spPr>
      </p:cxnSp>
      <p:cxnSp>
        <p:nvCxnSpPr>
          <p:cNvPr id="651" name="Connecteur droit 650"/>
          <p:cNvCxnSpPr/>
          <p:nvPr/>
        </p:nvCxnSpPr>
        <p:spPr>
          <a:xfrm>
            <a:off x="2823046" y="2484021"/>
            <a:ext cx="1129000" cy="0"/>
          </a:xfrm>
          <a:prstGeom prst="line">
            <a:avLst/>
          </a:prstGeom>
          <a:noFill/>
          <a:ln w="9525" cap="flat" cmpd="sng" algn="ctr">
            <a:solidFill>
              <a:srgbClr val="8E8E8E"/>
            </a:solidFill>
            <a:prstDash val="solid"/>
          </a:ln>
          <a:effectLst/>
        </p:spPr>
      </p:cxnSp>
      <p:cxnSp>
        <p:nvCxnSpPr>
          <p:cNvPr id="652" name="Connecteur droit 651"/>
          <p:cNvCxnSpPr/>
          <p:nvPr/>
        </p:nvCxnSpPr>
        <p:spPr>
          <a:xfrm>
            <a:off x="2823046" y="4229985"/>
            <a:ext cx="1129000" cy="0"/>
          </a:xfrm>
          <a:prstGeom prst="line">
            <a:avLst/>
          </a:prstGeom>
          <a:noFill/>
          <a:ln w="9525" cap="flat" cmpd="sng" algn="ctr">
            <a:solidFill>
              <a:srgbClr val="8E8E8E"/>
            </a:solidFill>
            <a:prstDash val="solid"/>
          </a:ln>
          <a:effectLst/>
        </p:spPr>
      </p:cxnSp>
      <p:pic>
        <p:nvPicPr>
          <p:cNvPr id="653" name="Picture 4" descr="http://www.bullesdair.fr/images/bullesbleue.jpg"/>
          <p:cNvPicPr>
            <a:picLocks noChangeAspect="1" noChangeArrowheads="1"/>
          </p:cNvPicPr>
          <p:nvPr/>
        </p:nvPicPr>
        <p:blipFill>
          <a:blip r:embed="rId53" cstate="print"/>
          <a:srcRect l="21732" t="27555" r="22383" b="32473"/>
          <a:stretch>
            <a:fillRect/>
          </a:stretch>
        </p:blipFill>
        <p:spPr bwMode="auto">
          <a:xfrm>
            <a:off x="4087699" y="3526771"/>
            <a:ext cx="323607" cy="318048"/>
          </a:xfrm>
          <a:prstGeom prst="ellipse">
            <a:avLst/>
          </a:prstGeom>
          <a:noFill/>
        </p:spPr>
      </p:pic>
      <p:sp>
        <p:nvSpPr>
          <p:cNvPr id="654" name="Textfeld 669"/>
          <p:cNvSpPr txBox="1">
            <a:spLocks noChangeArrowheads="1"/>
          </p:cNvSpPr>
          <p:nvPr>
            <p:custDataLst>
              <p:tags r:id="rId46"/>
            </p:custDataLst>
          </p:nvPr>
        </p:nvSpPr>
        <p:spPr bwMode="gray">
          <a:xfrm>
            <a:off x="4091180" y="3870713"/>
            <a:ext cx="352813" cy="256387"/>
          </a:xfrm>
          <a:prstGeom prst="rect">
            <a:avLst/>
          </a:prstGeom>
          <a:noFill/>
          <a:ln w="9525">
            <a:noFill/>
            <a:miter lim="800000"/>
            <a:headEnd/>
            <a:tailEnd/>
          </a:ln>
        </p:spPr>
        <p:txBody>
          <a:bodyPr wrap="none">
            <a:noAutofit/>
          </a:bodyPr>
          <a:lstStyle/>
          <a:p>
            <a:pPr algn="ctr"/>
            <a:r>
              <a:rPr lang="fr-FR" sz="980" b="1" dirty="0">
                <a:solidFill>
                  <a:srgbClr val="3366AA"/>
                </a:solidFill>
                <a:latin typeface="Raspoutine Medium" pitchFamily="50" charset="0"/>
                <a:cs typeface="Verdana" pitchFamily="34" charset="0"/>
              </a:rPr>
              <a:t>H</a:t>
            </a:r>
            <a:r>
              <a:rPr lang="fr-FR" sz="980" b="1" baseline="-25000" dirty="0">
                <a:solidFill>
                  <a:srgbClr val="3366AA"/>
                </a:solidFill>
                <a:latin typeface="Raspoutine Medium" pitchFamily="50" charset="0"/>
                <a:cs typeface="Verdana" pitchFamily="34" charset="0"/>
              </a:rPr>
              <a:t>2</a:t>
            </a:r>
          </a:p>
        </p:txBody>
      </p:sp>
      <p:pic>
        <p:nvPicPr>
          <p:cNvPr id="655" name="Picture 4" descr="http://www.bullesdair.fr/images/bullesbleue.jpg"/>
          <p:cNvPicPr>
            <a:picLocks noChangeAspect="1" noChangeArrowheads="1"/>
          </p:cNvPicPr>
          <p:nvPr/>
        </p:nvPicPr>
        <p:blipFill>
          <a:blip r:embed="rId53" cstate="print"/>
          <a:srcRect l="21732" t="27555" r="22383" b="32473"/>
          <a:stretch>
            <a:fillRect/>
          </a:stretch>
        </p:blipFill>
        <p:spPr bwMode="auto">
          <a:xfrm>
            <a:off x="6211927" y="2765303"/>
            <a:ext cx="323607" cy="318048"/>
          </a:xfrm>
          <a:prstGeom prst="ellipse">
            <a:avLst/>
          </a:prstGeom>
          <a:noFill/>
        </p:spPr>
      </p:pic>
      <p:sp>
        <p:nvSpPr>
          <p:cNvPr id="656" name="Textfeld 692"/>
          <p:cNvSpPr txBox="1">
            <a:spLocks noChangeArrowheads="1"/>
          </p:cNvSpPr>
          <p:nvPr>
            <p:custDataLst>
              <p:tags r:id="rId47"/>
            </p:custDataLst>
          </p:nvPr>
        </p:nvSpPr>
        <p:spPr bwMode="gray">
          <a:xfrm>
            <a:off x="6197324" y="2796132"/>
            <a:ext cx="352813" cy="256387"/>
          </a:xfrm>
          <a:prstGeom prst="rect">
            <a:avLst/>
          </a:prstGeom>
          <a:noFill/>
          <a:ln w="9525">
            <a:noFill/>
            <a:miter lim="800000"/>
            <a:headEnd/>
            <a:tailEnd/>
          </a:ln>
        </p:spPr>
        <p:txBody>
          <a:bodyPr wrap="none">
            <a:noAutofit/>
          </a:bodyPr>
          <a:lstStyle/>
          <a:p>
            <a:pPr algn="ctr"/>
            <a:r>
              <a:rPr lang="fr-FR" sz="980" b="1" dirty="0">
                <a:solidFill>
                  <a:srgbClr val="3366AA"/>
                </a:solidFill>
                <a:latin typeface="Raspoutine Medium" pitchFamily="50" charset="0"/>
                <a:cs typeface="Verdana" pitchFamily="34" charset="0"/>
              </a:rPr>
              <a:t>H</a:t>
            </a:r>
            <a:r>
              <a:rPr lang="fr-FR" sz="980" b="1" baseline="-25000" dirty="0">
                <a:solidFill>
                  <a:srgbClr val="3366AA"/>
                </a:solidFill>
                <a:latin typeface="Raspoutine Medium" pitchFamily="50" charset="0"/>
                <a:cs typeface="Verdana" pitchFamily="34" charset="0"/>
              </a:rPr>
              <a:t>2</a:t>
            </a:r>
          </a:p>
        </p:txBody>
      </p:sp>
      <p:pic>
        <p:nvPicPr>
          <p:cNvPr id="657" name="Picture 4" descr="http://www.bullesdair.fr/images/bullesbleue.jpg"/>
          <p:cNvPicPr>
            <a:picLocks noChangeAspect="1" noChangeArrowheads="1"/>
          </p:cNvPicPr>
          <p:nvPr/>
        </p:nvPicPr>
        <p:blipFill>
          <a:blip r:embed="rId53" cstate="print"/>
          <a:srcRect l="21732" t="27555" r="22383" b="32473"/>
          <a:stretch>
            <a:fillRect/>
          </a:stretch>
        </p:blipFill>
        <p:spPr bwMode="auto">
          <a:xfrm>
            <a:off x="6196066" y="4097623"/>
            <a:ext cx="323607" cy="318048"/>
          </a:xfrm>
          <a:prstGeom prst="ellipse">
            <a:avLst/>
          </a:prstGeom>
          <a:noFill/>
        </p:spPr>
      </p:pic>
      <p:sp>
        <p:nvSpPr>
          <p:cNvPr id="658" name="Textfeld 692"/>
          <p:cNvSpPr txBox="1">
            <a:spLocks noChangeArrowheads="1"/>
          </p:cNvSpPr>
          <p:nvPr>
            <p:custDataLst>
              <p:tags r:id="rId48"/>
            </p:custDataLst>
          </p:nvPr>
        </p:nvSpPr>
        <p:spPr bwMode="gray">
          <a:xfrm>
            <a:off x="6181463" y="4128452"/>
            <a:ext cx="352813" cy="256387"/>
          </a:xfrm>
          <a:prstGeom prst="rect">
            <a:avLst/>
          </a:prstGeom>
          <a:noFill/>
          <a:ln w="9525">
            <a:noFill/>
            <a:miter lim="800000"/>
            <a:headEnd/>
            <a:tailEnd/>
          </a:ln>
        </p:spPr>
        <p:txBody>
          <a:bodyPr wrap="none">
            <a:noAutofit/>
          </a:bodyPr>
          <a:lstStyle/>
          <a:p>
            <a:pPr algn="ctr"/>
            <a:r>
              <a:rPr lang="fr-FR" sz="980" b="1" dirty="0">
                <a:solidFill>
                  <a:srgbClr val="3366AA"/>
                </a:solidFill>
                <a:latin typeface="Raspoutine Medium" pitchFamily="50" charset="0"/>
                <a:cs typeface="Verdana" pitchFamily="34" charset="0"/>
              </a:rPr>
              <a:t>H</a:t>
            </a:r>
            <a:r>
              <a:rPr lang="fr-FR" sz="980" b="1" baseline="-25000" dirty="0">
                <a:solidFill>
                  <a:srgbClr val="3366AA"/>
                </a:solidFill>
                <a:latin typeface="Raspoutine Medium" pitchFamily="50" charset="0"/>
                <a:cs typeface="Verdana" pitchFamily="34" charset="0"/>
              </a:rPr>
              <a:t>2</a:t>
            </a:r>
          </a:p>
        </p:txBody>
      </p:sp>
      <p:sp>
        <p:nvSpPr>
          <p:cNvPr id="659" name="Textfeld 645"/>
          <p:cNvSpPr txBox="1">
            <a:spLocks noChangeArrowheads="1"/>
          </p:cNvSpPr>
          <p:nvPr>
            <p:custDataLst>
              <p:tags r:id="rId49"/>
            </p:custDataLst>
          </p:nvPr>
        </p:nvSpPr>
        <p:spPr bwMode="gray">
          <a:xfrm>
            <a:off x="4073096" y="5174682"/>
            <a:ext cx="352813" cy="256387"/>
          </a:xfrm>
          <a:prstGeom prst="rect">
            <a:avLst/>
          </a:prstGeom>
          <a:noFill/>
          <a:ln w="9525">
            <a:noFill/>
            <a:miter lim="800000"/>
            <a:headEnd/>
            <a:tailEnd/>
          </a:ln>
        </p:spPr>
        <p:txBody>
          <a:bodyPr wrap="none">
            <a:noAutofit/>
          </a:bodyPr>
          <a:lstStyle/>
          <a:p>
            <a:pPr algn="ctr"/>
            <a:r>
              <a:rPr lang="fr-FR" sz="980" dirty="0">
                <a:solidFill>
                  <a:srgbClr val="949EAA"/>
                </a:solidFill>
                <a:latin typeface="Raspoutine Medium" pitchFamily="50" charset="0"/>
                <a:cs typeface="Verdana" pitchFamily="34" charset="0"/>
              </a:rPr>
              <a:t>CO</a:t>
            </a:r>
            <a:r>
              <a:rPr lang="fr-FR" sz="980" baseline="-25000" dirty="0">
                <a:solidFill>
                  <a:srgbClr val="949EAA"/>
                </a:solidFill>
                <a:latin typeface="Raspoutine Medium" pitchFamily="50" charset="0"/>
                <a:cs typeface="Verdana" pitchFamily="34" charset="0"/>
              </a:rPr>
              <a:t>2</a:t>
            </a:r>
          </a:p>
        </p:txBody>
      </p:sp>
      <p:cxnSp>
        <p:nvCxnSpPr>
          <p:cNvPr id="660" name="Connecteur droit 659"/>
          <p:cNvCxnSpPr/>
          <p:nvPr/>
        </p:nvCxnSpPr>
        <p:spPr>
          <a:xfrm>
            <a:off x="4819278" y="4931964"/>
            <a:ext cx="1270125" cy="0"/>
          </a:xfrm>
          <a:prstGeom prst="line">
            <a:avLst/>
          </a:prstGeom>
          <a:noFill/>
          <a:ln w="9525" cap="flat" cmpd="sng" algn="ctr">
            <a:solidFill>
              <a:srgbClr val="8E8E8E"/>
            </a:solidFill>
            <a:prstDash val="solid"/>
          </a:ln>
          <a:effectLst/>
        </p:spPr>
      </p:cxnSp>
      <p:cxnSp>
        <p:nvCxnSpPr>
          <p:cNvPr id="661" name="Connecteur droit 660"/>
          <p:cNvCxnSpPr/>
          <p:nvPr/>
        </p:nvCxnSpPr>
        <p:spPr>
          <a:xfrm>
            <a:off x="4819278" y="3817410"/>
            <a:ext cx="1270125" cy="0"/>
          </a:xfrm>
          <a:prstGeom prst="line">
            <a:avLst/>
          </a:prstGeom>
          <a:noFill/>
          <a:ln w="9525" cap="flat" cmpd="sng" algn="ctr">
            <a:solidFill>
              <a:srgbClr val="8E8E8E"/>
            </a:solidFill>
            <a:prstDash val="solid"/>
          </a:ln>
          <a:effectLst/>
        </p:spPr>
      </p:cxnSp>
      <p:cxnSp>
        <p:nvCxnSpPr>
          <p:cNvPr id="662" name="Connecteur droit 661"/>
          <p:cNvCxnSpPr/>
          <p:nvPr/>
        </p:nvCxnSpPr>
        <p:spPr>
          <a:xfrm>
            <a:off x="4819278" y="2697230"/>
            <a:ext cx="1270125" cy="0"/>
          </a:xfrm>
          <a:prstGeom prst="line">
            <a:avLst/>
          </a:prstGeom>
          <a:noFill/>
          <a:ln w="9525" cap="flat" cmpd="sng" algn="ctr">
            <a:solidFill>
              <a:srgbClr val="8E8E8E"/>
            </a:solidFill>
            <a:prstDash val="solid"/>
          </a:ln>
          <a:effectLst/>
        </p:spPr>
      </p:cxnSp>
      <p:sp>
        <p:nvSpPr>
          <p:cNvPr id="663" name="Titre 5"/>
          <p:cNvSpPr>
            <a:spLocks noGrp="1"/>
          </p:cNvSpPr>
          <p:nvPr>
            <p:ph type="title"/>
          </p:nvPr>
        </p:nvSpPr>
        <p:spPr>
          <a:xfrm>
            <a:off x="89647" y="247378"/>
            <a:ext cx="8871791" cy="620475"/>
          </a:xfrm>
        </p:spPr>
        <p:txBody>
          <a:bodyPr>
            <a:noAutofit/>
          </a:bodyPr>
          <a:lstStyle/>
          <a:p>
            <a:pPr algn="ctr"/>
            <a:r>
              <a:rPr lang="fr-FR" sz="3600" b="1" dirty="0">
                <a:solidFill>
                  <a:schemeClr val="accent3"/>
                </a:solidFill>
              </a:rPr>
              <a:t>Un changement de paradigme dans le système énergétique </a:t>
            </a:r>
          </a:p>
        </p:txBody>
      </p:sp>
      <p:pic>
        <p:nvPicPr>
          <p:cNvPr id="664" name="Image 663"/>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19322" y="5541350"/>
            <a:ext cx="2456016" cy="1180125"/>
          </a:xfrm>
          <a:prstGeom prst="rect">
            <a:avLst/>
          </a:prstGeom>
        </p:spPr>
      </p:pic>
      <p:pic>
        <p:nvPicPr>
          <p:cNvPr id="621" name="Image 620"/>
          <p:cNvPicPr>
            <a:picLocks noChangeAspect="1"/>
          </p:cNvPicPr>
          <p:nvPr/>
        </p:nvPicPr>
        <p:blipFill>
          <a:blip r:embed="rId65"/>
          <a:stretch>
            <a:fillRect/>
          </a:stretch>
        </p:blipFill>
        <p:spPr>
          <a:xfrm>
            <a:off x="7621560" y="3296569"/>
            <a:ext cx="855770" cy="680520"/>
          </a:xfrm>
          <a:prstGeom prst="rect">
            <a:avLst/>
          </a:prstGeom>
        </p:spPr>
      </p:pic>
    </p:spTree>
    <p:extLst>
      <p:ext uri="{BB962C8B-B14F-4D97-AF65-F5344CB8AC3E}">
        <p14:creationId xmlns:p14="http://schemas.microsoft.com/office/powerpoint/2010/main" val="3460165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734336" y="171450"/>
            <a:ext cx="5990564" cy="523875"/>
          </a:xfrm>
        </p:spPr>
        <p:txBody>
          <a:bodyPr>
            <a:normAutofit fontScale="90000"/>
          </a:bodyPr>
          <a:lstStyle/>
          <a:p>
            <a:r>
              <a:rPr lang="fr-FR" b="1" dirty="0">
                <a:solidFill>
                  <a:srgbClr val="0070C0"/>
                </a:solidFill>
              </a:rPr>
              <a:t>Green Deal</a:t>
            </a:r>
          </a:p>
        </p:txBody>
      </p:sp>
      <p:pic>
        <p:nvPicPr>
          <p:cNvPr id="4" name="Image 3"/>
          <p:cNvPicPr>
            <a:picLocks noChangeAspect="1"/>
          </p:cNvPicPr>
          <p:nvPr/>
        </p:nvPicPr>
        <p:blipFill>
          <a:blip r:embed="rId2"/>
          <a:stretch>
            <a:fillRect/>
          </a:stretch>
        </p:blipFill>
        <p:spPr>
          <a:xfrm>
            <a:off x="161098" y="1313859"/>
            <a:ext cx="3725102" cy="3542605"/>
          </a:xfrm>
          <a:prstGeom prst="rect">
            <a:avLst/>
          </a:prstGeom>
        </p:spPr>
      </p:pic>
      <p:sp>
        <p:nvSpPr>
          <p:cNvPr id="7" name="Rectangle 6"/>
          <p:cNvSpPr/>
          <p:nvPr/>
        </p:nvSpPr>
        <p:spPr>
          <a:xfrm>
            <a:off x="85725" y="4962525"/>
            <a:ext cx="8705918" cy="2024400"/>
          </a:xfrm>
          <a:prstGeom prst="rect">
            <a:avLst/>
          </a:prstGeom>
        </p:spPr>
        <p:txBody>
          <a:bodyPr wrap="square">
            <a:spAutoFit/>
          </a:bodyPr>
          <a:lstStyle/>
          <a:p>
            <a:pPr>
              <a:lnSpc>
                <a:spcPct val="107000"/>
              </a:lnSpc>
              <a:spcAft>
                <a:spcPts val="588"/>
              </a:spcAft>
            </a:pPr>
            <a:r>
              <a:rPr lang="fr-FR" sz="1800" b="1" dirty="0">
                <a:solidFill>
                  <a:srgbClr val="0070C0"/>
                </a:solidFill>
                <a:latin typeface="+mn-lt"/>
                <a:ea typeface="Times New Roman" panose="02020603050405020304" pitchFamily="18" charset="0"/>
                <a:cs typeface="Times New Roman" panose="02020603050405020304" pitchFamily="18" charset="0"/>
              </a:rPr>
              <a:t>« Notre engagement, visant à devenir le premier continent neutre en carbone, est au cœur de la nouvelle Commission »</a:t>
            </a:r>
            <a:endParaRPr lang="fr-FR" sz="1800" b="1" dirty="0">
              <a:solidFill>
                <a:srgbClr val="0070C0"/>
              </a:solidFill>
              <a:latin typeface="+mn-lt"/>
              <a:ea typeface="Calibri" panose="020F0502020204030204" pitchFamily="34" charset="0"/>
              <a:cs typeface="Times New Roman" panose="02020603050405020304" pitchFamily="18" charset="0"/>
            </a:endParaRPr>
          </a:p>
          <a:p>
            <a:pPr>
              <a:lnSpc>
                <a:spcPct val="107000"/>
              </a:lnSpc>
              <a:spcAft>
                <a:spcPts val="588"/>
              </a:spcAft>
            </a:pPr>
            <a:r>
              <a:rPr lang="fr-FR" sz="1800" b="1" dirty="0">
                <a:solidFill>
                  <a:srgbClr val="0070C0"/>
                </a:solidFill>
                <a:latin typeface="+mn-lt"/>
                <a:ea typeface="Times New Roman" panose="02020603050405020304" pitchFamily="18" charset="0"/>
                <a:cs typeface="Times New Roman" panose="02020603050405020304" pitchFamily="18" charset="0"/>
              </a:rPr>
              <a:t>« La neutralité climatique est un impératif économique à long terme, ceux qui agiront les premiers et le plus rapidement seront ceux qui saisiront les opportunités de la transition écologique ».</a:t>
            </a:r>
            <a:endParaRPr lang="fr-FR" sz="1800" b="1" dirty="0">
              <a:solidFill>
                <a:srgbClr val="0070C0"/>
              </a:solidFill>
              <a:latin typeface="+mn-lt"/>
              <a:ea typeface="Calibri" panose="020F0502020204030204" pitchFamily="34" charset="0"/>
              <a:cs typeface="Times New Roman" panose="02020603050405020304" pitchFamily="18" charset="0"/>
            </a:endParaRPr>
          </a:p>
          <a:p>
            <a:pPr>
              <a:lnSpc>
                <a:spcPct val="107000"/>
              </a:lnSpc>
              <a:spcAft>
                <a:spcPts val="588"/>
              </a:spcAft>
            </a:pPr>
            <a:r>
              <a:rPr lang="fr-FR" sz="1800" dirty="0">
                <a:latin typeface="+mn-lt"/>
                <a:ea typeface="Times New Roman" panose="02020603050405020304" pitchFamily="18" charset="0"/>
                <a:cs typeface="Times New Roman" panose="02020603050405020304" pitchFamily="18" charset="0"/>
              </a:rPr>
              <a:t> </a:t>
            </a:r>
            <a:endParaRPr lang="fr-FR" sz="1800" dirty="0">
              <a:latin typeface="+mn-lt"/>
              <a:ea typeface="Calibri" panose="020F0502020204030204" pitchFamily="34" charset="0"/>
              <a:cs typeface="Times New Roman" panose="02020603050405020304" pitchFamily="18"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734337" cy="1313859"/>
          </a:xfrm>
          <a:prstGeom prst="rect">
            <a:avLst/>
          </a:prstGeom>
        </p:spPr>
      </p:pic>
      <p:sp>
        <p:nvSpPr>
          <p:cNvPr id="8" name="ZoneTexte 7"/>
          <p:cNvSpPr txBox="1"/>
          <p:nvPr/>
        </p:nvSpPr>
        <p:spPr>
          <a:xfrm>
            <a:off x="3886200" y="1724025"/>
            <a:ext cx="5075238" cy="1936428"/>
          </a:xfrm>
          <a:prstGeom prst="rect">
            <a:avLst/>
          </a:prstGeom>
          <a:noFill/>
        </p:spPr>
        <p:txBody>
          <a:bodyPr wrap="square" rtlCol="0">
            <a:spAutoFit/>
          </a:bodyPr>
          <a:lstStyle/>
          <a:p>
            <a:pPr algn="ctr">
              <a:lnSpc>
                <a:spcPct val="107000"/>
              </a:lnSpc>
              <a:spcAft>
                <a:spcPts val="588"/>
              </a:spcAft>
            </a:pPr>
            <a:r>
              <a:rPr lang="fr-FR" b="1" dirty="0">
                <a:solidFill>
                  <a:srgbClr val="0070C0"/>
                </a:solidFill>
                <a:ea typeface="Times New Roman" panose="02020603050405020304" pitchFamily="18" charset="0"/>
                <a:cs typeface="Times New Roman" panose="02020603050405020304" pitchFamily="18" charset="0"/>
              </a:rPr>
              <a:t>« </a:t>
            </a:r>
            <a:r>
              <a:rPr lang="fr-FR" sz="2800" b="1" dirty="0">
                <a:solidFill>
                  <a:srgbClr val="0070C0"/>
                </a:solidFill>
                <a:ea typeface="Times New Roman" panose="02020603050405020304" pitchFamily="18" charset="0"/>
                <a:cs typeface="Times New Roman" panose="02020603050405020304" pitchFamily="18" charset="0"/>
              </a:rPr>
              <a:t>Je veux que le Green Deal européen devienne la marque de fabrique de l’Europe »,</a:t>
            </a:r>
            <a:endParaRPr lang="fr-FR" sz="2800" b="1" dirty="0">
              <a:solidFill>
                <a:srgbClr val="0070C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7979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Rectangle 2"/>
          <p:cNvSpPr/>
          <p:nvPr/>
        </p:nvSpPr>
        <p:spPr>
          <a:xfrm>
            <a:off x="4400550" y="3752934"/>
            <a:ext cx="4560888" cy="1847766"/>
          </a:xfrm>
          <a:prstGeom prst="rect">
            <a:avLst/>
          </a:prstGeom>
        </p:spPr>
        <p:txBody>
          <a:bodyPr wrap="square">
            <a:spAutoFit/>
          </a:bodyPr>
          <a:lstStyle/>
          <a:p>
            <a:r>
              <a:rPr lang="fr-FR" sz="2800" b="1" dirty="0">
                <a:latin typeface="Calibri" panose="020F0502020204030204" pitchFamily="34" charset="0"/>
                <a:ea typeface="Calibri" panose="020F0502020204030204" pitchFamily="34" charset="0"/>
                <a:cs typeface="Times New Roman" panose="02020603050405020304" pitchFamily="18" charset="0"/>
              </a:rPr>
              <a:t>« Nous voulons devenir le </a:t>
            </a:r>
            <a:r>
              <a:rPr lang="fr-FR" sz="2800" b="1" dirty="0">
                <a:solidFill>
                  <a:schemeClr val="accent4">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numéro un mondial </a:t>
            </a:r>
            <a:r>
              <a:rPr lang="fr-FR" sz="2800" b="1" dirty="0">
                <a:latin typeface="Calibri" panose="020F0502020204030204" pitchFamily="34" charset="0"/>
                <a:ea typeface="Calibri" panose="020F0502020204030204" pitchFamily="34" charset="0"/>
                <a:cs typeface="Times New Roman" panose="02020603050405020304" pitchFamily="18" charset="0"/>
              </a:rPr>
              <a:t>sur </a:t>
            </a:r>
            <a:r>
              <a:rPr lang="fr-FR" sz="2800" b="1" i="1" dirty="0">
                <a:latin typeface="Calibri" panose="020F0502020204030204" pitchFamily="34" charset="0"/>
                <a:ea typeface="Calibri" panose="020F0502020204030204" pitchFamily="34" charset="0"/>
                <a:cs typeface="Times New Roman" panose="02020603050405020304" pitchFamily="18" charset="0"/>
              </a:rPr>
              <a:t>les technologies </a:t>
            </a:r>
            <a:r>
              <a:rPr lang="fr-FR" sz="2800" b="1" dirty="0">
                <a:latin typeface="Calibri" panose="020F0502020204030204" pitchFamily="34" charset="0"/>
                <a:ea typeface="Calibri" panose="020F0502020204030204" pitchFamily="34" charset="0"/>
                <a:cs typeface="Times New Roman" panose="02020603050405020304" pitchFamily="18" charset="0"/>
              </a:rPr>
              <a:t>de l’hydrogène »</a:t>
            </a:r>
            <a:r>
              <a:rPr lang="fr-FR" dirty="0">
                <a:latin typeface="Calibri" panose="020F0502020204030204" pitchFamily="34" charset="0"/>
                <a:ea typeface="Calibri" panose="020F0502020204030204" pitchFamily="34" charset="0"/>
                <a:cs typeface="Times New Roman" panose="02020603050405020304" pitchFamily="18" charset="0"/>
              </a:rPr>
              <a:t>»</a:t>
            </a:r>
            <a:endParaRPr lang="fr-FR" dirty="0"/>
          </a:p>
        </p:txBody>
      </p:sp>
      <p:pic>
        <p:nvPicPr>
          <p:cNvPr id="4" name="Image 3"/>
          <p:cNvPicPr>
            <a:picLocks noChangeAspect="1"/>
          </p:cNvPicPr>
          <p:nvPr/>
        </p:nvPicPr>
        <p:blipFill>
          <a:blip r:embed="rId2"/>
          <a:stretch>
            <a:fillRect/>
          </a:stretch>
        </p:blipFill>
        <p:spPr>
          <a:xfrm>
            <a:off x="0" y="0"/>
            <a:ext cx="4483967" cy="6721475"/>
          </a:xfrm>
          <a:prstGeom prst="rect">
            <a:avLst/>
          </a:prstGeom>
        </p:spPr>
      </p:pic>
      <p:pic>
        <p:nvPicPr>
          <p:cNvPr id="5" name="Image 4"/>
          <p:cNvPicPr>
            <a:picLocks noChangeAspect="1"/>
          </p:cNvPicPr>
          <p:nvPr/>
        </p:nvPicPr>
        <p:blipFill>
          <a:blip r:embed="rId3"/>
          <a:stretch>
            <a:fillRect/>
          </a:stretch>
        </p:blipFill>
        <p:spPr>
          <a:xfrm>
            <a:off x="5432426" y="0"/>
            <a:ext cx="3529012" cy="375293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6164" y="5464826"/>
            <a:ext cx="2615274" cy="1256649"/>
          </a:xfrm>
          <a:prstGeom prst="rect">
            <a:avLst/>
          </a:prstGeom>
        </p:spPr>
      </p:pic>
    </p:spTree>
    <p:extLst>
      <p:ext uri="{BB962C8B-B14F-4D97-AF65-F5344CB8AC3E}">
        <p14:creationId xmlns:p14="http://schemas.microsoft.com/office/powerpoint/2010/main" val="3844731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2871" y="161924"/>
            <a:ext cx="6179810" cy="492443"/>
          </a:xfrm>
        </p:spPr>
        <p:txBody>
          <a:bodyPr/>
          <a:lstStyle/>
          <a:p>
            <a:pPr algn="ctr"/>
            <a:r>
              <a:rPr lang="fr-FR" dirty="0"/>
              <a:t> </a:t>
            </a:r>
            <a:r>
              <a:rPr lang="fr-FR" sz="3200" dirty="0">
                <a:solidFill>
                  <a:schemeClr val="tx2">
                    <a:lumMod val="75000"/>
                    <a:lumOff val="25000"/>
                  </a:schemeClr>
                </a:solidFill>
              </a:rPr>
              <a:t>The </a:t>
            </a:r>
            <a:r>
              <a:rPr lang="fr-FR" sz="3200" dirty="0" err="1">
                <a:solidFill>
                  <a:schemeClr val="tx2">
                    <a:lumMod val="75000"/>
                    <a:lumOff val="25000"/>
                  </a:schemeClr>
                </a:solidFill>
              </a:rPr>
              <a:t>Northern</a:t>
            </a:r>
            <a:r>
              <a:rPr lang="fr-FR" sz="3200" dirty="0">
                <a:solidFill>
                  <a:schemeClr val="tx2">
                    <a:lumMod val="75000"/>
                    <a:lumOff val="25000"/>
                  </a:schemeClr>
                </a:solidFill>
              </a:rPr>
              <a:t> </a:t>
            </a:r>
            <a:r>
              <a:rPr lang="fr-FR" sz="3200" dirty="0" err="1">
                <a:solidFill>
                  <a:schemeClr val="tx2">
                    <a:lumMod val="75000"/>
                    <a:lumOff val="25000"/>
                  </a:schemeClr>
                </a:solidFill>
              </a:rPr>
              <a:t>Netherlands</a:t>
            </a:r>
            <a:r>
              <a:rPr lang="fr-FR" sz="3200" dirty="0">
                <a:solidFill>
                  <a:schemeClr val="tx2">
                    <a:lumMod val="75000"/>
                    <a:lumOff val="25000"/>
                  </a:schemeClr>
                </a:solidFill>
              </a:rPr>
              <a:t> </a:t>
            </a:r>
            <a:r>
              <a:rPr lang="fr-FR" sz="3200" dirty="0" err="1">
                <a:solidFill>
                  <a:schemeClr val="tx2">
                    <a:lumMod val="75000"/>
                    <a:lumOff val="25000"/>
                  </a:schemeClr>
                </a:solidFill>
              </a:rPr>
              <a:t>project</a:t>
            </a:r>
            <a:endParaRPr lang="fr-FR" sz="3200" dirty="0">
              <a:solidFill>
                <a:schemeClr val="tx2">
                  <a:lumMod val="75000"/>
                  <a:lumOff val="25000"/>
                </a:schemeClr>
              </a:solidFill>
            </a:endParaRPr>
          </a:p>
        </p:txBody>
      </p:sp>
      <p:sp>
        <p:nvSpPr>
          <p:cNvPr id="3" name="Espace réservé du contenu 2"/>
          <p:cNvSpPr>
            <a:spLocks noGrp="1"/>
          </p:cNvSpPr>
          <p:nvPr>
            <p:ph idx="1"/>
          </p:nvPr>
        </p:nvSpPr>
        <p:spPr/>
        <p:txBody>
          <a:bodyPr/>
          <a:lstStyle/>
          <a:p>
            <a:endParaRPr lang="fr-FR"/>
          </a:p>
        </p:txBody>
      </p:sp>
      <p:pic>
        <p:nvPicPr>
          <p:cNvPr id="5" name="Image 4"/>
          <p:cNvPicPr>
            <a:picLocks noChangeAspect="1"/>
          </p:cNvPicPr>
          <p:nvPr/>
        </p:nvPicPr>
        <p:blipFill>
          <a:blip r:embed="rId2"/>
          <a:stretch>
            <a:fillRect/>
          </a:stretch>
        </p:blipFill>
        <p:spPr>
          <a:xfrm>
            <a:off x="208756" y="885825"/>
            <a:ext cx="8543925" cy="5600700"/>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572871" cy="1054100"/>
          </a:xfrm>
          <a:prstGeom prst="rect">
            <a:avLst/>
          </a:prstGeom>
        </p:spPr>
      </p:pic>
    </p:spTree>
    <p:extLst>
      <p:ext uri="{BB962C8B-B14F-4D97-AF65-F5344CB8AC3E}">
        <p14:creationId xmlns:p14="http://schemas.microsoft.com/office/powerpoint/2010/main" val="4283835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063" y="230188"/>
            <a:ext cx="8618537" cy="430887"/>
          </a:xfrm>
        </p:spPr>
        <p:txBody>
          <a:bodyPr/>
          <a:lstStyle/>
          <a:p>
            <a:pPr algn="ctr"/>
            <a:r>
              <a:rPr lang="fr-FR" sz="2800" b="1" dirty="0">
                <a:solidFill>
                  <a:schemeClr val="accent3"/>
                </a:solidFill>
              </a:rPr>
              <a:t>     L         LE PROJET H21  ( LEEDS )</a:t>
            </a:r>
          </a:p>
        </p:txBody>
      </p:sp>
      <p:pic>
        <p:nvPicPr>
          <p:cNvPr id="4" name="Espace réservé du contenu 3"/>
          <p:cNvPicPr>
            <a:picLocks noGrp="1" noChangeAspect="1"/>
          </p:cNvPicPr>
          <p:nvPr>
            <p:ph idx="1"/>
          </p:nvPr>
        </p:nvPicPr>
        <p:blipFill>
          <a:blip r:embed="rId2"/>
          <a:stretch>
            <a:fillRect/>
          </a:stretch>
        </p:blipFill>
        <p:spPr>
          <a:xfrm>
            <a:off x="1102658" y="872147"/>
            <a:ext cx="7858779" cy="584932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563906" cy="1162945"/>
          </a:xfrm>
          <a:prstGeom prst="rect">
            <a:avLst/>
          </a:prstGeom>
        </p:spPr>
      </p:pic>
    </p:spTree>
    <p:extLst>
      <p:ext uri="{BB962C8B-B14F-4D97-AF65-F5344CB8AC3E}">
        <p14:creationId xmlns:p14="http://schemas.microsoft.com/office/powerpoint/2010/main" val="1089812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2828" y="3334172"/>
            <a:ext cx="8731307" cy="3228469"/>
          </a:xfrm>
        </p:spPr>
        <p:txBody>
          <a:bodyPr>
            <a:normAutofit/>
          </a:bodyPr>
          <a:lstStyle/>
          <a:p>
            <a:pPr algn="l"/>
            <a:endParaRPr lang="fr-FR" dirty="0"/>
          </a:p>
          <a:p>
            <a:pPr algn="l"/>
            <a:r>
              <a:rPr lang="fr-FR" spc="7" dirty="0">
                <a:solidFill>
                  <a:srgbClr val="333333"/>
                </a:solidFill>
                <a:latin typeface="Arial" panose="020B0604020202020204" pitchFamily="34" charset="0"/>
                <a:ea typeface="Times New Roman" panose="02020603050405020304" pitchFamily="18" charset="0"/>
              </a:rPr>
              <a:t>« La France a tout pour être un </a:t>
            </a:r>
            <a:r>
              <a:rPr lang="fr-FR" b="1" spc="7" dirty="0">
                <a:solidFill>
                  <a:srgbClr val="0070C0"/>
                </a:solidFill>
                <a:latin typeface="Arial" panose="020B0604020202020204" pitchFamily="34" charset="0"/>
                <a:ea typeface="Times New Roman" panose="02020603050405020304" pitchFamily="18" charset="0"/>
              </a:rPr>
              <a:t>leader mondial de l'hydrogène </a:t>
            </a:r>
            <a:r>
              <a:rPr lang="fr-FR" spc="7" dirty="0">
                <a:solidFill>
                  <a:srgbClr val="333333"/>
                </a:solidFill>
                <a:latin typeface="Arial" panose="020B0604020202020204" pitchFamily="34" charset="0"/>
                <a:ea typeface="Times New Roman" panose="02020603050405020304" pitchFamily="18" charset="0"/>
              </a:rPr>
              <a:t>et des batteries »</a:t>
            </a:r>
          </a:p>
          <a:p>
            <a:pPr algn="l"/>
            <a:endParaRPr lang="fr-FR" dirty="0"/>
          </a:p>
          <a:p>
            <a:pPr algn="l"/>
            <a:r>
              <a:rPr lang="fr-FR" dirty="0"/>
              <a:t>« …..La deuxième </a:t>
            </a:r>
            <a:r>
              <a:rPr lang="fr-FR" b="1" dirty="0">
                <a:solidFill>
                  <a:srgbClr val="0070C0"/>
                </a:solidFill>
              </a:rPr>
              <a:t>technologie clé </a:t>
            </a:r>
            <a:r>
              <a:rPr lang="fr-FR" dirty="0"/>
              <a:t>est l'hydrogène »</a:t>
            </a:r>
          </a:p>
          <a:p>
            <a:pPr algn="l"/>
            <a:endParaRPr lang="fr-FR" dirty="0"/>
          </a:p>
          <a:p>
            <a:pPr algn="l"/>
            <a:r>
              <a:rPr lang="fr-FR" dirty="0"/>
              <a:t>« Cette technologie sera une solution efficace et compétitive dans un avenir proche. À ce titre, nous souhaitons investir dans un </a:t>
            </a:r>
            <a:r>
              <a:rPr lang="fr-FR" b="1" dirty="0">
                <a:solidFill>
                  <a:srgbClr val="0070C0"/>
                </a:solidFill>
              </a:rPr>
              <a:t>plan hydrogène </a:t>
            </a:r>
            <a:r>
              <a:rPr lang="fr-FR" dirty="0"/>
              <a:t>qui sera rendu public au printemps »</a:t>
            </a:r>
          </a:p>
          <a:p>
            <a:pPr algn="l"/>
            <a:endParaRPr lang="fr-FR" dirty="0"/>
          </a:p>
          <a:p>
            <a:pPr algn="l"/>
            <a:r>
              <a:rPr lang="fr-FR" dirty="0"/>
              <a:t>« Les batteries électriques et l'hydrogène feront les mobilités de demain : l'électricité dans les villes et l'</a:t>
            </a:r>
            <a:r>
              <a:rPr lang="fr-FR" dirty="0">
                <a:solidFill>
                  <a:srgbClr val="0070C0"/>
                </a:solidFill>
              </a:rPr>
              <a:t>hydrogène</a:t>
            </a:r>
            <a:r>
              <a:rPr lang="fr-FR" dirty="0"/>
              <a:t> pour les </a:t>
            </a:r>
            <a:r>
              <a:rPr lang="fr-FR" dirty="0">
                <a:solidFill>
                  <a:srgbClr val="0070C0"/>
                </a:solidFill>
              </a:rPr>
              <a:t>mobilités collectives </a:t>
            </a:r>
            <a:r>
              <a:rPr lang="fr-FR" dirty="0"/>
              <a:t>ou le </a:t>
            </a:r>
            <a:r>
              <a:rPr lang="fr-FR" dirty="0">
                <a:solidFill>
                  <a:srgbClr val="0070C0"/>
                </a:solidFill>
              </a:rPr>
              <a:t>transport de marchandises</a:t>
            </a:r>
            <a:r>
              <a:rPr lang="fr-FR" dirty="0"/>
              <a:t> »</a:t>
            </a:r>
          </a:p>
          <a:p>
            <a:pPr algn="l"/>
            <a:endParaRPr lang="fr-FR" dirty="0"/>
          </a:p>
        </p:txBody>
      </p:sp>
      <p:pic>
        <p:nvPicPr>
          <p:cNvPr id="4" name="Image 3" descr="Un projet vert pour un nouvel élan. La conviction de Bruno Le Maire : l’État « peut faire des choix stratégiques pour l’avenir du pays » sans se substituer à la gestion des entreprises."/>
          <p:cNvPicPr/>
          <p:nvPr/>
        </p:nvPicPr>
        <p:blipFill>
          <a:blip r:embed="rId2">
            <a:extLst>
              <a:ext uri="{28A0092B-C50C-407E-A947-70E740481C1C}">
                <a14:useLocalDpi xmlns:a14="http://schemas.microsoft.com/office/drawing/2010/main" val="0"/>
              </a:ext>
            </a:extLst>
          </a:blip>
          <a:srcRect/>
          <a:stretch>
            <a:fillRect/>
          </a:stretch>
        </p:blipFill>
        <p:spPr bwMode="auto">
          <a:xfrm>
            <a:off x="3552404" y="38151"/>
            <a:ext cx="5409034" cy="3481883"/>
          </a:xfrm>
          <a:prstGeom prst="rect">
            <a:avLst/>
          </a:prstGeom>
          <a:noFill/>
          <a:ln>
            <a:noFill/>
          </a:ln>
        </p:spPr>
      </p:pic>
      <p:sp>
        <p:nvSpPr>
          <p:cNvPr id="5" name="Rectangle 4"/>
          <p:cNvSpPr/>
          <p:nvPr/>
        </p:nvSpPr>
        <p:spPr>
          <a:xfrm>
            <a:off x="1167024" y="3123202"/>
            <a:ext cx="7179333" cy="273280"/>
          </a:xfrm>
          <a:prstGeom prst="rect">
            <a:avLst/>
          </a:prstGeom>
        </p:spPr>
        <p:txBody>
          <a:bodyPr wrap="square">
            <a:spAutoFit/>
          </a:bodyPr>
          <a:lstStyle/>
          <a:p>
            <a:r>
              <a:rPr lang="fr-FR" sz="1176" spc="7" dirty="0">
                <a:solidFill>
                  <a:srgbClr val="333333"/>
                </a:solidFill>
                <a:latin typeface="Arial" panose="020B0604020202020204" pitchFamily="34" charset="0"/>
                <a:ea typeface="Times New Roman" panose="02020603050405020304" pitchFamily="18" charset="0"/>
              </a:rPr>
              <a:t>. </a:t>
            </a:r>
            <a:endParaRPr lang="fr-FR" sz="1176" dirty="0"/>
          </a:p>
        </p:txBody>
      </p:sp>
      <p:sp>
        <p:nvSpPr>
          <p:cNvPr id="6" name="ZoneTexte 5"/>
          <p:cNvSpPr txBox="1"/>
          <p:nvPr/>
        </p:nvSpPr>
        <p:spPr>
          <a:xfrm>
            <a:off x="242761" y="2850819"/>
            <a:ext cx="3943131" cy="409023"/>
          </a:xfrm>
          <a:prstGeom prst="rect">
            <a:avLst/>
          </a:prstGeom>
          <a:noFill/>
        </p:spPr>
        <p:txBody>
          <a:bodyPr wrap="square" rtlCol="0">
            <a:spAutoFit/>
          </a:bodyPr>
          <a:lstStyle/>
          <a:p>
            <a:r>
              <a:rPr lang="fr-FR" sz="2058" dirty="0"/>
              <a:t>La Tribune – 3 Février 2020</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563906" cy="1162945"/>
          </a:xfrm>
          <a:prstGeom prst="rect">
            <a:avLst/>
          </a:prstGeom>
        </p:spPr>
      </p:pic>
    </p:spTree>
    <p:extLst>
      <p:ext uri="{BB962C8B-B14F-4D97-AF65-F5344CB8AC3E}">
        <p14:creationId xmlns:p14="http://schemas.microsoft.com/office/powerpoint/2010/main" val="1236090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75129" y="3835376"/>
            <a:ext cx="8496637" cy="2708434"/>
          </a:xfrm>
        </p:spPr>
        <p:txBody>
          <a:bodyPr/>
          <a:lstStyle/>
          <a:p>
            <a:pPr marL="621792" lvl="1" indent="-285750">
              <a:buFont typeface="Wingdings" panose="05000000000000000000" pitchFamily="2" charset="2"/>
              <a:buChar char="Ø"/>
            </a:pPr>
            <a:r>
              <a:rPr lang="fr-FR" sz="1600" dirty="0"/>
              <a:t>Etre un </a:t>
            </a:r>
            <a:r>
              <a:rPr lang="fr-FR" sz="1600" b="1" dirty="0">
                <a:solidFill>
                  <a:srgbClr val="FF0000"/>
                </a:solidFill>
              </a:rPr>
              <a:t>IPCEI</a:t>
            </a:r>
            <a:r>
              <a:rPr lang="fr-FR" sz="1600" dirty="0"/>
              <a:t> ( Projet Important d’Intérêt Commun Européen) fournit une opportunité unique d’accès à des financements publics pour:</a:t>
            </a:r>
          </a:p>
          <a:p>
            <a:pPr marL="621792" lvl="1" indent="-285750" algn="l">
              <a:buFont typeface="Wingdings" panose="05000000000000000000" pitchFamily="2" charset="2"/>
              <a:buChar char="§"/>
            </a:pPr>
            <a:r>
              <a:rPr lang="fr-FR" sz="1600" dirty="0" err="1"/>
              <a:t>Capex</a:t>
            </a:r>
            <a:r>
              <a:rPr lang="fr-FR" sz="1600" dirty="0"/>
              <a:t> et </a:t>
            </a:r>
            <a:r>
              <a:rPr lang="fr-FR" sz="1600" dirty="0" err="1"/>
              <a:t>Opex</a:t>
            </a:r>
            <a:r>
              <a:rPr lang="fr-FR" sz="1600" dirty="0"/>
              <a:t> pour les activités de R&amp;D / Premier Déploiement Industriel</a:t>
            </a:r>
          </a:p>
          <a:p>
            <a:pPr marL="621792" lvl="1" indent="-285750" algn="l">
              <a:buFont typeface="Wingdings" panose="05000000000000000000" pitchFamily="2" charset="2"/>
              <a:buChar char="§"/>
            </a:pPr>
            <a:r>
              <a:rPr lang="fr-FR" sz="1600" dirty="0"/>
              <a:t>Construction d’infrastructures dans des projets relatifs à </a:t>
            </a:r>
            <a:r>
              <a:rPr lang="fr-FR" sz="1600" i="1" dirty="0"/>
              <a:t>l’</a:t>
            </a:r>
            <a:r>
              <a:rPr lang="fr-FR" sz="1600" i="1" dirty="0" err="1"/>
              <a:t>environnement,l’énergie</a:t>
            </a:r>
            <a:r>
              <a:rPr lang="fr-FR" sz="1600" i="1" dirty="0"/>
              <a:t> et les transports</a:t>
            </a:r>
          </a:p>
          <a:p>
            <a:pPr lvl="1" algn="l"/>
            <a:endParaRPr lang="fr-FR" sz="1600" i="1" dirty="0"/>
          </a:p>
          <a:p>
            <a:pPr marL="957834" lvl="2" indent="-285750" algn="l">
              <a:buFont typeface="Arial" panose="020B0604020202020204" pitchFamily="34" charset="0"/>
              <a:buChar char="•"/>
            </a:pPr>
            <a:r>
              <a:rPr lang="fr-FR" sz="1600" dirty="0"/>
              <a:t>Un IPCEI est un projet intégré à très grande échelle</a:t>
            </a:r>
          </a:p>
          <a:p>
            <a:pPr marL="957834" lvl="2" indent="-285750" algn="l">
              <a:buFont typeface="Arial" panose="020B0604020202020204" pitchFamily="34" charset="0"/>
              <a:buChar char="•"/>
            </a:pPr>
            <a:r>
              <a:rPr lang="fr-FR" sz="1600" dirty="0"/>
              <a:t>Il doit impliquer les sociétés de plusieurs </a:t>
            </a:r>
            <a:r>
              <a:rPr lang="fr-FR" sz="1600" dirty="0" err="1"/>
              <a:t>Etats</a:t>
            </a:r>
            <a:r>
              <a:rPr lang="fr-FR" sz="1600" dirty="0"/>
              <a:t> Membres</a:t>
            </a:r>
          </a:p>
          <a:p>
            <a:pPr marL="957834" lvl="2" indent="-285750" algn="l">
              <a:buFont typeface="Arial" panose="020B0604020202020204" pitchFamily="34" charset="0"/>
              <a:buChar char="•"/>
            </a:pPr>
            <a:r>
              <a:rPr lang="fr-FR" sz="1600" dirty="0"/>
              <a:t>Il doit contribuer d’une manière claire, concrète et identifiable à un ou plusieurs objectifs de l’Union Européenne</a:t>
            </a:r>
          </a:p>
          <a:p>
            <a:pPr marL="957834" lvl="2" indent="-285750" algn="l">
              <a:buFont typeface="Arial" panose="020B0604020202020204" pitchFamily="34" charset="0"/>
              <a:buChar char="•"/>
            </a:pPr>
            <a:r>
              <a:rPr lang="fr-FR" sz="1600" dirty="0"/>
              <a:t>Il doit avoir un impact significatif sur la compétitivité et sur une croissance durabl</a:t>
            </a:r>
            <a:r>
              <a:rPr lang="fr-FR" sz="1453" dirty="0"/>
              <a:t>e</a:t>
            </a:r>
          </a:p>
        </p:txBody>
      </p:sp>
      <p:sp>
        <p:nvSpPr>
          <p:cNvPr id="4" name="ZoneTexte 3"/>
          <p:cNvSpPr txBox="1"/>
          <p:nvPr/>
        </p:nvSpPr>
        <p:spPr>
          <a:xfrm>
            <a:off x="566442" y="80920"/>
            <a:ext cx="7501317" cy="3293209"/>
          </a:xfrm>
          <a:prstGeom prst="rect">
            <a:avLst/>
          </a:prstGeom>
          <a:noFill/>
        </p:spPr>
        <p:txBody>
          <a:bodyPr wrap="square" rtlCol="0">
            <a:spAutoFit/>
          </a:bodyPr>
          <a:lstStyle/>
          <a:p>
            <a:pPr marL="285750" indent="-285750">
              <a:buFont typeface="Wingdings" panose="05000000000000000000" pitchFamily="2" charset="2"/>
              <a:buChar char="Ø"/>
            </a:pPr>
            <a:r>
              <a:rPr lang="fr-FR" b="1" dirty="0">
                <a:solidFill>
                  <a:srgbClr val="FF0000"/>
                </a:solidFill>
              </a:rPr>
              <a:t>AMI</a:t>
            </a:r>
            <a:r>
              <a:rPr lang="fr-FR" b="1" dirty="0">
                <a:solidFill>
                  <a:srgbClr val="0070C0"/>
                </a:solidFill>
              </a:rPr>
              <a:t>« Projets innovants d’envergure européenne ou nationale sur la conception, la production et l’usage de systèmes à hydrogène » </a:t>
            </a:r>
          </a:p>
          <a:p>
            <a:r>
              <a:rPr lang="fr-FR" b="1" dirty="0"/>
              <a:t>But</a:t>
            </a:r>
            <a:r>
              <a:rPr lang="fr-FR" dirty="0"/>
              <a:t> : identifier les projets structurants pour la filière hydrogène. permettant de développer les savoir-faire industriels français et de passer la filière à l’échelle</a:t>
            </a:r>
          </a:p>
          <a:p>
            <a:endParaRPr lang="fr-FR" dirty="0"/>
          </a:p>
          <a:p>
            <a:pPr marL="742950" lvl="1" indent="-285750">
              <a:buFont typeface="Arial" panose="020B0604020202020204" pitchFamily="34" charset="0"/>
              <a:buChar char="•"/>
            </a:pPr>
            <a:r>
              <a:rPr lang="fr-FR" dirty="0"/>
              <a:t>projets de développement industriel, </a:t>
            </a:r>
          </a:p>
          <a:p>
            <a:pPr marL="742950" lvl="1" indent="-285750">
              <a:buFont typeface="Arial" panose="020B0604020202020204" pitchFamily="34" charset="0"/>
              <a:buChar char="•"/>
            </a:pPr>
            <a:r>
              <a:rPr lang="fr-FR" dirty="0"/>
              <a:t>projets territoriaux de production massive pour les usages industrie et mobilité, </a:t>
            </a:r>
          </a:p>
          <a:p>
            <a:pPr marL="742950" lvl="1" indent="-285750">
              <a:buFont typeface="Arial" panose="020B0604020202020204" pitchFamily="34" charset="0"/>
              <a:buChar char="•"/>
            </a:pPr>
            <a:r>
              <a:rPr lang="fr-FR" dirty="0"/>
              <a:t>projets de </a:t>
            </a:r>
            <a:r>
              <a:rPr lang="fr-FR" dirty="0" err="1"/>
              <a:t>décarbonation</a:t>
            </a:r>
            <a:r>
              <a:rPr lang="fr-FR" dirty="0"/>
              <a:t> massive d’usages industriels </a:t>
            </a:r>
          </a:p>
          <a:p>
            <a:pPr marL="742950" lvl="1" indent="-285750">
              <a:buFont typeface="Arial" panose="020B0604020202020204" pitchFamily="34" charset="0"/>
              <a:buChar char="•"/>
            </a:pPr>
            <a:r>
              <a:rPr lang="fr-FR" dirty="0"/>
              <a:t>projets structurants de mobilité </a:t>
            </a:r>
          </a:p>
          <a:p>
            <a:endParaRPr lang="fr-FR" b="1" dirty="0"/>
          </a:p>
          <a:p>
            <a:r>
              <a:rPr lang="fr-FR" dirty="0"/>
              <a:t>Première relève   : 20 mars</a:t>
            </a:r>
          </a:p>
          <a:p>
            <a:r>
              <a:rPr lang="fr-FR" dirty="0"/>
              <a:t>Deuxième relève : 30 juin 2020, </a:t>
            </a:r>
          </a:p>
        </p:txBody>
      </p:sp>
    </p:spTree>
    <p:extLst>
      <p:ext uri="{BB962C8B-B14F-4D97-AF65-F5344CB8AC3E}">
        <p14:creationId xmlns:p14="http://schemas.microsoft.com/office/powerpoint/2010/main" val="4066292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0025" y="219075"/>
            <a:ext cx="4229100" cy="615553"/>
          </a:xfrm>
        </p:spPr>
        <p:txBody>
          <a:bodyPr/>
          <a:lstStyle/>
          <a:p>
            <a:r>
              <a:rPr lang="fr-FR" sz="4000" b="1" dirty="0">
                <a:solidFill>
                  <a:srgbClr val="0070C0"/>
                </a:solidFill>
              </a:rPr>
              <a:t>En conclusion</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564474" cy="1313859"/>
          </a:xfrm>
          <a:prstGeom prst="rect">
            <a:avLst/>
          </a:prstGeom>
        </p:spPr>
      </p:pic>
      <p:sp>
        <p:nvSpPr>
          <p:cNvPr id="4" name="ZoneTexte 3"/>
          <p:cNvSpPr txBox="1"/>
          <p:nvPr/>
        </p:nvSpPr>
        <p:spPr>
          <a:xfrm>
            <a:off x="285750" y="1209675"/>
            <a:ext cx="8391525" cy="4893647"/>
          </a:xfrm>
          <a:prstGeom prst="rect">
            <a:avLst/>
          </a:prstGeom>
          <a:noFill/>
        </p:spPr>
        <p:txBody>
          <a:bodyPr wrap="square" rtlCol="0">
            <a:spAutoFit/>
          </a:bodyPr>
          <a:lstStyle/>
          <a:p>
            <a:pPr marL="342900" indent="-342900">
              <a:buFont typeface="Wingdings" panose="05000000000000000000" pitchFamily="2" charset="2"/>
              <a:buChar char="Ø"/>
            </a:pPr>
            <a:r>
              <a:rPr lang="fr-FR" sz="2400" b="1" dirty="0">
                <a:solidFill>
                  <a:srgbClr val="0070C0"/>
                </a:solidFill>
              </a:rPr>
              <a:t>Vecteur polyvalent</a:t>
            </a:r>
          </a:p>
          <a:p>
            <a:pPr marL="342900" indent="-342900">
              <a:buFont typeface="Wingdings" panose="05000000000000000000" pitchFamily="2" charset="2"/>
              <a:buChar char="Ø"/>
            </a:pPr>
            <a:endParaRPr lang="fr-FR" sz="2400" b="1" dirty="0">
              <a:solidFill>
                <a:srgbClr val="0070C0"/>
              </a:solidFill>
            </a:endParaRPr>
          </a:p>
          <a:p>
            <a:pPr marL="342900" indent="-342900">
              <a:buFont typeface="Wingdings" panose="05000000000000000000" pitchFamily="2" charset="2"/>
              <a:buChar char="Ø"/>
            </a:pPr>
            <a:r>
              <a:rPr lang="fr-FR" sz="2400" b="1" dirty="0">
                <a:solidFill>
                  <a:srgbClr val="0070C0"/>
                </a:solidFill>
              </a:rPr>
              <a:t>Pas de réussite de la transition énergétique sans Hydrogène</a:t>
            </a:r>
          </a:p>
          <a:p>
            <a:pPr marL="342900" indent="-342900">
              <a:buFont typeface="Wingdings" panose="05000000000000000000" pitchFamily="2" charset="2"/>
              <a:buChar char="Ø"/>
            </a:pPr>
            <a:endParaRPr lang="fr-FR" sz="2400" b="1" dirty="0">
              <a:solidFill>
                <a:srgbClr val="0070C0"/>
              </a:solidFill>
            </a:endParaRPr>
          </a:p>
          <a:p>
            <a:pPr marL="342900" indent="-342900">
              <a:buFont typeface="Wingdings" panose="05000000000000000000" pitchFamily="2" charset="2"/>
              <a:buChar char="Ø"/>
            </a:pPr>
            <a:r>
              <a:rPr lang="fr-FR" sz="2400" b="1" dirty="0">
                <a:solidFill>
                  <a:srgbClr val="0070C0"/>
                </a:solidFill>
              </a:rPr>
              <a:t>Massifier : construire des écosystèmes territoriaux, changer d’échelle, importation</a:t>
            </a:r>
          </a:p>
          <a:p>
            <a:pPr marL="342900" indent="-342900">
              <a:buFont typeface="Wingdings" panose="05000000000000000000" pitchFamily="2" charset="2"/>
              <a:buChar char="Ø"/>
            </a:pPr>
            <a:endParaRPr lang="fr-FR" sz="2400" b="1" dirty="0">
              <a:solidFill>
                <a:srgbClr val="0070C0"/>
              </a:solidFill>
            </a:endParaRPr>
          </a:p>
          <a:p>
            <a:pPr marL="342900" indent="-342900">
              <a:buFont typeface="Wingdings" panose="05000000000000000000" pitchFamily="2" charset="2"/>
              <a:buChar char="Ø"/>
            </a:pPr>
            <a:r>
              <a:rPr lang="fr-FR" sz="2400" b="1" dirty="0">
                <a:solidFill>
                  <a:srgbClr val="0070C0"/>
                </a:solidFill>
              </a:rPr>
              <a:t>Poursuivre la R&amp;D et encourager l’innovation</a:t>
            </a:r>
          </a:p>
          <a:p>
            <a:pPr marL="342900" indent="-342900">
              <a:buFont typeface="Wingdings" panose="05000000000000000000" pitchFamily="2" charset="2"/>
              <a:buChar char="Ø"/>
            </a:pPr>
            <a:endParaRPr lang="fr-FR" sz="2400" b="1" dirty="0">
              <a:solidFill>
                <a:srgbClr val="0070C0"/>
              </a:solidFill>
            </a:endParaRPr>
          </a:p>
          <a:p>
            <a:pPr marL="342900" indent="-342900">
              <a:buFont typeface="Wingdings" panose="05000000000000000000" pitchFamily="2" charset="2"/>
              <a:buChar char="Ø"/>
            </a:pPr>
            <a:r>
              <a:rPr lang="fr-FR" sz="2400" b="1" dirty="0">
                <a:solidFill>
                  <a:srgbClr val="0070C0"/>
                </a:solidFill>
              </a:rPr>
              <a:t>L’Europe a de forts atouts : l’enjeu est aussi industriel</a:t>
            </a:r>
          </a:p>
          <a:p>
            <a:pPr marL="342900" indent="-342900">
              <a:buFont typeface="Wingdings" panose="05000000000000000000" pitchFamily="2" charset="2"/>
              <a:buChar char="Ø"/>
            </a:pPr>
            <a:endParaRPr lang="fr-FR" sz="2400" b="1" dirty="0">
              <a:solidFill>
                <a:srgbClr val="0070C0"/>
              </a:solidFill>
            </a:endParaRPr>
          </a:p>
          <a:p>
            <a:pPr marL="342900" indent="-342900">
              <a:buFont typeface="Wingdings" panose="05000000000000000000" pitchFamily="2" charset="2"/>
              <a:buChar char="Ø"/>
            </a:pPr>
            <a:r>
              <a:rPr lang="fr-FR" sz="2400" b="1" dirty="0">
                <a:solidFill>
                  <a:srgbClr val="0070C0"/>
                </a:solidFill>
              </a:rPr>
              <a:t>Réglementation ET soutien public</a:t>
            </a:r>
          </a:p>
        </p:txBody>
      </p:sp>
    </p:spTree>
    <p:extLst>
      <p:ext uri="{BB962C8B-B14F-4D97-AF65-F5344CB8AC3E}">
        <p14:creationId xmlns:p14="http://schemas.microsoft.com/office/powerpoint/2010/main" val="3430123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760412"/>
            <a:ext cx="8973148" cy="5631424"/>
          </a:xfrm>
          <a:prstGeom prst="rect">
            <a:avLst/>
          </a:prstGeom>
        </p:spPr>
      </p:pic>
      <p:sp>
        <p:nvSpPr>
          <p:cNvPr id="4" name="Rectangle 3"/>
          <p:cNvSpPr/>
          <p:nvPr/>
        </p:nvSpPr>
        <p:spPr>
          <a:xfrm>
            <a:off x="654424" y="1873624"/>
            <a:ext cx="8979316" cy="707886"/>
          </a:xfrm>
          <a:prstGeom prst="rect">
            <a:avLst/>
          </a:prstGeom>
        </p:spPr>
        <p:txBody>
          <a:bodyPr wrap="square">
            <a:spAutoFit/>
          </a:bodyPr>
          <a:lstStyle/>
          <a:p>
            <a:r>
              <a:rPr lang="fr-FR" sz="4000" b="1" dirty="0">
                <a:solidFill>
                  <a:srgbClr val="FFC000"/>
                </a:solidFill>
              </a:rPr>
              <a:t>Merci pour votre attention</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4941" y="5144210"/>
            <a:ext cx="2596497" cy="1247626"/>
          </a:xfrm>
          <a:prstGeom prst="rect">
            <a:avLst/>
          </a:prstGeom>
        </p:spPr>
      </p:pic>
    </p:spTree>
    <p:extLst>
      <p:ext uri="{BB962C8B-B14F-4D97-AF65-F5344CB8AC3E}">
        <p14:creationId xmlns:p14="http://schemas.microsoft.com/office/powerpoint/2010/main" val="1865853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stretch>
            <a:fillRect/>
          </a:stretch>
        </p:blipFill>
        <p:spPr>
          <a:xfrm>
            <a:off x="573069" y="1494463"/>
            <a:ext cx="8166704" cy="522701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2913446" cy="1399921"/>
          </a:xfrm>
          <a:prstGeom prst="rect">
            <a:avLst/>
          </a:prstGeom>
        </p:spPr>
      </p:pic>
    </p:spTree>
    <p:extLst>
      <p:ext uri="{BB962C8B-B14F-4D97-AF65-F5344CB8AC3E}">
        <p14:creationId xmlns:p14="http://schemas.microsoft.com/office/powerpoint/2010/main" val="1665142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Shape 799"/>
          <p:cNvSpPr>
            <a:spLocks noGrp="1"/>
          </p:cNvSpPr>
          <p:nvPr>
            <p:ph type="title"/>
          </p:nvPr>
        </p:nvSpPr>
        <p:spPr>
          <a:xfrm>
            <a:off x="1057835" y="197225"/>
            <a:ext cx="7566212" cy="660900"/>
          </a:xfrm>
          <a:prstGeom prst="rect">
            <a:avLst/>
          </a:prstGeom>
        </p:spPr>
        <p:txBody>
          <a:bodyPr>
            <a:noAutofit/>
          </a:bodyPr>
          <a:lstStyle>
            <a:lvl1pPr>
              <a:defRPr sz="3500"/>
            </a:lvl1pPr>
          </a:lstStyle>
          <a:p>
            <a:pPr lvl="0" algn="ctr">
              <a:defRPr sz="1800" cap="none">
                <a:solidFill>
                  <a:srgbClr val="000000"/>
                </a:solidFill>
              </a:defRPr>
            </a:pPr>
            <a:r>
              <a:rPr sz="2000" b="1" dirty="0" err="1">
                <a:solidFill>
                  <a:srgbClr val="00648C"/>
                </a:solidFill>
                <a:latin typeface="Arial" panose="020B0604020202020204" pitchFamily="34" charset="0"/>
                <a:cs typeface="Arial" panose="020B0604020202020204" pitchFamily="34" charset="0"/>
              </a:rPr>
              <a:t>L’hydrogène</a:t>
            </a:r>
            <a:r>
              <a:rPr sz="2000" b="1" dirty="0">
                <a:solidFill>
                  <a:srgbClr val="00648C"/>
                </a:solidFill>
                <a:latin typeface="Arial" panose="020B0604020202020204" pitchFamily="34" charset="0"/>
                <a:cs typeface="Arial" panose="020B0604020202020204" pitchFamily="34" charset="0"/>
              </a:rPr>
              <a:t> </a:t>
            </a:r>
            <a:r>
              <a:rPr sz="2000" b="1" dirty="0" err="1">
                <a:solidFill>
                  <a:srgbClr val="00648C"/>
                </a:solidFill>
                <a:latin typeface="Arial" panose="020B0604020202020204" pitchFamily="34" charset="0"/>
                <a:cs typeface="Arial" panose="020B0604020202020204" pitchFamily="34" charset="0"/>
              </a:rPr>
              <a:t>est</a:t>
            </a:r>
            <a:r>
              <a:rPr sz="2000" b="1" dirty="0">
                <a:solidFill>
                  <a:srgbClr val="00648C"/>
                </a:solidFill>
                <a:latin typeface="Arial" panose="020B0604020202020204" pitchFamily="34" charset="0"/>
                <a:cs typeface="Arial" panose="020B0604020202020204" pitchFamily="34" charset="0"/>
              </a:rPr>
              <a:t> </a:t>
            </a:r>
            <a:r>
              <a:rPr sz="2000" b="1" dirty="0" err="1">
                <a:solidFill>
                  <a:srgbClr val="00648C"/>
                </a:solidFill>
                <a:latin typeface="Arial" panose="020B0604020202020204" pitchFamily="34" charset="0"/>
                <a:cs typeface="Arial" panose="020B0604020202020204" pitchFamily="34" charset="0"/>
              </a:rPr>
              <a:t>aujourd’hui</a:t>
            </a:r>
            <a:r>
              <a:rPr sz="2000" b="1" dirty="0">
                <a:solidFill>
                  <a:srgbClr val="00648C"/>
                </a:solidFill>
                <a:latin typeface="Arial" panose="020B0604020202020204" pitchFamily="34" charset="0"/>
                <a:cs typeface="Arial" panose="020B0604020202020204" pitchFamily="34" charset="0"/>
              </a:rPr>
              <a:t> la </a:t>
            </a:r>
            <a:r>
              <a:rPr sz="2000" b="1" dirty="0" err="1">
                <a:solidFill>
                  <a:srgbClr val="00648C"/>
                </a:solidFill>
                <a:latin typeface="Arial" panose="020B0604020202020204" pitchFamily="34" charset="0"/>
                <a:cs typeface="Arial" panose="020B0604020202020204" pitchFamily="34" charset="0"/>
              </a:rPr>
              <a:t>technologie</a:t>
            </a:r>
            <a:r>
              <a:rPr sz="2000" b="1" dirty="0">
                <a:solidFill>
                  <a:srgbClr val="00648C"/>
                </a:solidFill>
                <a:latin typeface="Arial" panose="020B0604020202020204" pitchFamily="34" charset="0"/>
                <a:cs typeface="Arial" panose="020B0604020202020204" pitchFamily="34" charset="0"/>
              </a:rPr>
              <a:t> la plus </a:t>
            </a:r>
            <a:r>
              <a:rPr sz="2000" b="1" dirty="0" err="1">
                <a:solidFill>
                  <a:srgbClr val="00648C"/>
                </a:solidFill>
                <a:latin typeface="Arial" panose="020B0604020202020204" pitchFamily="34" charset="0"/>
                <a:cs typeface="Arial" panose="020B0604020202020204" pitchFamily="34" charset="0"/>
              </a:rPr>
              <a:t>adaptée</a:t>
            </a:r>
            <a:r>
              <a:rPr sz="2000" b="1" dirty="0">
                <a:solidFill>
                  <a:srgbClr val="00648C"/>
                </a:solidFill>
                <a:latin typeface="Arial" panose="020B0604020202020204" pitchFamily="34" charset="0"/>
                <a:cs typeface="Arial" panose="020B0604020202020204" pitchFamily="34" charset="0"/>
              </a:rPr>
              <a:t> </a:t>
            </a:r>
            <a:br>
              <a:rPr lang="fr-FR" sz="2000" b="1" dirty="0">
                <a:solidFill>
                  <a:srgbClr val="00648C"/>
                </a:solidFill>
                <a:latin typeface="Arial" panose="020B0604020202020204" pitchFamily="34" charset="0"/>
                <a:cs typeface="Arial" panose="020B0604020202020204" pitchFamily="34" charset="0"/>
              </a:rPr>
            </a:br>
            <a:r>
              <a:rPr sz="2000" b="1" dirty="0">
                <a:solidFill>
                  <a:srgbClr val="00648C"/>
                </a:solidFill>
                <a:latin typeface="Arial" panose="020B0604020202020204" pitchFamily="34" charset="0"/>
                <a:cs typeface="Arial" panose="020B0604020202020204" pitchFamily="34" charset="0"/>
              </a:rPr>
              <a:t>pour le stockage massif</a:t>
            </a:r>
            <a:r>
              <a:rPr lang="fr-FR" sz="2000" b="1" dirty="0">
                <a:solidFill>
                  <a:srgbClr val="00648C"/>
                </a:solidFill>
                <a:latin typeface="Arial" panose="020B0604020202020204" pitchFamily="34" charset="0"/>
                <a:cs typeface="Arial" panose="020B0604020202020204" pitchFamily="34" charset="0"/>
              </a:rPr>
              <a:t> </a:t>
            </a:r>
            <a:r>
              <a:rPr sz="2000" b="1" dirty="0">
                <a:solidFill>
                  <a:srgbClr val="00648C"/>
                </a:solidFill>
                <a:latin typeface="Arial" panose="020B0604020202020204" pitchFamily="34" charset="0"/>
                <a:cs typeface="Arial" panose="020B0604020202020204" pitchFamily="34" charset="0"/>
              </a:rPr>
              <a:t>de longue </a:t>
            </a:r>
            <a:r>
              <a:rPr sz="2000" b="1" dirty="0" err="1">
                <a:solidFill>
                  <a:srgbClr val="00648C"/>
                </a:solidFill>
                <a:latin typeface="Arial" panose="020B0604020202020204" pitchFamily="34" charset="0"/>
                <a:cs typeface="Arial" panose="020B0604020202020204" pitchFamily="34" charset="0"/>
              </a:rPr>
              <a:t>durée</a:t>
            </a:r>
            <a:endParaRPr sz="2000" b="1" dirty="0">
              <a:solidFill>
                <a:srgbClr val="00648C"/>
              </a:solidFill>
              <a:latin typeface="Arial" panose="020B0604020202020204" pitchFamily="34" charset="0"/>
              <a:cs typeface="Arial" panose="020B0604020202020204" pitchFamily="34" charset="0"/>
            </a:endParaRPr>
          </a:p>
        </p:txBody>
      </p:sp>
      <p:pic>
        <p:nvPicPr>
          <p:cNvPr id="801" name="Capture_d_e_cran_2014_07_01_a__18_10_45.png"/>
          <p:cNvPicPr/>
          <p:nvPr/>
        </p:nvPicPr>
        <p:blipFill>
          <a:blip r:embed="rId3" cstate="print"/>
          <a:stretch>
            <a:fillRect/>
          </a:stretch>
        </p:blipFill>
        <p:spPr>
          <a:xfrm>
            <a:off x="0" y="903144"/>
            <a:ext cx="8961438" cy="4502769"/>
          </a:xfrm>
          <a:prstGeom prst="rect">
            <a:avLst/>
          </a:prstGeom>
          <a:ln>
            <a:noFill/>
          </a:ln>
          <a:effectLst/>
        </p:spPr>
      </p:pic>
      <p:sp>
        <p:nvSpPr>
          <p:cNvPr id="803" name="Shape 803"/>
          <p:cNvSpPr/>
          <p:nvPr/>
        </p:nvSpPr>
        <p:spPr>
          <a:xfrm>
            <a:off x="233082" y="5360894"/>
            <a:ext cx="8728356" cy="1228164"/>
          </a:xfrm>
          <a:prstGeom prst="rect">
            <a:avLst/>
          </a:prstGeom>
          <a:ln w="12700">
            <a:miter lim="400000"/>
          </a:ln>
          <a:extLst>
            <a:ext uri="{C572A759-6A51-4108-AA02-DFA0A04FC94B}">
              <ma14:wrappingTextBoxFlag xmlns:ma14="http://schemas.microsoft.com/office/mac/drawingml/2011/main" xmlns="" val="1"/>
            </a:ext>
          </a:extLst>
        </p:spPr>
        <p:txBody>
          <a:bodyPr wrap="square" lIns="26254" tIns="26254" rIns="26254" bIns="26254" anchor="t" anchorCtr="0">
            <a:normAutofit fontScale="55000" lnSpcReduction="20000"/>
          </a:bodyPr>
          <a:lstStyle/>
          <a:p>
            <a:pPr lvl="0" algn="l">
              <a:defRPr sz="1800">
                <a:solidFill>
                  <a:srgbClr val="000000"/>
                </a:solidFill>
              </a:defRPr>
            </a:pPr>
            <a:r>
              <a:rPr dirty="0">
                <a:solidFill>
                  <a:srgbClr val="535353"/>
                </a:solidFill>
              </a:rPr>
              <a:t>1) « Compressed Air Energy Storage » : </a:t>
            </a:r>
            <a:r>
              <a:rPr dirty="0" err="1">
                <a:solidFill>
                  <a:srgbClr val="535353"/>
                </a:solidFill>
              </a:rPr>
              <a:t>Stockage</a:t>
            </a:r>
            <a:r>
              <a:rPr dirty="0">
                <a:solidFill>
                  <a:srgbClr val="535353"/>
                </a:solidFill>
              </a:rPr>
              <a:t> </a:t>
            </a:r>
            <a:r>
              <a:rPr dirty="0" err="1">
                <a:solidFill>
                  <a:srgbClr val="535353"/>
                </a:solidFill>
              </a:rPr>
              <a:t>d’Energie</a:t>
            </a:r>
            <a:r>
              <a:rPr dirty="0">
                <a:solidFill>
                  <a:srgbClr val="535353"/>
                </a:solidFill>
              </a:rPr>
              <a:t> par Air </a:t>
            </a:r>
            <a:r>
              <a:rPr dirty="0" err="1">
                <a:solidFill>
                  <a:srgbClr val="535353"/>
                </a:solidFill>
              </a:rPr>
              <a:t>Comprimé</a:t>
            </a:r>
            <a:endParaRPr dirty="0">
              <a:solidFill>
                <a:srgbClr val="535353"/>
              </a:solidFill>
            </a:endParaRPr>
          </a:p>
          <a:p>
            <a:pPr lvl="0" algn="l">
              <a:defRPr sz="1800">
                <a:solidFill>
                  <a:srgbClr val="000000"/>
                </a:solidFill>
              </a:defRPr>
            </a:pPr>
            <a:r>
              <a:rPr lang="fr-FR" dirty="0">
                <a:solidFill>
                  <a:srgbClr val="535353"/>
                </a:solidFill>
              </a:rPr>
              <a:t>2)</a:t>
            </a:r>
            <a:r>
              <a:rPr dirty="0">
                <a:solidFill>
                  <a:srgbClr val="535353"/>
                </a:solidFill>
              </a:rPr>
              <a:t>Station de </a:t>
            </a:r>
            <a:r>
              <a:rPr dirty="0" err="1">
                <a:solidFill>
                  <a:srgbClr val="535353"/>
                </a:solidFill>
              </a:rPr>
              <a:t>transfert</a:t>
            </a:r>
            <a:r>
              <a:rPr dirty="0">
                <a:solidFill>
                  <a:srgbClr val="535353"/>
                </a:solidFill>
              </a:rPr>
              <a:t> </a:t>
            </a:r>
            <a:r>
              <a:rPr dirty="0" err="1">
                <a:solidFill>
                  <a:srgbClr val="535353"/>
                </a:solidFill>
              </a:rPr>
              <a:t>d’energie</a:t>
            </a:r>
            <a:r>
              <a:rPr dirty="0">
                <a:solidFill>
                  <a:srgbClr val="535353"/>
                </a:solidFill>
              </a:rPr>
              <a:t> par </a:t>
            </a:r>
            <a:r>
              <a:rPr dirty="0" err="1">
                <a:solidFill>
                  <a:srgbClr val="535353"/>
                </a:solidFill>
              </a:rPr>
              <a:t>pompage</a:t>
            </a:r>
            <a:r>
              <a:rPr dirty="0">
                <a:solidFill>
                  <a:srgbClr val="535353"/>
                </a:solidFill>
              </a:rPr>
              <a:t> -  De </a:t>
            </a:r>
            <a:r>
              <a:rPr dirty="0" err="1">
                <a:solidFill>
                  <a:srgbClr val="535353"/>
                </a:solidFill>
              </a:rPr>
              <a:t>l’eau</a:t>
            </a:r>
            <a:r>
              <a:rPr dirty="0">
                <a:solidFill>
                  <a:srgbClr val="535353"/>
                </a:solidFill>
              </a:rPr>
              <a:t> </a:t>
            </a:r>
            <a:r>
              <a:rPr dirty="0" err="1">
                <a:solidFill>
                  <a:srgbClr val="535353"/>
                </a:solidFill>
              </a:rPr>
              <a:t>est</a:t>
            </a:r>
            <a:r>
              <a:rPr dirty="0">
                <a:solidFill>
                  <a:srgbClr val="535353"/>
                </a:solidFill>
              </a:rPr>
              <a:t> </a:t>
            </a:r>
            <a:r>
              <a:rPr dirty="0" err="1">
                <a:solidFill>
                  <a:srgbClr val="535353"/>
                </a:solidFill>
              </a:rPr>
              <a:t>pompée</a:t>
            </a:r>
            <a:r>
              <a:rPr dirty="0">
                <a:solidFill>
                  <a:srgbClr val="535353"/>
                </a:solidFill>
              </a:rPr>
              <a:t> </a:t>
            </a:r>
            <a:r>
              <a:rPr dirty="0" err="1">
                <a:solidFill>
                  <a:srgbClr val="535353"/>
                </a:solidFill>
              </a:rPr>
              <a:t>dans</a:t>
            </a:r>
            <a:r>
              <a:rPr dirty="0">
                <a:solidFill>
                  <a:srgbClr val="535353"/>
                </a:solidFill>
              </a:rPr>
              <a:t> un </a:t>
            </a:r>
            <a:r>
              <a:rPr dirty="0" err="1">
                <a:solidFill>
                  <a:srgbClr val="535353"/>
                </a:solidFill>
              </a:rPr>
              <a:t>réservoir</a:t>
            </a:r>
            <a:r>
              <a:rPr dirty="0">
                <a:solidFill>
                  <a:srgbClr val="535353"/>
                </a:solidFill>
              </a:rPr>
              <a:t> haut, </a:t>
            </a:r>
            <a:r>
              <a:rPr dirty="0" err="1">
                <a:solidFill>
                  <a:srgbClr val="535353"/>
                </a:solidFill>
              </a:rPr>
              <a:t>puis</a:t>
            </a:r>
            <a:r>
              <a:rPr dirty="0">
                <a:solidFill>
                  <a:srgbClr val="535353"/>
                </a:solidFill>
              </a:rPr>
              <a:t> </a:t>
            </a:r>
            <a:r>
              <a:rPr dirty="0" err="1">
                <a:solidFill>
                  <a:srgbClr val="535353"/>
                </a:solidFill>
              </a:rPr>
              <a:t>turbinée</a:t>
            </a:r>
            <a:r>
              <a:rPr dirty="0">
                <a:solidFill>
                  <a:srgbClr val="535353"/>
                </a:solidFill>
              </a:rPr>
              <a:t> pour </a:t>
            </a:r>
            <a:r>
              <a:rPr dirty="0" err="1">
                <a:solidFill>
                  <a:srgbClr val="535353"/>
                </a:solidFill>
              </a:rPr>
              <a:t>régénérer</a:t>
            </a:r>
            <a:r>
              <a:rPr dirty="0">
                <a:solidFill>
                  <a:srgbClr val="535353"/>
                </a:solidFill>
              </a:rPr>
              <a:t> </a:t>
            </a:r>
            <a:r>
              <a:rPr dirty="0" err="1">
                <a:solidFill>
                  <a:srgbClr val="535353"/>
                </a:solidFill>
              </a:rPr>
              <a:t>l’électricité</a:t>
            </a:r>
            <a:r>
              <a:rPr dirty="0">
                <a:solidFill>
                  <a:srgbClr val="535353"/>
                </a:solidFill>
              </a:rPr>
              <a:t>, </a:t>
            </a:r>
            <a:r>
              <a:rPr dirty="0" err="1">
                <a:solidFill>
                  <a:srgbClr val="535353"/>
                </a:solidFill>
              </a:rPr>
              <a:t>sur</a:t>
            </a:r>
            <a:r>
              <a:rPr dirty="0">
                <a:solidFill>
                  <a:srgbClr val="535353"/>
                </a:solidFill>
              </a:rPr>
              <a:t> le </a:t>
            </a:r>
            <a:r>
              <a:rPr dirty="0" err="1">
                <a:solidFill>
                  <a:srgbClr val="535353"/>
                </a:solidFill>
              </a:rPr>
              <a:t>même</a:t>
            </a:r>
            <a:r>
              <a:rPr dirty="0">
                <a:solidFill>
                  <a:srgbClr val="535353"/>
                </a:solidFill>
              </a:rPr>
              <a:t> </a:t>
            </a:r>
            <a:r>
              <a:rPr dirty="0" err="1">
                <a:solidFill>
                  <a:srgbClr val="535353"/>
                </a:solidFill>
              </a:rPr>
              <a:t>principe</a:t>
            </a:r>
            <a:r>
              <a:rPr dirty="0">
                <a:solidFill>
                  <a:srgbClr val="535353"/>
                </a:solidFill>
              </a:rPr>
              <a:t> </a:t>
            </a:r>
            <a:r>
              <a:rPr dirty="0" err="1">
                <a:solidFill>
                  <a:srgbClr val="535353"/>
                </a:solidFill>
              </a:rPr>
              <a:t>qu’un</a:t>
            </a:r>
            <a:r>
              <a:rPr dirty="0">
                <a:solidFill>
                  <a:srgbClr val="535353"/>
                </a:solidFill>
              </a:rPr>
              <a:t> barrage </a:t>
            </a:r>
            <a:r>
              <a:rPr dirty="0" err="1">
                <a:solidFill>
                  <a:srgbClr val="535353"/>
                </a:solidFill>
              </a:rPr>
              <a:t>hydroélectrique</a:t>
            </a:r>
            <a:endParaRPr dirty="0">
              <a:solidFill>
                <a:srgbClr val="535353"/>
              </a:solidFill>
            </a:endParaRPr>
          </a:p>
          <a:p>
            <a:pPr lvl="0" algn="l">
              <a:defRPr sz="1800">
                <a:solidFill>
                  <a:srgbClr val="000000"/>
                </a:solidFill>
              </a:defRPr>
            </a:pPr>
            <a:r>
              <a:rPr lang="fr-FR" dirty="0"/>
              <a:t>3</a:t>
            </a:r>
            <a:r>
              <a:rPr dirty="0">
                <a:solidFill>
                  <a:srgbClr val="535353"/>
                </a:solidFill>
              </a:rPr>
              <a:t>) « </a:t>
            </a:r>
            <a:r>
              <a:rPr dirty="0" err="1">
                <a:solidFill>
                  <a:srgbClr val="535353"/>
                </a:solidFill>
              </a:rPr>
              <a:t>Superconduction</a:t>
            </a:r>
            <a:r>
              <a:rPr dirty="0">
                <a:solidFill>
                  <a:srgbClr val="535353"/>
                </a:solidFill>
              </a:rPr>
              <a:t> magnetic energy storage » = </a:t>
            </a:r>
            <a:r>
              <a:rPr dirty="0" err="1">
                <a:solidFill>
                  <a:srgbClr val="535353"/>
                </a:solidFill>
              </a:rPr>
              <a:t>Stockage</a:t>
            </a:r>
            <a:r>
              <a:rPr dirty="0">
                <a:solidFill>
                  <a:srgbClr val="535353"/>
                </a:solidFill>
              </a:rPr>
              <a:t> </a:t>
            </a:r>
            <a:r>
              <a:rPr dirty="0" err="1">
                <a:solidFill>
                  <a:srgbClr val="535353"/>
                </a:solidFill>
              </a:rPr>
              <a:t>d’énergie</a:t>
            </a:r>
            <a:r>
              <a:rPr dirty="0">
                <a:solidFill>
                  <a:srgbClr val="535353"/>
                </a:solidFill>
              </a:rPr>
              <a:t> par </a:t>
            </a:r>
            <a:r>
              <a:rPr dirty="0" err="1">
                <a:solidFill>
                  <a:srgbClr val="535353"/>
                </a:solidFill>
              </a:rPr>
              <a:t>supraconducteurs</a:t>
            </a:r>
            <a:r>
              <a:rPr dirty="0">
                <a:solidFill>
                  <a:srgbClr val="535353"/>
                </a:solidFill>
              </a:rPr>
              <a:t> -  A </a:t>
            </a:r>
            <a:r>
              <a:rPr dirty="0" err="1">
                <a:solidFill>
                  <a:srgbClr val="535353"/>
                </a:solidFill>
              </a:rPr>
              <a:t>très</a:t>
            </a:r>
            <a:r>
              <a:rPr dirty="0">
                <a:solidFill>
                  <a:srgbClr val="535353"/>
                </a:solidFill>
              </a:rPr>
              <a:t> </a:t>
            </a:r>
            <a:r>
              <a:rPr dirty="0" err="1">
                <a:solidFill>
                  <a:srgbClr val="535353"/>
                </a:solidFill>
              </a:rPr>
              <a:t>basse</a:t>
            </a:r>
            <a:r>
              <a:rPr dirty="0">
                <a:solidFill>
                  <a:srgbClr val="535353"/>
                </a:solidFill>
              </a:rPr>
              <a:t> </a:t>
            </a:r>
            <a:r>
              <a:rPr dirty="0" err="1">
                <a:solidFill>
                  <a:srgbClr val="535353"/>
                </a:solidFill>
              </a:rPr>
              <a:t>température</a:t>
            </a:r>
            <a:r>
              <a:rPr dirty="0">
                <a:solidFill>
                  <a:srgbClr val="535353"/>
                </a:solidFill>
              </a:rPr>
              <a:t>, les </a:t>
            </a:r>
            <a:r>
              <a:rPr dirty="0" err="1">
                <a:solidFill>
                  <a:srgbClr val="535353"/>
                </a:solidFill>
              </a:rPr>
              <a:t>matériaux</a:t>
            </a:r>
            <a:r>
              <a:rPr dirty="0">
                <a:solidFill>
                  <a:srgbClr val="535353"/>
                </a:solidFill>
              </a:rPr>
              <a:t> </a:t>
            </a:r>
            <a:r>
              <a:rPr dirty="0" err="1">
                <a:solidFill>
                  <a:srgbClr val="535353"/>
                </a:solidFill>
              </a:rPr>
              <a:t>supraconducteurs</a:t>
            </a:r>
            <a:r>
              <a:rPr dirty="0">
                <a:solidFill>
                  <a:srgbClr val="535353"/>
                </a:solidFill>
              </a:rPr>
              <a:t> </a:t>
            </a:r>
            <a:r>
              <a:rPr dirty="0" err="1">
                <a:solidFill>
                  <a:srgbClr val="535353"/>
                </a:solidFill>
              </a:rPr>
              <a:t>permettent</a:t>
            </a:r>
            <a:r>
              <a:rPr dirty="0">
                <a:solidFill>
                  <a:srgbClr val="535353"/>
                </a:solidFill>
              </a:rPr>
              <a:t> de stocker de </a:t>
            </a:r>
            <a:r>
              <a:rPr dirty="0" err="1">
                <a:solidFill>
                  <a:srgbClr val="535353"/>
                </a:solidFill>
              </a:rPr>
              <a:t>l’électricité</a:t>
            </a:r>
            <a:r>
              <a:rPr dirty="0">
                <a:solidFill>
                  <a:srgbClr val="535353"/>
                </a:solidFill>
              </a:rPr>
              <a:t> </a:t>
            </a:r>
            <a:r>
              <a:rPr dirty="0" err="1">
                <a:solidFill>
                  <a:srgbClr val="535353"/>
                </a:solidFill>
              </a:rPr>
              <a:t>dans</a:t>
            </a:r>
            <a:r>
              <a:rPr dirty="0">
                <a:solidFill>
                  <a:srgbClr val="535353"/>
                </a:solidFill>
              </a:rPr>
              <a:t> des boucles, le courant </a:t>
            </a:r>
            <a:r>
              <a:rPr dirty="0" err="1">
                <a:solidFill>
                  <a:srgbClr val="535353"/>
                </a:solidFill>
              </a:rPr>
              <a:t>pouvant</a:t>
            </a:r>
            <a:r>
              <a:rPr dirty="0">
                <a:solidFill>
                  <a:srgbClr val="535353"/>
                </a:solidFill>
              </a:rPr>
              <a:t> y </a:t>
            </a:r>
            <a:r>
              <a:rPr dirty="0" err="1">
                <a:solidFill>
                  <a:srgbClr val="535353"/>
                </a:solidFill>
              </a:rPr>
              <a:t>tourner</a:t>
            </a:r>
            <a:r>
              <a:rPr dirty="0">
                <a:solidFill>
                  <a:srgbClr val="535353"/>
                </a:solidFill>
              </a:rPr>
              <a:t> </a:t>
            </a:r>
            <a:r>
              <a:rPr dirty="0" err="1">
                <a:solidFill>
                  <a:srgbClr val="535353"/>
                </a:solidFill>
              </a:rPr>
              <a:t>indéfiniment</a:t>
            </a:r>
            <a:r>
              <a:rPr dirty="0">
                <a:solidFill>
                  <a:srgbClr val="535353"/>
                </a:solidFill>
              </a:rPr>
              <a:t> </a:t>
            </a:r>
            <a:r>
              <a:rPr dirty="0" err="1">
                <a:solidFill>
                  <a:srgbClr val="535353"/>
                </a:solidFill>
              </a:rPr>
              <a:t>puisque</a:t>
            </a:r>
            <a:r>
              <a:rPr dirty="0">
                <a:solidFill>
                  <a:srgbClr val="535353"/>
                </a:solidFill>
              </a:rPr>
              <a:t> </a:t>
            </a:r>
            <a:r>
              <a:rPr dirty="0" err="1">
                <a:solidFill>
                  <a:srgbClr val="535353"/>
                </a:solidFill>
              </a:rPr>
              <a:t>soumis</a:t>
            </a:r>
            <a:r>
              <a:rPr dirty="0">
                <a:solidFill>
                  <a:srgbClr val="535353"/>
                </a:solidFill>
              </a:rPr>
              <a:t> à </a:t>
            </a:r>
            <a:r>
              <a:rPr dirty="0" err="1">
                <a:solidFill>
                  <a:srgbClr val="535353"/>
                </a:solidFill>
              </a:rPr>
              <a:t>aucune</a:t>
            </a:r>
            <a:r>
              <a:rPr dirty="0">
                <a:solidFill>
                  <a:srgbClr val="535353"/>
                </a:solidFill>
              </a:rPr>
              <a:t> </a:t>
            </a:r>
            <a:r>
              <a:rPr dirty="0" err="1">
                <a:solidFill>
                  <a:srgbClr val="535353"/>
                </a:solidFill>
              </a:rPr>
              <a:t>perte</a:t>
            </a:r>
            <a:r>
              <a:rPr dirty="0">
                <a:solidFill>
                  <a:srgbClr val="535353"/>
                </a:solidFill>
              </a:rPr>
              <a:t>.</a:t>
            </a:r>
          </a:p>
          <a:p>
            <a:pPr lvl="0" algn="l">
              <a:defRPr sz="1800">
                <a:solidFill>
                  <a:srgbClr val="000000"/>
                </a:solidFill>
              </a:defRPr>
            </a:pPr>
            <a:r>
              <a:rPr lang="fr-FR" dirty="0"/>
              <a:t>4</a:t>
            </a:r>
            <a:r>
              <a:rPr dirty="0">
                <a:solidFill>
                  <a:srgbClr val="535353"/>
                </a:solidFill>
              </a:rPr>
              <a:t>) La </a:t>
            </a:r>
            <a:r>
              <a:rPr dirty="0" err="1">
                <a:solidFill>
                  <a:srgbClr val="535353"/>
                </a:solidFill>
              </a:rPr>
              <a:t>constante</a:t>
            </a:r>
            <a:r>
              <a:rPr dirty="0">
                <a:solidFill>
                  <a:srgbClr val="535353"/>
                </a:solidFill>
              </a:rPr>
              <a:t> de temps d’un </a:t>
            </a:r>
            <a:r>
              <a:rPr dirty="0" err="1">
                <a:solidFill>
                  <a:srgbClr val="535353"/>
                </a:solidFill>
              </a:rPr>
              <a:t>stockage</a:t>
            </a:r>
            <a:r>
              <a:rPr dirty="0">
                <a:solidFill>
                  <a:srgbClr val="535353"/>
                </a:solidFill>
              </a:rPr>
              <a:t> </a:t>
            </a:r>
            <a:r>
              <a:rPr dirty="0" err="1">
                <a:solidFill>
                  <a:srgbClr val="535353"/>
                </a:solidFill>
              </a:rPr>
              <a:t>est</a:t>
            </a:r>
            <a:r>
              <a:rPr dirty="0">
                <a:solidFill>
                  <a:srgbClr val="535353"/>
                </a:solidFill>
              </a:rPr>
              <a:t> </a:t>
            </a:r>
            <a:r>
              <a:rPr dirty="0" err="1">
                <a:solidFill>
                  <a:srgbClr val="535353"/>
                </a:solidFill>
              </a:rPr>
              <a:t>égale</a:t>
            </a:r>
            <a:r>
              <a:rPr dirty="0">
                <a:solidFill>
                  <a:srgbClr val="535353"/>
                </a:solidFill>
              </a:rPr>
              <a:t> au ratio « </a:t>
            </a:r>
            <a:r>
              <a:rPr dirty="0" err="1">
                <a:solidFill>
                  <a:srgbClr val="535353"/>
                </a:solidFill>
              </a:rPr>
              <a:t>Capacité</a:t>
            </a:r>
            <a:r>
              <a:rPr dirty="0">
                <a:solidFill>
                  <a:srgbClr val="535353"/>
                </a:solidFill>
              </a:rPr>
              <a:t> </a:t>
            </a:r>
            <a:r>
              <a:rPr dirty="0" err="1">
                <a:solidFill>
                  <a:srgbClr val="535353"/>
                </a:solidFill>
              </a:rPr>
              <a:t>énergétique</a:t>
            </a:r>
            <a:r>
              <a:rPr dirty="0">
                <a:solidFill>
                  <a:srgbClr val="535353"/>
                </a:solidFill>
              </a:rPr>
              <a:t> / Puissance </a:t>
            </a:r>
            <a:r>
              <a:rPr dirty="0" err="1">
                <a:solidFill>
                  <a:srgbClr val="535353"/>
                </a:solidFill>
              </a:rPr>
              <a:t>maximale</a:t>
            </a:r>
            <a:r>
              <a:rPr dirty="0">
                <a:solidFill>
                  <a:srgbClr val="535353"/>
                </a:solidFill>
              </a:rPr>
              <a:t> » du </a:t>
            </a:r>
            <a:r>
              <a:rPr dirty="0" err="1">
                <a:solidFill>
                  <a:srgbClr val="535353"/>
                </a:solidFill>
              </a:rPr>
              <a:t>stockage</a:t>
            </a:r>
            <a:r>
              <a:rPr dirty="0">
                <a:solidFill>
                  <a:srgbClr val="535353"/>
                </a:solidFill>
              </a:rPr>
              <a:t>. </a:t>
            </a:r>
            <a:endParaRPr lang="fr-FR" dirty="0">
              <a:solidFill>
                <a:srgbClr val="535353"/>
              </a:solidFill>
            </a:endParaRPr>
          </a:p>
          <a:p>
            <a:pPr lvl="0" algn="l">
              <a:defRPr sz="1800">
                <a:solidFill>
                  <a:srgbClr val="000000"/>
                </a:solidFill>
              </a:defRPr>
            </a:pPr>
            <a:r>
              <a:rPr dirty="0">
                <a:solidFill>
                  <a:srgbClr val="535353"/>
                </a:solidFill>
              </a:rPr>
              <a:t>Elle </a:t>
            </a:r>
            <a:r>
              <a:rPr dirty="0" err="1">
                <a:solidFill>
                  <a:srgbClr val="535353"/>
                </a:solidFill>
              </a:rPr>
              <a:t>caractérise</a:t>
            </a:r>
            <a:r>
              <a:rPr dirty="0">
                <a:solidFill>
                  <a:srgbClr val="535353"/>
                </a:solidFill>
              </a:rPr>
              <a:t> le temps </a:t>
            </a:r>
            <a:r>
              <a:rPr dirty="0" err="1">
                <a:solidFill>
                  <a:srgbClr val="535353"/>
                </a:solidFill>
              </a:rPr>
              <a:t>mis</a:t>
            </a:r>
            <a:r>
              <a:rPr dirty="0">
                <a:solidFill>
                  <a:srgbClr val="535353"/>
                </a:solidFill>
              </a:rPr>
              <a:t> par un </a:t>
            </a:r>
            <a:r>
              <a:rPr dirty="0" err="1">
                <a:solidFill>
                  <a:srgbClr val="535353"/>
                </a:solidFill>
              </a:rPr>
              <a:t>stockage</a:t>
            </a:r>
            <a:r>
              <a:rPr dirty="0">
                <a:solidFill>
                  <a:srgbClr val="535353"/>
                </a:solidFill>
              </a:rPr>
              <a:t> pour se </a:t>
            </a:r>
            <a:r>
              <a:rPr dirty="0" err="1">
                <a:solidFill>
                  <a:srgbClr val="535353"/>
                </a:solidFill>
              </a:rPr>
              <a:t>vider</a:t>
            </a:r>
            <a:r>
              <a:rPr dirty="0">
                <a:solidFill>
                  <a:srgbClr val="535353"/>
                </a:solidFill>
              </a:rPr>
              <a:t> (</a:t>
            </a:r>
            <a:r>
              <a:rPr dirty="0" err="1">
                <a:solidFill>
                  <a:srgbClr val="535353"/>
                </a:solidFill>
              </a:rPr>
              <a:t>ou</a:t>
            </a:r>
            <a:r>
              <a:rPr dirty="0">
                <a:solidFill>
                  <a:srgbClr val="535353"/>
                </a:solidFill>
              </a:rPr>
              <a:t> se charger) </a:t>
            </a:r>
            <a:r>
              <a:rPr dirty="0" err="1">
                <a:solidFill>
                  <a:srgbClr val="535353"/>
                </a:solidFill>
              </a:rPr>
              <a:t>entièrement</a:t>
            </a:r>
            <a:r>
              <a:rPr dirty="0">
                <a:solidFill>
                  <a:srgbClr val="535353"/>
                </a:solidFill>
              </a:rPr>
              <a:t> </a:t>
            </a:r>
            <a:r>
              <a:rPr dirty="0" err="1">
                <a:solidFill>
                  <a:srgbClr val="535353"/>
                </a:solidFill>
              </a:rPr>
              <a:t>lors</a:t>
            </a:r>
            <a:r>
              <a:rPr dirty="0">
                <a:solidFill>
                  <a:srgbClr val="535353"/>
                </a:solidFill>
              </a:rPr>
              <a:t> d’un </a:t>
            </a:r>
            <a:r>
              <a:rPr dirty="0" err="1">
                <a:solidFill>
                  <a:srgbClr val="535353"/>
                </a:solidFill>
              </a:rPr>
              <a:t>fonctionnement</a:t>
            </a:r>
            <a:r>
              <a:rPr dirty="0">
                <a:solidFill>
                  <a:srgbClr val="535353"/>
                </a:solidFill>
              </a:rPr>
              <a:t> </a:t>
            </a:r>
            <a:endParaRPr lang="fr-FR" dirty="0">
              <a:solidFill>
                <a:srgbClr val="535353"/>
              </a:solidFill>
            </a:endParaRPr>
          </a:p>
          <a:p>
            <a:pPr lvl="0" algn="l">
              <a:defRPr sz="1800">
                <a:solidFill>
                  <a:srgbClr val="000000"/>
                </a:solidFill>
              </a:defRPr>
            </a:pPr>
            <a:r>
              <a:rPr dirty="0">
                <a:solidFill>
                  <a:srgbClr val="535353"/>
                </a:solidFill>
              </a:rPr>
              <a:t>à puissance </a:t>
            </a:r>
            <a:r>
              <a:rPr dirty="0" err="1">
                <a:solidFill>
                  <a:srgbClr val="535353"/>
                </a:solidFill>
              </a:rPr>
              <a:t>maximale</a:t>
            </a:r>
            <a:r>
              <a:rPr dirty="0">
                <a:solidFill>
                  <a:srgbClr val="535353"/>
                </a:solidFill>
              </a:rPr>
              <a:t>. </a:t>
            </a:r>
            <a:endParaRPr lang="fr-FR" dirty="0">
              <a:solidFill>
                <a:srgbClr val="535353"/>
              </a:solidFill>
            </a:endParaRPr>
          </a:p>
          <a:p>
            <a:pPr lvl="0" algn="l">
              <a:defRPr sz="1800">
                <a:solidFill>
                  <a:srgbClr val="000000"/>
                </a:solidFill>
              </a:defRPr>
            </a:pPr>
            <a:r>
              <a:rPr dirty="0">
                <a:solidFill>
                  <a:srgbClr val="535353"/>
                </a:solidFill>
              </a:rPr>
              <a:t>Son </a:t>
            </a:r>
            <a:r>
              <a:rPr dirty="0" err="1">
                <a:solidFill>
                  <a:srgbClr val="535353"/>
                </a:solidFill>
              </a:rPr>
              <a:t>unité</a:t>
            </a:r>
            <a:r>
              <a:rPr dirty="0">
                <a:solidFill>
                  <a:srgbClr val="535353"/>
                </a:solidFill>
              </a:rPr>
              <a:t> </a:t>
            </a:r>
            <a:r>
              <a:rPr dirty="0" err="1">
                <a:solidFill>
                  <a:srgbClr val="535353"/>
                </a:solidFill>
              </a:rPr>
              <a:t>est</a:t>
            </a:r>
            <a:r>
              <a:rPr dirty="0">
                <a:solidFill>
                  <a:srgbClr val="535353"/>
                </a:solidFill>
              </a:rPr>
              <a:t> </a:t>
            </a:r>
            <a:r>
              <a:rPr dirty="0" err="1">
                <a:solidFill>
                  <a:srgbClr val="535353"/>
                </a:solidFill>
              </a:rPr>
              <a:t>une</a:t>
            </a:r>
            <a:r>
              <a:rPr dirty="0">
                <a:solidFill>
                  <a:srgbClr val="535353"/>
                </a:solidFill>
              </a:rPr>
              <a:t> </a:t>
            </a:r>
            <a:r>
              <a:rPr dirty="0" err="1">
                <a:solidFill>
                  <a:srgbClr val="535353"/>
                </a:solidFill>
              </a:rPr>
              <a:t>unité</a:t>
            </a:r>
            <a:r>
              <a:rPr dirty="0">
                <a:solidFill>
                  <a:srgbClr val="535353"/>
                </a:solidFill>
              </a:rPr>
              <a:t> de temps (le plus </a:t>
            </a:r>
            <a:r>
              <a:rPr dirty="0" err="1">
                <a:solidFill>
                  <a:srgbClr val="535353"/>
                </a:solidFill>
              </a:rPr>
              <a:t>souvent</a:t>
            </a:r>
            <a:r>
              <a:rPr dirty="0">
                <a:solidFill>
                  <a:srgbClr val="535353"/>
                </a:solidFill>
              </a:rPr>
              <a:t>, </a:t>
            </a:r>
            <a:r>
              <a:rPr dirty="0" err="1">
                <a:solidFill>
                  <a:srgbClr val="535353"/>
                </a:solidFill>
              </a:rPr>
              <a:t>l’heure</a:t>
            </a:r>
            <a:r>
              <a:rPr sz="672" dirty="0">
                <a:solidFill>
                  <a:srgbClr val="535353"/>
                </a:solidFill>
              </a:rPr>
              <a:t>)</a:t>
            </a:r>
          </a:p>
        </p:txBody>
      </p:sp>
      <p:sp>
        <p:nvSpPr>
          <p:cNvPr id="804" name="Shape 804"/>
          <p:cNvSpPr/>
          <p:nvPr/>
        </p:nvSpPr>
        <p:spPr>
          <a:xfrm>
            <a:off x="1586753" y="844687"/>
            <a:ext cx="7539318" cy="422353"/>
          </a:xfrm>
          <a:prstGeom prst="rect">
            <a:avLst/>
          </a:prstGeom>
          <a:ln w="12700">
            <a:miter lim="400000"/>
          </a:ln>
          <a:extLst>
            <a:ext uri="{C572A759-6A51-4108-AA02-DFA0A04FC94B}">
              <ma14:wrappingTextBoxFlag xmlns:ma14="http://schemas.microsoft.com/office/mac/drawingml/2011/main" xmlns="" val="1"/>
            </a:ext>
          </a:extLst>
        </p:spPr>
        <p:txBody>
          <a:bodyPr wrap="square" lIns="26254" tIns="26254" rIns="26254" bIns="26254" anchor="ctr">
            <a:spAutoFit/>
          </a:bodyPr>
          <a:lstStyle>
            <a:lvl1pPr algn="l" defTabSz="914400">
              <a:spcBef>
                <a:spcPts val="600"/>
              </a:spcBef>
              <a:defRPr sz="1500">
                <a:solidFill>
                  <a:srgbClr val="000000"/>
                </a:solidFill>
              </a:defRPr>
            </a:lvl1pPr>
          </a:lstStyle>
          <a:p>
            <a:pPr lvl="0" algn="ctr">
              <a:defRPr sz="1800"/>
            </a:pPr>
            <a:r>
              <a:rPr sz="1200" b="1" dirty="0">
                <a:latin typeface="Arial" panose="020B0604020202020204" pitchFamily="34" charset="0"/>
                <a:cs typeface="Arial" panose="020B0604020202020204" pitchFamily="34" charset="0"/>
              </a:rPr>
              <a:t>CAPACITE ENERGETIQUE ET CONSTANTE DE TEMPS DES DIFFERENTES SOLUTIONS DE STOCKAGE</a:t>
            </a:r>
            <a:r>
              <a:rPr lang="fr-FR" sz="1200" b="1" dirty="0">
                <a:latin typeface="Arial" panose="020B0604020202020204" pitchFamily="34" charset="0"/>
                <a:cs typeface="Arial" panose="020B0604020202020204" pitchFamily="34" charset="0"/>
              </a:rPr>
              <a:t> D</a:t>
            </a:r>
            <a:r>
              <a:rPr sz="1200" b="1" dirty="0">
                <a:latin typeface="Arial" panose="020B0604020202020204" pitchFamily="34" charset="0"/>
                <a:cs typeface="Arial" panose="020B0604020202020204" pitchFamily="34" charset="0"/>
              </a:rPr>
              <a:t>’ELECTRICITE </a:t>
            </a:r>
          </a:p>
        </p:txBody>
      </p:sp>
      <p:pic>
        <p:nvPicPr>
          <p:cNvPr id="7" name="Image 6">
            <a:extLst>
              <a:ext uri="{FF2B5EF4-FFF2-40B4-BE49-F238E27FC236}">
                <a16:creationId xmlns:a16="http://schemas.microsoft.com/office/drawing/2014/main" id="{E7A309A7-E72C-4503-965A-60FD375EB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52"/>
            <a:ext cx="1159853" cy="1159853"/>
          </a:xfrm>
          <a:prstGeom prst="rect">
            <a:avLst/>
          </a:prstGeom>
        </p:spPr>
      </p:pic>
    </p:spTree>
    <p:extLst>
      <p:ext uri="{BB962C8B-B14F-4D97-AF65-F5344CB8AC3E}">
        <p14:creationId xmlns:p14="http://schemas.microsoft.com/office/powerpoint/2010/main" val="400425941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èche droite 22"/>
          <p:cNvSpPr/>
          <p:nvPr/>
        </p:nvSpPr>
        <p:spPr>
          <a:xfrm>
            <a:off x="2648923" y="2768903"/>
            <a:ext cx="158783" cy="105856"/>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7210" tIns="33605" rIns="67210" bIns="33605" rtlCol="0" anchor="ctr"/>
          <a:lstStyle/>
          <a:p>
            <a:pPr algn="ctr"/>
            <a:endParaRPr lang="fr-FR" sz="931"/>
          </a:p>
        </p:txBody>
      </p:sp>
      <p:sp>
        <p:nvSpPr>
          <p:cNvPr id="25" name="Rectangle 24"/>
          <p:cNvSpPr/>
          <p:nvPr/>
        </p:nvSpPr>
        <p:spPr>
          <a:xfrm>
            <a:off x="436771" y="2300568"/>
            <a:ext cx="1534906" cy="314088"/>
          </a:xfrm>
          <a:prstGeom prst="rect">
            <a:avLst/>
          </a:prstGeom>
          <a:ln w="6350">
            <a:solidFill>
              <a:schemeClr val="tx1"/>
            </a:solidFill>
          </a:ln>
        </p:spPr>
        <p:txBody>
          <a:bodyPr wrap="square" lIns="67210" tIns="33605" rIns="67210" bIns="33605">
            <a:spAutoFit/>
          </a:bodyPr>
          <a:lstStyle/>
          <a:p>
            <a:r>
              <a:rPr lang="fr-FR" b="1" i="1" dirty="0">
                <a:solidFill>
                  <a:srgbClr val="006600"/>
                </a:solidFill>
                <a:latin typeface="Frutiger Roman" pitchFamily="34" charset="0"/>
                <a:sym typeface="Wingdings" pitchFamily="2" charset="2"/>
              </a:rPr>
              <a:t>Solaire</a:t>
            </a:r>
            <a:endParaRPr lang="fr-FR" b="1" i="1" dirty="0">
              <a:solidFill>
                <a:srgbClr val="006600"/>
              </a:solidFill>
            </a:endParaRPr>
          </a:p>
        </p:txBody>
      </p:sp>
      <p:sp>
        <p:nvSpPr>
          <p:cNvPr id="14" name="Rectangle 13"/>
          <p:cNvSpPr/>
          <p:nvPr/>
        </p:nvSpPr>
        <p:spPr>
          <a:xfrm>
            <a:off x="431197" y="2757858"/>
            <a:ext cx="1103080" cy="314088"/>
          </a:xfrm>
          <a:prstGeom prst="rect">
            <a:avLst/>
          </a:prstGeom>
          <a:ln w="3175">
            <a:solidFill>
              <a:schemeClr val="tx1"/>
            </a:solidFill>
          </a:ln>
        </p:spPr>
        <p:txBody>
          <a:bodyPr wrap="square" lIns="67210" tIns="33605" rIns="67210" bIns="33605">
            <a:spAutoFit/>
          </a:bodyPr>
          <a:lstStyle/>
          <a:p>
            <a:r>
              <a:rPr lang="fr-FR" b="1" i="1" dirty="0">
                <a:solidFill>
                  <a:srgbClr val="006600"/>
                </a:solidFill>
                <a:latin typeface="Frutiger Roman" pitchFamily="34" charset="0"/>
                <a:sym typeface="Wingdings" pitchFamily="2" charset="2"/>
              </a:rPr>
              <a:t>Eolien</a:t>
            </a:r>
            <a:endParaRPr lang="fr-FR" b="1" i="1" dirty="0">
              <a:solidFill>
                <a:srgbClr val="006600"/>
              </a:solidFill>
            </a:endParaRPr>
          </a:p>
        </p:txBody>
      </p:sp>
      <p:sp>
        <p:nvSpPr>
          <p:cNvPr id="20" name="Rectangle 19"/>
          <p:cNvSpPr/>
          <p:nvPr/>
        </p:nvSpPr>
        <p:spPr>
          <a:xfrm>
            <a:off x="421471" y="3205377"/>
            <a:ext cx="1689478" cy="314088"/>
          </a:xfrm>
          <a:prstGeom prst="rect">
            <a:avLst/>
          </a:prstGeom>
          <a:ln w="3175">
            <a:solidFill>
              <a:schemeClr val="tx1"/>
            </a:solidFill>
          </a:ln>
        </p:spPr>
        <p:txBody>
          <a:bodyPr wrap="square" lIns="67210" tIns="33605" rIns="67210" bIns="33605">
            <a:spAutoFit/>
          </a:bodyPr>
          <a:lstStyle/>
          <a:p>
            <a:r>
              <a:rPr lang="fr-FR" b="1" i="1" dirty="0">
                <a:solidFill>
                  <a:srgbClr val="006600"/>
                </a:solidFill>
                <a:latin typeface="Frutiger Roman" pitchFamily="34" charset="0"/>
                <a:sym typeface="Wingdings" pitchFamily="2" charset="2"/>
              </a:rPr>
              <a:t>Conventionnel</a:t>
            </a:r>
            <a:endParaRPr lang="fr-FR" b="1" i="1" dirty="0">
              <a:solidFill>
                <a:srgbClr val="006600"/>
              </a:solidFill>
            </a:endParaRPr>
          </a:p>
        </p:txBody>
      </p:sp>
      <p:sp>
        <p:nvSpPr>
          <p:cNvPr id="21" name="Flèche droite 20"/>
          <p:cNvSpPr/>
          <p:nvPr/>
        </p:nvSpPr>
        <p:spPr bwMode="auto">
          <a:xfrm>
            <a:off x="2006345" y="2407031"/>
            <a:ext cx="433456" cy="7583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29" name="Flèche droite 28"/>
          <p:cNvSpPr/>
          <p:nvPr/>
        </p:nvSpPr>
        <p:spPr bwMode="auto">
          <a:xfrm>
            <a:off x="1759112" y="2901310"/>
            <a:ext cx="719155" cy="1058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30" name="Accolade fermante 29"/>
          <p:cNvSpPr/>
          <p:nvPr/>
        </p:nvSpPr>
        <p:spPr bwMode="auto">
          <a:xfrm>
            <a:off x="2534665" y="2319819"/>
            <a:ext cx="114258" cy="1095530"/>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31" name="Rectangle 30"/>
          <p:cNvSpPr/>
          <p:nvPr/>
        </p:nvSpPr>
        <p:spPr>
          <a:xfrm>
            <a:off x="2763182" y="2614656"/>
            <a:ext cx="1269338" cy="344865"/>
          </a:xfrm>
          <a:prstGeom prst="rect">
            <a:avLst/>
          </a:prstGeom>
          <a:ln w="6350">
            <a:solidFill>
              <a:schemeClr val="tx1"/>
            </a:solidFill>
          </a:ln>
        </p:spPr>
        <p:txBody>
          <a:bodyPr wrap="square" lIns="67210" tIns="33605" rIns="67210" bIns="33605">
            <a:spAutoFit/>
          </a:bodyPr>
          <a:lstStyle/>
          <a:p>
            <a:r>
              <a:rPr lang="fr-FR" sz="1800" b="1" i="1" dirty="0">
                <a:solidFill>
                  <a:srgbClr val="006600"/>
                </a:solidFill>
                <a:latin typeface="Frutiger Roman" pitchFamily="34" charset="0"/>
                <a:sym typeface="Wingdings" pitchFamily="2" charset="2"/>
              </a:rPr>
              <a:t>Electrolyse</a:t>
            </a:r>
            <a:endParaRPr lang="fr-FR" sz="1800" b="1" i="1" dirty="0">
              <a:solidFill>
                <a:srgbClr val="006600"/>
              </a:solidFill>
            </a:endParaRPr>
          </a:p>
        </p:txBody>
      </p:sp>
      <p:sp>
        <p:nvSpPr>
          <p:cNvPr id="33" name="Rectangle 32"/>
          <p:cNvSpPr/>
          <p:nvPr/>
        </p:nvSpPr>
        <p:spPr>
          <a:xfrm>
            <a:off x="2571415" y="4165790"/>
            <a:ext cx="1633032" cy="344865"/>
          </a:xfrm>
          <a:prstGeom prst="rect">
            <a:avLst/>
          </a:prstGeom>
          <a:ln w="6350">
            <a:solidFill>
              <a:schemeClr val="tx1"/>
            </a:solidFill>
          </a:ln>
        </p:spPr>
        <p:txBody>
          <a:bodyPr wrap="square" lIns="67210" tIns="33605" rIns="67210" bIns="33605">
            <a:spAutoFit/>
          </a:bodyPr>
          <a:lstStyle/>
          <a:p>
            <a:r>
              <a:rPr lang="fr-FR" sz="1800" b="1" i="1" dirty="0">
                <a:solidFill>
                  <a:srgbClr val="006600"/>
                </a:solidFill>
                <a:latin typeface="Frutiger Roman" pitchFamily="34" charset="0"/>
                <a:sym typeface="Wingdings" pitchFamily="2" charset="2"/>
              </a:rPr>
              <a:t>Captage CO2</a:t>
            </a:r>
            <a:endParaRPr lang="fr-FR" sz="1800" b="1" i="1" dirty="0">
              <a:solidFill>
                <a:srgbClr val="006600"/>
              </a:solidFill>
            </a:endParaRPr>
          </a:p>
        </p:txBody>
      </p:sp>
      <p:sp>
        <p:nvSpPr>
          <p:cNvPr id="34" name="Rectangle 33"/>
          <p:cNvSpPr/>
          <p:nvPr/>
        </p:nvSpPr>
        <p:spPr>
          <a:xfrm>
            <a:off x="2294965" y="3484536"/>
            <a:ext cx="1254970" cy="560309"/>
          </a:xfrm>
          <a:prstGeom prst="rect">
            <a:avLst/>
          </a:prstGeom>
        </p:spPr>
        <p:txBody>
          <a:bodyPr wrap="square" lIns="67210" tIns="33605" rIns="67210" bIns="33605">
            <a:spAutoFit/>
          </a:bodyPr>
          <a:lstStyle/>
          <a:p>
            <a:r>
              <a:rPr lang="fr-FR" b="1" i="1" dirty="0">
                <a:latin typeface="Frutiger Roman" pitchFamily="34" charset="0"/>
                <a:sym typeface="Wingdings" pitchFamily="2" charset="2"/>
              </a:rPr>
              <a:t>Réseau</a:t>
            </a:r>
          </a:p>
          <a:p>
            <a:r>
              <a:rPr lang="fr-FR" b="1" i="1" dirty="0">
                <a:latin typeface="Frutiger Roman" pitchFamily="34" charset="0"/>
                <a:sym typeface="Wingdings" pitchFamily="2" charset="2"/>
              </a:rPr>
              <a:t>électrique</a:t>
            </a:r>
            <a:endParaRPr lang="fr-FR" b="1" i="1" dirty="0"/>
          </a:p>
        </p:txBody>
      </p:sp>
      <p:sp>
        <p:nvSpPr>
          <p:cNvPr id="36" name="Parenthèse ouvrante 35"/>
          <p:cNvSpPr/>
          <p:nvPr/>
        </p:nvSpPr>
        <p:spPr bwMode="auto">
          <a:xfrm flipH="1">
            <a:off x="4269008" y="2355111"/>
            <a:ext cx="105856" cy="1640760"/>
          </a:xfrm>
          <a:prstGeom prst="leftBracke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37" name="Flèche droite 36"/>
          <p:cNvSpPr/>
          <p:nvPr/>
        </p:nvSpPr>
        <p:spPr bwMode="auto">
          <a:xfrm flipV="1">
            <a:off x="4384442" y="3861481"/>
            <a:ext cx="264639" cy="15878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38" name="Rectangle 37"/>
          <p:cNvSpPr/>
          <p:nvPr/>
        </p:nvSpPr>
        <p:spPr>
          <a:xfrm>
            <a:off x="4668677" y="2163947"/>
            <a:ext cx="468949" cy="314088"/>
          </a:xfrm>
          <a:prstGeom prst="rect">
            <a:avLst/>
          </a:prstGeom>
          <a:ln w="6350">
            <a:solidFill>
              <a:schemeClr val="tx1"/>
            </a:solidFill>
          </a:ln>
        </p:spPr>
        <p:txBody>
          <a:bodyPr wrap="square" lIns="67210" tIns="33605" rIns="67210" bIns="33605">
            <a:spAutoFit/>
          </a:bodyPr>
          <a:lstStyle/>
          <a:p>
            <a:r>
              <a:rPr lang="fr-FR" b="1" i="1" dirty="0">
                <a:solidFill>
                  <a:srgbClr val="006600"/>
                </a:solidFill>
                <a:latin typeface="Frutiger Roman" pitchFamily="34" charset="0"/>
                <a:sym typeface="Wingdings" pitchFamily="2" charset="2"/>
              </a:rPr>
              <a:t>H2</a:t>
            </a:r>
          </a:p>
        </p:txBody>
      </p:sp>
      <p:sp>
        <p:nvSpPr>
          <p:cNvPr id="40" name="Rectangle 39"/>
          <p:cNvSpPr/>
          <p:nvPr/>
        </p:nvSpPr>
        <p:spPr>
          <a:xfrm>
            <a:off x="4692431" y="3813525"/>
            <a:ext cx="1282062" cy="283310"/>
          </a:xfrm>
          <a:prstGeom prst="rect">
            <a:avLst/>
          </a:prstGeom>
          <a:ln w="6350">
            <a:solidFill>
              <a:schemeClr val="tx1"/>
            </a:solidFill>
          </a:ln>
        </p:spPr>
        <p:txBody>
          <a:bodyPr wrap="square" lIns="67210" tIns="33605" rIns="67210" bIns="33605">
            <a:spAutoFit/>
          </a:bodyPr>
          <a:lstStyle/>
          <a:p>
            <a:r>
              <a:rPr lang="fr-FR" sz="1400" b="1" i="1" dirty="0" err="1">
                <a:solidFill>
                  <a:srgbClr val="006600"/>
                </a:solidFill>
                <a:latin typeface="Frutiger Roman" pitchFamily="34" charset="0"/>
                <a:sym typeface="Wingdings" pitchFamily="2" charset="2"/>
              </a:rPr>
              <a:t>Méthanation</a:t>
            </a:r>
            <a:endParaRPr lang="fr-FR" sz="1400" b="1" i="1" dirty="0">
              <a:solidFill>
                <a:srgbClr val="006600"/>
              </a:solidFill>
            </a:endParaRPr>
          </a:p>
        </p:txBody>
      </p:sp>
      <p:sp>
        <p:nvSpPr>
          <p:cNvPr id="41" name="Flèche à angle droit 40"/>
          <p:cNvSpPr/>
          <p:nvPr/>
        </p:nvSpPr>
        <p:spPr bwMode="auto">
          <a:xfrm>
            <a:off x="4269008" y="4101726"/>
            <a:ext cx="688061" cy="158783"/>
          </a:xfrm>
          <a:prstGeom prst="ben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42" name="Rectangle 41"/>
          <p:cNvSpPr/>
          <p:nvPr/>
        </p:nvSpPr>
        <p:spPr>
          <a:xfrm>
            <a:off x="2046042" y="4600091"/>
            <a:ext cx="3778720" cy="437198"/>
          </a:xfrm>
          <a:prstGeom prst="rect">
            <a:avLst/>
          </a:prstGeom>
        </p:spPr>
        <p:txBody>
          <a:bodyPr wrap="square" lIns="67210" tIns="33605" rIns="67210" bIns="33605">
            <a:spAutoFit/>
          </a:bodyPr>
          <a:lstStyle/>
          <a:p>
            <a:r>
              <a:rPr lang="fr-FR" sz="2400" b="1" i="1" dirty="0">
                <a:latin typeface="Frutiger Roman" pitchFamily="34" charset="0"/>
                <a:sym typeface="Wingdings" pitchFamily="2" charset="2"/>
              </a:rPr>
              <a:t>Réaction de Sabatier</a:t>
            </a:r>
            <a:endParaRPr lang="fr-FR" sz="2400" b="1" i="1" dirty="0"/>
          </a:p>
        </p:txBody>
      </p:sp>
      <p:sp>
        <p:nvSpPr>
          <p:cNvPr id="43" name="Flèche droite 42"/>
          <p:cNvSpPr/>
          <p:nvPr/>
        </p:nvSpPr>
        <p:spPr bwMode="auto">
          <a:xfrm>
            <a:off x="2157886" y="3309493"/>
            <a:ext cx="317567" cy="1058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44" name="Flèche droite 43"/>
          <p:cNvSpPr/>
          <p:nvPr/>
        </p:nvSpPr>
        <p:spPr>
          <a:xfrm>
            <a:off x="4110225" y="2831459"/>
            <a:ext cx="158783" cy="105856"/>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7210" tIns="33605" rIns="67210" bIns="33605" rtlCol="0" anchor="ctr"/>
          <a:lstStyle/>
          <a:p>
            <a:pPr algn="ctr"/>
            <a:endParaRPr lang="fr-FR" sz="931"/>
          </a:p>
        </p:txBody>
      </p:sp>
      <p:sp>
        <p:nvSpPr>
          <p:cNvPr id="45" name="Flèche droite 44"/>
          <p:cNvSpPr/>
          <p:nvPr/>
        </p:nvSpPr>
        <p:spPr bwMode="auto">
          <a:xfrm>
            <a:off x="4374863" y="2330556"/>
            <a:ext cx="264639" cy="15878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46" name="Flèche droite 45"/>
          <p:cNvSpPr/>
          <p:nvPr/>
        </p:nvSpPr>
        <p:spPr bwMode="auto">
          <a:xfrm flipV="1">
            <a:off x="5981836" y="3861481"/>
            <a:ext cx="620621" cy="10220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47" name="Rectangle 46"/>
          <p:cNvSpPr/>
          <p:nvPr/>
        </p:nvSpPr>
        <p:spPr>
          <a:xfrm>
            <a:off x="6046635" y="3963690"/>
            <a:ext cx="555821" cy="283310"/>
          </a:xfrm>
          <a:prstGeom prst="rect">
            <a:avLst/>
          </a:prstGeom>
        </p:spPr>
        <p:txBody>
          <a:bodyPr wrap="square" lIns="67210" tIns="33605" rIns="67210" bIns="33605">
            <a:spAutoFit/>
          </a:bodyPr>
          <a:lstStyle/>
          <a:p>
            <a:r>
              <a:rPr lang="fr-FR" sz="1400" b="1" i="1" dirty="0">
                <a:latin typeface="Frutiger Roman" pitchFamily="34" charset="0"/>
                <a:sym typeface="Wingdings" pitchFamily="2" charset="2"/>
              </a:rPr>
              <a:t>CH4</a:t>
            </a:r>
          </a:p>
        </p:txBody>
      </p:sp>
      <p:sp>
        <p:nvSpPr>
          <p:cNvPr id="48" name="Rectangle 47"/>
          <p:cNvSpPr/>
          <p:nvPr/>
        </p:nvSpPr>
        <p:spPr>
          <a:xfrm>
            <a:off x="6575236" y="3705032"/>
            <a:ext cx="2093581" cy="502363"/>
          </a:xfrm>
          <a:prstGeom prst="rect">
            <a:avLst/>
          </a:prstGeom>
          <a:ln w="6350">
            <a:solidFill>
              <a:schemeClr val="tx1"/>
            </a:solidFill>
          </a:ln>
        </p:spPr>
        <p:txBody>
          <a:bodyPr wrap="square" lIns="67210" tIns="33605" rIns="67210" bIns="33605">
            <a:spAutoFit/>
          </a:bodyPr>
          <a:lstStyle/>
          <a:p>
            <a:r>
              <a:rPr lang="fr-FR" sz="1400" b="1" i="1" dirty="0">
                <a:solidFill>
                  <a:srgbClr val="006600"/>
                </a:solidFill>
                <a:latin typeface="Frutiger Roman" pitchFamily="34" charset="0"/>
                <a:sym typeface="Wingdings" pitchFamily="2" charset="2"/>
              </a:rPr>
              <a:t>Injection dans le réseau de gaz naturel</a:t>
            </a:r>
            <a:endParaRPr lang="fr-FR" sz="1400" b="1" i="1" dirty="0">
              <a:solidFill>
                <a:srgbClr val="006600"/>
              </a:solidFill>
            </a:endParaRPr>
          </a:p>
        </p:txBody>
      </p:sp>
      <p:sp>
        <p:nvSpPr>
          <p:cNvPr id="49" name="Rectangle 48"/>
          <p:cNvSpPr/>
          <p:nvPr/>
        </p:nvSpPr>
        <p:spPr>
          <a:xfrm>
            <a:off x="1252127" y="5086097"/>
            <a:ext cx="4572636" cy="437198"/>
          </a:xfrm>
          <a:prstGeom prst="rect">
            <a:avLst/>
          </a:prstGeom>
        </p:spPr>
        <p:txBody>
          <a:bodyPr wrap="square" lIns="67210" tIns="33605" rIns="67210" bIns="33605">
            <a:spAutoFit/>
          </a:bodyPr>
          <a:lstStyle/>
          <a:p>
            <a:r>
              <a:rPr lang="fr-FR" sz="2377" i="1" dirty="0">
                <a:latin typeface="Frutiger Roman" pitchFamily="34" charset="0"/>
                <a:sym typeface="Wingdings" pitchFamily="2" charset="2"/>
              </a:rPr>
              <a:t>  </a:t>
            </a:r>
            <a:r>
              <a:rPr lang="fr-FR" sz="2400" i="1" dirty="0">
                <a:solidFill>
                  <a:srgbClr val="0070C0"/>
                </a:solidFill>
                <a:latin typeface="Frutiger Roman" pitchFamily="34" charset="0"/>
                <a:sym typeface="Wingdings" pitchFamily="2" charset="2"/>
              </a:rPr>
              <a:t>CO2 + 4 H2       CH4 +  2 H2O</a:t>
            </a:r>
            <a:endParaRPr lang="fr-FR" sz="2400" i="1" dirty="0">
              <a:solidFill>
                <a:srgbClr val="0070C0"/>
              </a:solidFill>
            </a:endParaRPr>
          </a:p>
        </p:txBody>
      </p:sp>
      <p:sp>
        <p:nvSpPr>
          <p:cNvPr id="50" name="Flèche droite 49"/>
          <p:cNvSpPr/>
          <p:nvPr/>
        </p:nvSpPr>
        <p:spPr bwMode="auto">
          <a:xfrm>
            <a:off x="3291530" y="5207063"/>
            <a:ext cx="317567" cy="105856"/>
          </a:xfrm>
          <a:prstGeom prst="rightArrow">
            <a:avLst>
              <a:gd name="adj1" fmla="val 50000"/>
              <a:gd name="adj2" fmla="val 3996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cxnSp>
        <p:nvCxnSpPr>
          <p:cNvPr id="57" name="Connecteur droit avec flèche 56"/>
          <p:cNvCxnSpPr>
            <a:endCxn id="77" idx="1"/>
          </p:cNvCxnSpPr>
          <p:nvPr/>
        </p:nvCxnSpPr>
        <p:spPr bwMode="auto">
          <a:xfrm flipV="1">
            <a:off x="5077632" y="1534910"/>
            <a:ext cx="904203" cy="53784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9" name="Connecteur droit avec flèche 58"/>
          <p:cNvCxnSpPr/>
          <p:nvPr/>
        </p:nvCxnSpPr>
        <p:spPr bwMode="auto">
          <a:xfrm>
            <a:off x="5122116" y="2231352"/>
            <a:ext cx="1227816" cy="42905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6" name="Connecteur droit avec flèche 65"/>
          <p:cNvCxnSpPr/>
          <p:nvPr/>
        </p:nvCxnSpPr>
        <p:spPr bwMode="auto">
          <a:xfrm>
            <a:off x="4957069" y="2460965"/>
            <a:ext cx="1312798" cy="73529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9" name="Connecteur droit avec flèche 68"/>
          <p:cNvCxnSpPr>
            <a:endCxn id="46" idx="2"/>
          </p:cNvCxnSpPr>
          <p:nvPr/>
        </p:nvCxnSpPr>
        <p:spPr bwMode="auto">
          <a:xfrm>
            <a:off x="4988081" y="2499456"/>
            <a:ext cx="1563272" cy="13620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6" name="Rectangle 75"/>
          <p:cNvSpPr/>
          <p:nvPr/>
        </p:nvSpPr>
        <p:spPr>
          <a:xfrm>
            <a:off x="3951441" y="2566821"/>
            <a:ext cx="423422" cy="283310"/>
          </a:xfrm>
          <a:prstGeom prst="rect">
            <a:avLst/>
          </a:prstGeom>
        </p:spPr>
        <p:txBody>
          <a:bodyPr wrap="square" lIns="67210" tIns="33605" rIns="67210" bIns="33605">
            <a:spAutoFit/>
          </a:bodyPr>
          <a:lstStyle/>
          <a:p>
            <a:r>
              <a:rPr lang="fr-FR" sz="1400" b="1" i="1" dirty="0">
                <a:latin typeface="Frutiger Roman" pitchFamily="34" charset="0"/>
                <a:sym typeface="Wingdings" pitchFamily="2" charset="2"/>
              </a:rPr>
              <a:t>H2</a:t>
            </a:r>
            <a:endParaRPr lang="fr-FR" sz="1400" b="1" i="1" dirty="0"/>
          </a:p>
        </p:txBody>
      </p:sp>
      <p:sp>
        <p:nvSpPr>
          <p:cNvPr id="77" name="Rectangle 76"/>
          <p:cNvSpPr/>
          <p:nvPr/>
        </p:nvSpPr>
        <p:spPr>
          <a:xfrm>
            <a:off x="5981835" y="1070089"/>
            <a:ext cx="2594773" cy="929641"/>
          </a:xfrm>
          <a:prstGeom prst="rect">
            <a:avLst/>
          </a:prstGeom>
        </p:spPr>
        <p:txBody>
          <a:bodyPr wrap="square" lIns="67210" tIns="33605" rIns="67210" bIns="33605">
            <a:spAutoFit/>
          </a:bodyPr>
          <a:lstStyle/>
          <a:p>
            <a:r>
              <a:rPr lang="fr-FR" sz="1400" i="1" dirty="0">
                <a:solidFill>
                  <a:srgbClr val="00B050"/>
                </a:solidFill>
                <a:latin typeface="Frutiger Roman" pitchFamily="34" charset="0"/>
                <a:sym typeface="Wingdings" pitchFamily="2" charset="2"/>
              </a:rPr>
              <a:t>INDUSTRIE/ MATIERE PREMIERE                       (</a:t>
            </a:r>
            <a:r>
              <a:rPr lang="fr-FR" sz="1400" b="1" i="1" dirty="0">
                <a:solidFill>
                  <a:srgbClr val="FF0000"/>
                </a:solidFill>
                <a:latin typeface="Frutiger Roman" pitchFamily="34" charset="0"/>
                <a:sym typeface="Wingdings" pitchFamily="2" charset="2"/>
              </a:rPr>
              <a:t>POWER  TO  INDUSTRY </a:t>
            </a:r>
            <a:r>
              <a:rPr lang="fr-FR" sz="1400" i="1" dirty="0">
                <a:latin typeface="Frutiger Roman" pitchFamily="34" charset="0"/>
                <a:sym typeface="Wingdings" pitchFamily="2" charset="2"/>
              </a:rPr>
              <a:t>) </a:t>
            </a:r>
          </a:p>
          <a:p>
            <a:r>
              <a:rPr lang="fr-FR" sz="1400" i="1" dirty="0">
                <a:latin typeface="Frutiger Roman" pitchFamily="34" charset="0"/>
                <a:sym typeface="Wingdings" pitchFamily="2" charset="2"/>
              </a:rPr>
              <a:t>( </a:t>
            </a:r>
            <a:r>
              <a:rPr lang="fr-FR" sz="1400" b="1" i="1" dirty="0">
                <a:solidFill>
                  <a:srgbClr val="FF0000"/>
                </a:solidFill>
                <a:latin typeface="Frutiger Roman" pitchFamily="34" charset="0"/>
                <a:sym typeface="Wingdings" pitchFamily="2" charset="2"/>
              </a:rPr>
              <a:t>POWER TO SYNFUELS </a:t>
            </a:r>
            <a:r>
              <a:rPr lang="fr-FR" sz="1400" i="1" dirty="0">
                <a:latin typeface="Frutiger Roman" pitchFamily="34" charset="0"/>
                <a:sym typeface="Wingdings" pitchFamily="2" charset="2"/>
              </a:rPr>
              <a:t>)</a:t>
            </a:r>
            <a:endParaRPr lang="fr-FR" sz="1400" i="1" dirty="0"/>
          </a:p>
        </p:txBody>
      </p:sp>
      <p:sp>
        <p:nvSpPr>
          <p:cNvPr id="78" name="Rectangle 77"/>
          <p:cNvSpPr/>
          <p:nvPr/>
        </p:nvSpPr>
        <p:spPr>
          <a:xfrm>
            <a:off x="6317202" y="2187281"/>
            <a:ext cx="2644236" cy="714197"/>
          </a:xfrm>
          <a:prstGeom prst="rect">
            <a:avLst/>
          </a:prstGeom>
        </p:spPr>
        <p:txBody>
          <a:bodyPr wrap="square" lIns="67210" tIns="33605" rIns="67210" bIns="33605">
            <a:spAutoFit/>
          </a:bodyPr>
          <a:lstStyle/>
          <a:p>
            <a:r>
              <a:rPr lang="fr-FR" sz="1400" i="1" dirty="0">
                <a:solidFill>
                  <a:srgbClr val="00B050"/>
                </a:solidFill>
                <a:latin typeface="Frutiger Roman" pitchFamily="34" charset="0"/>
                <a:sym typeface="Wingdings" pitchFamily="2" charset="2"/>
              </a:rPr>
              <a:t>PRODUCTION D’ELECTRICITE  / COGENERATION                                                </a:t>
            </a:r>
            <a:r>
              <a:rPr lang="fr-FR" sz="1400" i="1" dirty="0">
                <a:latin typeface="Frutiger Roman" pitchFamily="34" charset="0"/>
                <a:sym typeface="Wingdings" pitchFamily="2" charset="2"/>
              </a:rPr>
              <a:t>( </a:t>
            </a:r>
            <a:r>
              <a:rPr lang="fr-FR" sz="1400" b="1" i="1" dirty="0">
                <a:solidFill>
                  <a:srgbClr val="FF0000"/>
                </a:solidFill>
                <a:latin typeface="Frutiger Roman" pitchFamily="34" charset="0"/>
                <a:sym typeface="Wingdings" pitchFamily="2" charset="2"/>
              </a:rPr>
              <a:t>POWER TO POWER  </a:t>
            </a:r>
            <a:r>
              <a:rPr lang="fr-FR" sz="1400" i="1" dirty="0">
                <a:latin typeface="Frutiger Roman" pitchFamily="34" charset="0"/>
                <a:sym typeface="Wingdings" pitchFamily="2" charset="2"/>
              </a:rPr>
              <a:t>) </a:t>
            </a:r>
            <a:endParaRPr lang="fr-FR" sz="1400" i="1" dirty="0"/>
          </a:p>
        </p:txBody>
      </p:sp>
      <p:sp>
        <p:nvSpPr>
          <p:cNvPr id="80" name="Rectangle 79"/>
          <p:cNvSpPr/>
          <p:nvPr/>
        </p:nvSpPr>
        <p:spPr>
          <a:xfrm>
            <a:off x="6317203" y="3092488"/>
            <a:ext cx="2259406" cy="498754"/>
          </a:xfrm>
          <a:prstGeom prst="rect">
            <a:avLst/>
          </a:prstGeom>
        </p:spPr>
        <p:txBody>
          <a:bodyPr wrap="square" lIns="67210" tIns="33605" rIns="67210" bIns="33605">
            <a:spAutoFit/>
          </a:bodyPr>
          <a:lstStyle/>
          <a:p>
            <a:r>
              <a:rPr lang="fr-FR" sz="1400" i="1" dirty="0">
                <a:solidFill>
                  <a:srgbClr val="00B050"/>
                </a:solidFill>
                <a:latin typeface="Frutiger Roman" pitchFamily="34" charset="0"/>
              </a:rPr>
              <a:t>MOBILITE    </a:t>
            </a:r>
            <a:r>
              <a:rPr lang="fr-FR" sz="1400" i="1" dirty="0">
                <a:latin typeface="Frutiger Roman" pitchFamily="34" charset="0"/>
              </a:rPr>
              <a:t>                      </a:t>
            </a:r>
          </a:p>
          <a:p>
            <a:r>
              <a:rPr lang="fr-FR" sz="1400" i="1" dirty="0">
                <a:latin typeface="Frutiger Roman" pitchFamily="34" charset="0"/>
              </a:rPr>
              <a:t>(  </a:t>
            </a:r>
            <a:r>
              <a:rPr lang="fr-FR" sz="1400" b="1" i="1" dirty="0">
                <a:solidFill>
                  <a:srgbClr val="FF0000"/>
                </a:solidFill>
                <a:latin typeface="Frutiger Roman" pitchFamily="34" charset="0"/>
              </a:rPr>
              <a:t>POWER TO MOBILITY  </a:t>
            </a:r>
            <a:r>
              <a:rPr lang="fr-FR" sz="1400" i="1" dirty="0">
                <a:latin typeface="Frutiger Roman" pitchFamily="34" charset="0"/>
              </a:rPr>
              <a:t>) </a:t>
            </a:r>
          </a:p>
        </p:txBody>
      </p:sp>
      <p:sp>
        <p:nvSpPr>
          <p:cNvPr id="81" name="Rectangle 80"/>
          <p:cNvSpPr/>
          <p:nvPr/>
        </p:nvSpPr>
        <p:spPr>
          <a:xfrm>
            <a:off x="5221708" y="3149027"/>
            <a:ext cx="470187" cy="283310"/>
          </a:xfrm>
          <a:prstGeom prst="rect">
            <a:avLst/>
          </a:prstGeom>
        </p:spPr>
        <p:txBody>
          <a:bodyPr wrap="square" lIns="67210" tIns="33605" rIns="67210" bIns="33605">
            <a:spAutoFit/>
          </a:bodyPr>
          <a:lstStyle/>
          <a:p>
            <a:r>
              <a:rPr lang="fr-FR" sz="1400" b="1" i="1" dirty="0">
                <a:latin typeface="Frutiger Roman" pitchFamily="34" charset="0"/>
                <a:sym typeface="Wingdings" pitchFamily="2" charset="2"/>
              </a:rPr>
              <a:t>H2</a:t>
            </a:r>
          </a:p>
        </p:txBody>
      </p:sp>
      <p:sp>
        <p:nvSpPr>
          <p:cNvPr id="54" name="Flèche droite 53"/>
          <p:cNvSpPr/>
          <p:nvPr/>
        </p:nvSpPr>
        <p:spPr bwMode="auto">
          <a:xfrm rot="3387147">
            <a:off x="6660606" y="4705069"/>
            <a:ext cx="634189" cy="70923"/>
          </a:xfrm>
          <a:prstGeom prst="rightArrow">
            <a:avLst>
              <a:gd name="adj1" fmla="val 50000"/>
              <a:gd name="adj2" fmla="val 7672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7210" tIns="33605" rIns="67210" bIns="33605" numCol="1" rtlCol="0" anchor="t" anchorCtr="0" compatLnSpc="1">
            <a:prstTxWarp prst="textNoShape">
              <a:avLst/>
            </a:prstTxWarp>
          </a:bodyPr>
          <a:lstStyle/>
          <a:p>
            <a:pPr defTabSz="672049" eaLnBrk="0" hangingPunct="0"/>
            <a:endParaRPr lang="fr-FR" sz="1447" baseline="30000" dirty="0">
              <a:latin typeface="GazdeFranceMedium" pitchFamily="-16" charset="0"/>
              <a:ea typeface="ヒラギノ角ゴ Pro W3" pitchFamily="-16" charset="-128"/>
            </a:endParaRPr>
          </a:p>
        </p:txBody>
      </p:sp>
      <p:sp>
        <p:nvSpPr>
          <p:cNvPr id="55" name="Rectangle 54"/>
          <p:cNvSpPr/>
          <p:nvPr/>
        </p:nvSpPr>
        <p:spPr>
          <a:xfrm>
            <a:off x="6348472" y="5040788"/>
            <a:ext cx="2107616" cy="283310"/>
          </a:xfrm>
          <a:prstGeom prst="rect">
            <a:avLst/>
          </a:prstGeom>
          <a:ln w="6350">
            <a:solidFill>
              <a:schemeClr val="tx1"/>
            </a:solidFill>
          </a:ln>
        </p:spPr>
        <p:txBody>
          <a:bodyPr wrap="square" lIns="67210" tIns="33605" rIns="67210" bIns="33605">
            <a:spAutoFit/>
          </a:bodyPr>
          <a:lstStyle/>
          <a:p>
            <a:r>
              <a:rPr lang="fr-FR" sz="1400" b="1" i="1" dirty="0">
                <a:solidFill>
                  <a:srgbClr val="006600"/>
                </a:solidFill>
                <a:latin typeface="Frutiger Roman" pitchFamily="34" charset="0"/>
                <a:sym typeface="Wingdings" pitchFamily="2" charset="2"/>
              </a:rPr>
              <a:t>Usages du gaz naturel</a:t>
            </a:r>
            <a:endParaRPr lang="fr-FR" sz="1400" b="1" i="1" dirty="0">
              <a:solidFill>
                <a:srgbClr val="006600"/>
              </a:solidFill>
            </a:endParaRPr>
          </a:p>
        </p:txBody>
      </p:sp>
      <p:sp>
        <p:nvSpPr>
          <p:cNvPr id="53" name="Rectangle 52"/>
          <p:cNvSpPr/>
          <p:nvPr/>
        </p:nvSpPr>
        <p:spPr>
          <a:xfrm>
            <a:off x="4034117" y="1882588"/>
            <a:ext cx="1296515" cy="283310"/>
          </a:xfrm>
          <a:prstGeom prst="rect">
            <a:avLst/>
          </a:prstGeom>
        </p:spPr>
        <p:txBody>
          <a:bodyPr wrap="square" lIns="67210" tIns="33605" rIns="67210" bIns="33605">
            <a:spAutoFit/>
          </a:bodyPr>
          <a:lstStyle/>
          <a:p>
            <a:pPr lvl="0"/>
            <a:r>
              <a:rPr lang="fr-FR" sz="1400" b="1" i="1" dirty="0">
                <a:solidFill>
                  <a:prstClr val="black"/>
                </a:solidFill>
                <a:latin typeface="Frutiger Roman" pitchFamily="34" charset="0"/>
                <a:sym typeface="Wingdings" pitchFamily="2" charset="2"/>
              </a:rPr>
              <a:t>+ stockage ?</a:t>
            </a:r>
            <a:endParaRPr lang="fr-FR" sz="1400" dirty="0">
              <a:solidFill>
                <a:prstClr val="black"/>
              </a:solidFill>
            </a:endParaRPr>
          </a:p>
        </p:txBody>
      </p:sp>
      <p:sp>
        <p:nvSpPr>
          <p:cNvPr id="51" name="ZoneTexte 50"/>
          <p:cNvSpPr txBox="1"/>
          <p:nvPr/>
        </p:nvSpPr>
        <p:spPr>
          <a:xfrm>
            <a:off x="441786" y="471169"/>
            <a:ext cx="8414590" cy="621864"/>
          </a:xfrm>
          <a:prstGeom prst="rect">
            <a:avLst/>
          </a:prstGeom>
          <a:noFill/>
        </p:spPr>
        <p:txBody>
          <a:bodyPr wrap="square" lIns="67210" tIns="33605" rIns="67210" bIns="33605" rtlCol="0">
            <a:spAutoFit/>
          </a:bodyPr>
          <a:lstStyle/>
          <a:p>
            <a:pPr marL="464368" indent="-464368"/>
            <a:r>
              <a:rPr lang="fr-FR" sz="3600" b="1" dirty="0">
                <a:solidFill>
                  <a:srgbClr val="00648C"/>
                </a:solidFill>
                <a:latin typeface="Arial" pitchFamily="34" charset="0"/>
                <a:ea typeface="+mj-ea"/>
                <a:cs typeface="Arial" pitchFamily="34" charset="0"/>
              </a:rPr>
              <a:t>  Power To Gas ?  Power to X ?</a:t>
            </a:r>
          </a:p>
        </p:txBody>
      </p:sp>
      <p:sp>
        <p:nvSpPr>
          <p:cNvPr id="52" name="Rectangle 51"/>
          <p:cNvSpPr/>
          <p:nvPr/>
        </p:nvSpPr>
        <p:spPr>
          <a:xfrm>
            <a:off x="4374864" y="4631004"/>
            <a:ext cx="2155168" cy="433672"/>
          </a:xfrm>
          <a:prstGeom prst="rect">
            <a:avLst/>
          </a:prstGeom>
        </p:spPr>
        <p:txBody>
          <a:bodyPr wrap="square" lIns="67210" tIns="33605" rIns="67210" bIns="33605">
            <a:spAutoFit/>
          </a:bodyPr>
          <a:lstStyle/>
          <a:p>
            <a:r>
              <a:rPr lang="fr-FR" sz="2377" i="1" dirty="0">
                <a:solidFill>
                  <a:prstClr val="black"/>
                </a:solidFill>
                <a:latin typeface="Frutiger Roman" pitchFamily="34" charset="0"/>
                <a:sym typeface="Wingdings" pitchFamily="2" charset="2"/>
              </a:rPr>
              <a:t> </a:t>
            </a:r>
            <a:endParaRPr lang="fr-FR" sz="931" dirty="0"/>
          </a:p>
        </p:txBody>
      </p:sp>
      <p:pic>
        <p:nvPicPr>
          <p:cNvPr id="56" name="Imag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48" y="5406132"/>
            <a:ext cx="2549576" cy="1225080"/>
          </a:xfrm>
          <a:prstGeom prst="rect">
            <a:avLst/>
          </a:prstGeom>
        </p:spPr>
      </p:pic>
    </p:spTree>
    <p:extLst>
      <p:ext uri="{BB962C8B-B14F-4D97-AF65-F5344CB8AC3E}">
        <p14:creationId xmlns:p14="http://schemas.microsoft.com/office/powerpoint/2010/main" val="1845803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6099" y="180975"/>
            <a:ext cx="7729240" cy="981075"/>
          </a:xfrm>
        </p:spPr>
        <p:txBody>
          <a:bodyPr>
            <a:normAutofit/>
          </a:bodyPr>
          <a:lstStyle/>
          <a:p>
            <a:pPr algn="ctr"/>
            <a:r>
              <a:rPr lang="fr-FR" sz="2800" b="1" dirty="0" err="1">
                <a:solidFill>
                  <a:schemeClr val="accent4">
                    <a:lumMod val="75000"/>
                    <a:lumOff val="25000"/>
                  </a:schemeClr>
                </a:solidFill>
              </a:rPr>
              <a:t>Décarboner</a:t>
            </a:r>
            <a:r>
              <a:rPr lang="fr-FR" sz="2800" b="1" dirty="0">
                <a:solidFill>
                  <a:schemeClr val="accent4">
                    <a:lumMod val="75000"/>
                    <a:lumOff val="25000"/>
                  </a:schemeClr>
                </a:solidFill>
              </a:rPr>
              <a:t> les systèmes énergétiques :  </a:t>
            </a:r>
            <a:br>
              <a:rPr lang="fr-FR" sz="2800" b="1" dirty="0">
                <a:solidFill>
                  <a:schemeClr val="accent4">
                    <a:lumMod val="75000"/>
                    <a:lumOff val="25000"/>
                  </a:schemeClr>
                </a:solidFill>
              </a:rPr>
            </a:br>
            <a:r>
              <a:rPr lang="fr-FR" sz="2800" b="1" dirty="0">
                <a:solidFill>
                  <a:schemeClr val="accent4">
                    <a:lumMod val="75000"/>
                    <a:lumOff val="25000"/>
                  </a:schemeClr>
                </a:solidFill>
              </a:rPr>
              <a:t>on ne peut pas tout électrifier !</a:t>
            </a:r>
          </a:p>
        </p:txBody>
      </p:sp>
      <p:pic>
        <p:nvPicPr>
          <p:cNvPr id="4" name="Espace réservé du contenu 3"/>
          <p:cNvPicPr>
            <a:picLocks noGrp="1" noChangeAspect="1"/>
          </p:cNvPicPr>
          <p:nvPr>
            <p:ph idx="1"/>
          </p:nvPr>
        </p:nvPicPr>
        <p:blipFill>
          <a:blip r:embed="rId2"/>
          <a:stretch>
            <a:fillRect/>
          </a:stretch>
        </p:blipFill>
        <p:spPr>
          <a:xfrm>
            <a:off x="1" y="1057275"/>
            <a:ext cx="9153524" cy="481965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9731" y="5671109"/>
            <a:ext cx="2391707" cy="1050168"/>
          </a:xfrm>
          <a:prstGeom prst="rect">
            <a:avLst/>
          </a:prstGeom>
        </p:spPr>
      </p:pic>
    </p:spTree>
    <p:extLst>
      <p:ext uri="{BB962C8B-B14F-4D97-AF65-F5344CB8AC3E}">
        <p14:creationId xmlns:p14="http://schemas.microsoft.com/office/powerpoint/2010/main" val="4287511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08FB6108-6310-42D8-B680-A84B33F25B5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047"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2B5A39B-6D23-4766-B258-C77570B80724}"/>
              </a:ext>
            </a:extLst>
          </p:cNvPr>
          <p:cNvSpPr>
            <a:spLocks noGrp="1"/>
          </p:cNvSpPr>
          <p:nvPr>
            <p:ph type="title"/>
          </p:nvPr>
        </p:nvSpPr>
        <p:spPr bwMode="gray">
          <a:xfrm>
            <a:off x="2950727" y="193107"/>
            <a:ext cx="5691985" cy="43088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ctr"/>
            <a:r>
              <a:rPr lang="fr-FR" sz="2800" b="1" dirty="0">
                <a:solidFill>
                  <a:schemeClr val="accent3"/>
                </a:solidFill>
              </a:rPr>
              <a:t>ETUDE PROSPECTIVE</a:t>
            </a:r>
          </a:p>
        </p:txBody>
      </p:sp>
      <p:sp>
        <p:nvSpPr>
          <p:cNvPr id="4" name="TextBox 3">
            <a:extLst>
              <a:ext uri="{FF2B5EF4-FFF2-40B4-BE49-F238E27FC236}">
                <a16:creationId xmlns:a16="http://schemas.microsoft.com/office/drawing/2014/main" id="{19353379-B655-4AE9-B646-C7813C14D687}"/>
              </a:ext>
            </a:extLst>
          </p:cNvPr>
          <p:cNvSpPr txBox="1">
            <a:spLocks/>
          </p:cNvSpPr>
          <p:nvPr/>
        </p:nvSpPr>
        <p:spPr bwMode="gray">
          <a:xfrm>
            <a:off x="282916" y="1423814"/>
            <a:ext cx="8110226" cy="179536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pPr lvl="1">
              <a:spcBef>
                <a:spcPts val="1000"/>
              </a:spcBef>
            </a:pPr>
            <a:r>
              <a:rPr lang="fr-FR" sz="2000" dirty="0"/>
              <a:t>Proposer une </a:t>
            </a:r>
            <a:r>
              <a:rPr lang="fr-FR" sz="2000" b="1" dirty="0"/>
              <a:t>vision globale et quantifiée, a</a:t>
            </a:r>
            <a:r>
              <a:rPr lang="fr-FR" sz="2000" dirty="0"/>
              <a:t>daptée au paysage énergétique français</a:t>
            </a:r>
          </a:p>
          <a:p>
            <a:pPr lvl="1">
              <a:spcBef>
                <a:spcPts val="1000"/>
              </a:spcBef>
            </a:pPr>
            <a:r>
              <a:rPr lang="fr-FR" sz="2000" dirty="0"/>
              <a:t>Poser les jalons du déploiement de l’hydrogène en France</a:t>
            </a:r>
          </a:p>
          <a:p>
            <a:pPr lvl="1">
              <a:spcBef>
                <a:spcPts val="1000"/>
              </a:spcBef>
            </a:pPr>
            <a:r>
              <a:rPr lang="fr-FR" sz="2000" dirty="0"/>
              <a:t>Aller au-delà des simples prévisions, pour élaborer une prospective à la fois </a:t>
            </a:r>
            <a:r>
              <a:rPr lang="fr-FR" sz="2000" b="1" dirty="0"/>
              <a:t>ambitieuse et réaliste</a:t>
            </a:r>
          </a:p>
        </p:txBody>
      </p:sp>
      <p:sp>
        <p:nvSpPr>
          <p:cNvPr id="15" name="TextBox 14">
            <a:extLst>
              <a:ext uri="{FF2B5EF4-FFF2-40B4-BE49-F238E27FC236}">
                <a16:creationId xmlns:a16="http://schemas.microsoft.com/office/drawing/2014/main" id="{FF32D49F-BF09-44FA-897D-DCFFED596F10}"/>
              </a:ext>
            </a:extLst>
          </p:cNvPr>
          <p:cNvSpPr txBox="1">
            <a:spLocks/>
          </p:cNvSpPr>
          <p:nvPr/>
        </p:nvSpPr>
        <p:spPr bwMode="gray">
          <a:xfrm>
            <a:off x="585899" y="3512024"/>
            <a:ext cx="2122132" cy="369332"/>
          </a:xfrm>
          <a:prstGeom prst="rect">
            <a:avLst/>
          </a:prstGeom>
        </p:spPr>
        <p:txBody>
          <a:bodyPr vert="horz" wrap="square" lIns="0" tIns="0" rIns="0" bIns="0" rtlCol="0" anchor="b">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fr-FR" sz="2400" b="1" dirty="0">
                <a:solidFill>
                  <a:schemeClr val="accent2"/>
                </a:solidFill>
              </a:rPr>
              <a:t>Participants</a:t>
            </a:r>
          </a:p>
        </p:txBody>
      </p:sp>
      <p:cxnSp>
        <p:nvCxnSpPr>
          <p:cNvPr id="9" name="Straight Connector 8">
            <a:extLst>
              <a:ext uri="{FF2B5EF4-FFF2-40B4-BE49-F238E27FC236}">
                <a16:creationId xmlns:a16="http://schemas.microsoft.com/office/drawing/2014/main" id="{B83BEAAB-C443-416D-B735-AF45028B76DB}"/>
              </a:ext>
            </a:extLst>
          </p:cNvPr>
          <p:cNvCxnSpPr>
            <a:cxnSpLocks/>
          </p:cNvCxnSpPr>
          <p:nvPr/>
        </p:nvCxnSpPr>
        <p:spPr bwMode="gray">
          <a:xfrm>
            <a:off x="300629" y="3993518"/>
            <a:ext cx="7856743" cy="2849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420EE0B-E8C8-4ED5-80C2-A7C7ED2F6F2B}"/>
              </a:ext>
            </a:extLst>
          </p:cNvPr>
          <p:cNvPicPr>
            <a:picLocks noChangeAspect="1"/>
          </p:cNvPicPr>
          <p:nvPr/>
        </p:nvPicPr>
        <p:blipFill>
          <a:blip r:embed="rId7">
            <a:clrChange>
              <a:clrFrom>
                <a:srgbClr val="FFFFFF"/>
              </a:clrFrom>
              <a:clrTo>
                <a:srgbClr val="FFFFFF">
                  <a:alpha val="0"/>
                </a:srgbClr>
              </a:clrTo>
            </a:clrChange>
          </a:blip>
          <a:stretch>
            <a:fillRect/>
          </a:stretch>
        </p:blipFill>
        <p:spPr bwMode="gray">
          <a:xfrm>
            <a:off x="4280193" y="5657187"/>
            <a:ext cx="1491024" cy="659082"/>
          </a:xfrm>
          <a:prstGeom prst="rect">
            <a:avLst/>
          </a:prstGeom>
        </p:spPr>
      </p:pic>
      <p:pic>
        <p:nvPicPr>
          <p:cNvPr id="18" name="Picture 17">
            <a:extLst>
              <a:ext uri="{FF2B5EF4-FFF2-40B4-BE49-F238E27FC236}">
                <a16:creationId xmlns:a16="http://schemas.microsoft.com/office/drawing/2014/main" id="{5B145935-51ED-46B3-9A46-21D63F58B015}"/>
              </a:ext>
            </a:extLst>
          </p:cNvPr>
          <p:cNvPicPr>
            <a:picLocks noChangeAspect="1"/>
          </p:cNvPicPr>
          <p:nvPr/>
        </p:nvPicPr>
        <p:blipFill>
          <a:blip r:embed="rId8">
            <a:clrChange>
              <a:clrFrom>
                <a:srgbClr val="FFFFFF"/>
              </a:clrFrom>
              <a:clrTo>
                <a:srgbClr val="FFFFFF">
                  <a:alpha val="0"/>
                </a:srgbClr>
              </a:clrTo>
            </a:clrChange>
          </a:blip>
          <a:stretch>
            <a:fillRect/>
          </a:stretch>
        </p:blipFill>
        <p:spPr bwMode="gray">
          <a:xfrm>
            <a:off x="4951931" y="4913704"/>
            <a:ext cx="1203988" cy="510869"/>
          </a:xfrm>
          <a:prstGeom prst="rect">
            <a:avLst/>
          </a:prstGeom>
        </p:spPr>
      </p:pic>
      <p:pic>
        <p:nvPicPr>
          <p:cNvPr id="24" name="Picture 23">
            <a:extLst>
              <a:ext uri="{FF2B5EF4-FFF2-40B4-BE49-F238E27FC236}">
                <a16:creationId xmlns:a16="http://schemas.microsoft.com/office/drawing/2014/main" id="{E173D561-71F8-4153-A921-3964386ACE37}"/>
              </a:ext>
            </a:extLst>
          </p:cNvPr>
          <p:cNvPicPr>
            <a:picLocks noChangeAspect="1"/>
          </p:cNvPicPr>
          <p:nvPr/>
        </p:nvPicPr>
        <p:blipFill rotWithShape="1">
          <a:blip r:embed="rId9">
            <a:clrChange>
              <a:clrFrom>
                <a:srgbClr val="FFFFFF"/>
              </a:clrFrom>
              <a:clrTo>
                <a:srgbClr val="FFFFFF">
                  <a:alpha val="0"/>
                </a:srgbClr>
              </a:clrTo>
            </a:clrChange>
          </a:blip>
          <a:srcRect l="20078" r="20078"/>
          <a:stretch/>
        </p:blipFill>
        <p:spPr bwMode="gray">
          <a:xfrm>
            <a:off x="2407450" y="4902975"/>
            <a:ext cx="638165" cy="477322"/>
          </a:xfrm>
          <a:prstGeom prst="rect">
            <a:avLst/>
          </a:prstGeom>
        </p:spPr>
      </p:pic>
      <p:pic>
        <p:nvPicPr>
          <p:cNvPr id="27" name="Picture 26">
            <a:extLst>
              <a:ext uri="{FF2B5EF4-FFF2-40B4-BE49-F238E27FC236}">
                <a16:creationId xmlns:a16="http://schemas.microsoft.com/office/drawing/2014/main" id="{AB125699-D52F-492D-83F6-F3491A71D7BB}"/>
              </a:ext>
            </a:extLst>
          </p:cNvPr>
          <p:cNvPicPr>
            <a:picLocks noChangeAspect="1"/>
          </p:cNvPicPr>
          <p:nvPr/>
        </p:nvPicPr>
        <p:blipFill rotWithShape="1">
          <a:blip r:embed="rId10">
            <a:clrChange>
              <a:clrFrom>
                <a:srgbClr val="FFFFFF"/>
              </a:clrFrom>
              <a:clrTo>
                <a:srgbClr val="FFFFFF">
                  <a:alpha val="0"/>
                </a:srgbClr>
              </a:clrTo>
            </a:clrChange>
          </a:blip>
          <a:srcRect l="-179" t="79062" b="-1643"/>
          <a:stretch/>
        </p:blipFill>
        <p:spPr bwMode="gray">
          <a:xfrm>
            <a:off x="6760133" y="4990868"/>
            <a:ext cx="1289157" cy="258159"/>
          </a:xfrm>
          <a:prstGeom prst="rect">
            <a:avLst/>
          </a:prstGeom>
        </p:spPr>
      </p:pic>
      <p:pic>
        <p:nvPicPr>
          <p:cNvPr id="21" name="Picture 20">
            <a:extLst>
              <a:ext uri="{FF2B5EF4-FFF2-40B4-BE49-F238E27FC236}">
                <a16:creationId xmlns:a16="http://schemas.microsoft.com/office/drawing/2014/main" id="{B3ACCCB6-D3B2-48AA-972A-DB3CC416B521}"/>
              </a:ext>
            </a:extLst>
          </p:cNvPr>
          <p:cNvPicPr>
            <a:picLocks noChangeAspect="1"/>
          </p:cNvPicPr>
          <p:nvPr/>
        </p:nvPicPr>
        <p:blipFill>
          <a:blip r:embed="rId11">
            <a:clrChange>
              <a:clrFrom>
                <a:srgbClr val="FFFFFF"/>
              </a:clrFrom>
              <a:clrTo>
                <a:srgbClr val="FFFFFF">
                  <a:alpha val="0"/>
                </a:srgbClr>
              </a:clrTo>
            </a:clrChange>
          </a:blip>
          <a:stretch>
            <a:fillRect/>
          </a:stretch>
        </p:blipFill>
        <p:spPr bwMode="gray">
          <a:xfrm>
            <a:off x="3649829" y="4913704"/>
            <a:ext cx="697888" cy="391276"/>
          </a:xfrm>
          <a:prstGeom prst="rect">
            <a:avLst/>
          </a:prstGeom>
        </p:spPr>
      </p:pic>
      <p:pic>
        <p:nvPicPr>
          <p:cNvPr id="26" name="Picture 16" descr="Resultado de imagen para CEA">
            <a:extLst>
              <a:ext uri="{FF2B5EF4-FFF2-40B4-BE49-F238E27FC236}">
                <a16:creationId xmlns:a16="http://schemas.microsoft.com/office/drawing/2014/main" id="{9804AB97-F352-4892-B6A6-A9A7086F6178}"/>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gray">
          <a:xfrm>
            <a:off x="3045615" y="5705598"/>
            <a:ext cx="748237" cy="6527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1F37A58-E8BA-4A52-AB67-7A6BDE020FE2}"/>
              </a:ext>
            </a:extLst>
          </p:cNvPr>
          <p:cNvPicPr>
            <a:picLocks noChangeAspect="1"/>
          </p:cNvPicPr>
          <p:nvPr/>
        </p:nvPicPr>
        <p:blipFill rotWithShape="1">
          <a:blip r:embed="rId13">
            <a:clrChange>
              <a:clrFrom>
                <a:srgbClr val="FFFFFF"/>
              </a:clrFrom>
              <a:clrTo>
                <a:srgbClr val="FFFFFF">
                  <a:alpha val="0"/>
                </a:srgbClr>
              </a:clrTo>
            </a:clrChange>
          </a:blip>
          <a:srcRect l="13422" r="13422"/>
          <a:stretch/>
        </p:blipFill>
        <p:spPr bwMode="gray">
          <a:xfrm>
            <a:off x="4463757" y="4190785"/>
            <a:ext cx="1213197" cy="457195"/>
          </a:xfrm>
          <a:prstGeom prst="rect">
            <a:avLst/>
          </a:prstGeom>
        </p:spPr>
      </p:pic>
      <p:pic>
        <p:nvPicPr>
          <p:cNvPr id="20" name="Picture 19">
            <a:extLst>
              <a:ext uri="{FF2B5EF4-FFF2-40B4-BE49-F238E27FC236}">
                <a16:creationId xmlns:a16="http://schemas.microsoft.com/office/drawing/2014/main" id="{CDB6DB4A-E0BC-4E07-A284-5A71DF44FAC5}"/>
              </a:ext>
            </a:extLst>
          </p:cNvPr>
          <p:cNvPicPr>
            <a:picLocks noChangeAspect="1"/>
          </p:cNvPicPr>
          <p:nvPr/>
        </p:nvPicPr>
        <p:blipFill>
          <a:blip r:embed="rId14">
            <a:clrChange>
              <a:clrFrom>
                <a:srgbClr val="FFFFFF"/>
              </a:clrFrom>
              <a:clrTo>
                <a:srgbClr val="FFFFFF">
                  <a:alpha val="0"/>
                </a:srgbClr>
              </a:clrTo>
            </a:clrChange>
          </a:blip>
          <a:stretch>
            <a:fillRect/>
          </a:stretch>
        </p:blipFill>
        <p:spPr bwMode="gray">
          <a:xfrm>
            <a:off x="1695008" y="4223809"/>
            <a:ext cx="1255719" cy="311115"/>
          </a:xfrm>
          <a:prstGeom prst="rect">
            <a:avLst/>
          </a:prstGeom>
        </p:spPr>
      </p:pic>
      <p:pic>
        <p:nvPicPr>
          <p:cNvPr id="17" name="Picture 16">
            <a:extLst>
              <a:ext uri="{FF2B5EF4-FFF2-40B4-BE49-F238E27FC236}">
                <a16:creationId xmlns:a16="http://schemas.microsoft.com/office/drawing/2014/main" id="{16331540-56D6-4519-8370-E25781766D83}"/>
              </a:ext>
            </a:extLst>
          </p:cNvPr>
          <p:cNvPicPr>
            <a:picLocks noChangeAspect="1"/>
          </p:cNvPicPr>
          <p:nvPr/>
        </p:nvPicPr>
        <p:blipFill>
          <a:blip r:embed="rId15">
            <a:clrChange>
              <a:clrFrom>
                <a:srgbClr val="FFFFFF"/>
              </a:clrFrom>
              <a:clrTo>
                <a:srgbClr val="FFFFFF">
                  <a:alpha val="0"/>
                </a:srgbClr>
              </a:clrTo>
            </a:clrChange>
          </a:blip>
          <a:stretch>
            <a:fillRect/>
          </a:stretch>
        </p:blipFill>
        <p:spPr bwMode="gray">
          <a:xfrm>
            <a:off x="228056" y="4210471"/>
            <a:ext cx="1302349" cy="317637"/>
          </a:xfrm>
          <a:prstGeom prst="rect">
            <a:avLst/>
          </a:prstGeom>
          <a:ln>
            <a:noFill/>
          </a:ln>
        </p:spPr>
      </p:pic>
      <p:pic>
        <p:nvPicPr>
          <p:cNvPr id="28" name="Picture 27">
            <a:extLst>
              <a:ext uri="{FF2B5EF4-FFF2-40B4-BE49-F238E27FC236}">
                <a16:creationId xmlns:a16="http://schemas.microsoft.com/office/drawing/2014/main" id="{C92FCDD3-AFC1-4506-A58A-510530B55102}"/>
              </a:ext>
            </a:extLst>
          </p:cNvPr>
          <p:cNvPicPr>
            <a:picLocks noChangeAspect="1"/>
          </p:cNvPicPr>
          <p:nvPr/>
        </p:nvPicPr>
        <p:blipFill>
          <a:blip r:embed="rId16">
            <a:clrChange>
              <a:clrFrom>
                <a:srgbClr val="FFFFFF"/>
              </a:clrFrom>
              <a:clrTo>
                <a:srgbClr val="FFFFFF">
                  <a:alpha val="0"/>
                </a:srgbClr>
              </a:clrTo>
            </a:clrChange>
          </a:blip>
          <a:stretch>
            <a:fillRect/>
          </a:stretch>
        </p:blipFill>
        <p:spPr bwMode="gray">
          <a:xfrm>
            <a:off x="3250451" y="4150406"/>
            <a:ext cx="1017878" cy="486820"/>
          </a:xfrm>
          <a:prstGeom prst="rect">
            <a:avLst/>
          </a:prstGeom>
        </p:spPr>
      </p:pic>
      <p:cxnSp>
        <p:nvCxnSpPr>
          <p:cNvPr id="43" name="Straight Connector 42">
            <a:extLst>
              <a:ext uri="{FF2B5EF4-FFF2-40B4-BE49-F238E27FC236}">
                <a16:creationId xmlns:a16="http://schemas.microsoft.com/office/drawing/2014/main" id="{B69A9362-EA8C-47A5-A2AD-6849B3BC307E}"/>
              </a:ext>
            </a:extLst>
          </p:cNvPr>
          <p:cNvCxnSpPr>
            <a:cxnSpLocks/>
          </p:cNvCxnSpPr>
          <p:nvPr/>
        </p:nvCxnSpPr>
        <p:spPr bwMode="gray">
          <a:xfrm>
            <a:off x="282915" y="1320215"/>
            <a:ext cx="828958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CC39700-BC34-4C39-A950-6CBDB7981BF5}"/>
              </a:ext>
            </a:extLst>
          </p:cNvPr>
          <p:cNvPicPr>
            <a:picLocks noChangeAspect="1"/>
          </p:cNvPicPr>
          <p:nvPr/>
        </p:nvPicPr>
        <p:blipFill rotWithShape="1">
          <a:blip r:embed="rId17"/>
          <a:srcRect t="34895" b="39450"/>
          <a:stretch/>
        </p:blipFill>
        <p:spPr>
          <a:xfrm>
            <a:off x="7232397" y="4203604"/>
            <a:ext cx="1178657" cy="302386"/>
          </a:xfrm>
          <a:prstGeom prst="rect">
            <a:avLst/>
          </a:prstGeom>
        </p:spPr>
      </p:pic>
      <p:sp>
        <p:nvSpPr>
          <p:cNvPr id="5" name="Rectangle 4"/>
          <p:cNvSpPr/>
          <p:nvPr/>
        </p:nvSpPr>
        <p:spPr>
          <a:xfrm>
            <a:off x="3649829" y="826349"/>
            <a:ext cx="1746924" cy="461665"/>
          </a:xfrm>
          <a:prstGeom prst="rect">
            <a:avLst/>
          </a:prstGeom>
        </p:spPr>
        <p:txBody>
          <a:bodyPr wrap="square">
            <a:spAutoFit/>
          </a:bodyPr>
          <a:lstStyle/>
          <a:p>
            <a:r>
              <a:rPr lang="fr-FR" sz="2400" b="1" dirty="0">
                <a:solidFill>
                  <a:schemeClr val="accent2"/>
                </a:solidFill>
              </a:rPr>
              <a:t>Objectifs</a:t>
            </a:r>
          </a:p>
        </p:txBody>
      </p:sp>
      <p:sp>
        <p:nvSpPr>
          <p:cNvPr id="3" name="ZoneTexte 2">
            <a:extLst>
              <a:ext uri="{FF2B5EF4-FFF2-40B4-BE49-F238E27FC236}">
                <a16:creationId xmlns:a16="http://schemas.microsoft.com/office/drawing/2014/main" id="{E14F2654-0075-4015-AD31-025C0A39DFCD}"/>
              </a:ext>
            </a:extLst>
          </p:cNvPr>
          <p:cNvSpPr txBox="1"/>
          <p:nvPr/>
        </p:nvSpPr>
        <p:spPr>
          <a:xfrm>
            <a:off x="228056" y="6452315"/>
            <a:ext cx="8165086" cy="276999"/>
          </a:xfrm>
          <a:prstGeom prst="rect">
            <a:avLst/>
          </a:prstGeom>
          <a:noFill/>
        </p:spPr>
        <p:txBody>
          <a:bodyPr wrap="square" rtlCol="0">
            <a:spAutoFit/>
          </a:bodyPr>
          <a:lstStyle/>
          <a:p>
            <a:pPr algn="ctr"/>
            <a:r>
              <a:rPr lang="fr-FR" sz="1200" i="1" dirty="0">
                <a:latin typeface="Arial" panose="020B0604020202020204" pitchFamily="34" charset="0"/>
                <a:ea typeface="Calibri" panose="020F0502020204030204" pitchFamily="34" charset="0"/>
              </a:rPr>
              <a:t>McKinsey a apporté son concours analytique pour établir les quantifications et projections </a:t>
            </a:r>
            <a:endParaRPr lang="fr-FR" sz="1200" i="1" dirty="0"/>
          </a:p>
        </p:txBody>
      </p:sp>
      <p:pic>
        <p:nvPicPr>
          <p:cNvPr id="7" name="Image 6"/>
          <p:cNvPicPr>
            <a:picLocks noChangeAspect="1"/>
          </p:cNvPicPr>
          <p:nvPr/>
        </p:nvPicPr>
        <p:blipFill>
          <a:blip r:embed="rId18"/>
          <a:stretch>
            <a:fillRect/>
          </a:stretch>
        </p:blipFill>
        <p:spPr>
          <a:xfrm>
            <a:off x="5676954" y="4189214"/>
            <a:ext cx="1524000" cy="465224"/>
          </a:xfrm>
          <a:prstGeom prst="rect">
            <a:avLst/>
          </a:prstGeom>
        </p:spPr>
      </p:pic>
      <p:pic>
        <p:nvPicPr>
          <p:cNvPr id="8" name="Image 7"/>
          <p:cNvPicPr>
            <a:picLocks noChangeAspect="1"/>
          </p:cNvPicPr>
          <p:nvPr/>
        </p:nvPicPr>
        <p:blipFill>
          <a:blip r:embed="rId19"/>
          <a:stretch>
            <a:fillRect/>
          </a:stretch>
        </p:blipFill>
        <p:spPr>
          <a:xfrm>
            <a:off x="300629" y="4830282"/>
            <a:ext cx="1514939" cy="594291"/>
          </a:xfrm>
          <a:prstGeom prst="rect">
            <a:avLst/>
          </a:prstGeom>
        </p:spPr>
      </p:pic>
      <p:pic>
        <p:nvPicPr>
          <p:cNvPr id="23" name="Imag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2939" y="309"/>
            <a:ext cx="2743201" cy="1241910"/>
          </a:xfrm>
          <a:prstGeom prst="rect">
            <a:avLst/>
          </a:prstGeom>
        </p:spPr>
      </p:pic>
      <p:pic>
        <p:nvPicPr>
          <p:cNvPr id="25" name="Image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6640"/>
            <a:ext cx="2743201" cy="1241910"/>
          </a:xfrm>
          <a:prstGeom prst="rect">
            <a:avLst/>
          </a:prstGeom>
        </p:spPr>
      </p:pic>
    </p:spTree>
    <p:extLst>
      <p:ext uri="{BB962C8B-B14F-4D97-AF65-F5344CB8AC3E}">
        <p14:creationId xmlns:p14="http://schemas.microsoft.com/office/powerpoint/2010/main" val="114953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8982CD3-0F2D-42E5-BFEB-34D22478D6D1}"/>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107" name="think-cell Slide" r:id="rId5" imgW="410" imgH="409" progId="TCLayout.ActiveDocument.1">
                  <p:embed/>
                </p:oleObj>
              </mc:Choice>
              <mc:Fallback>
                <p:oleObj name="think-cell Slide" r:id="rId5" imgW="410" imgH="40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8FC77F-887A-4CDA-972E-CA2BCFB9FFA8}"/>
              </a:ext>
            </a:extLst>
          </p:cNvPr>
          <p:cNvSpPr>
            <a:spLocks noGrp="1"/>
          </p:cNvSpPr>
          <p:nvPr>
            <p:ph type="title"/>
          </p:nvPr>
        </p:nvSpPr>
        <p:spPr>
          <a:xfrm>
            <a:off x="1175379" y="22271"/>
            <a:ext cx="8618537" cy="129266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ctr"/>
            <a:r>
              <a:rPr lang="fr-FR" sz="2800" b="1" i="1" dirty="0">
                <a:solidFill>
                  <a:schemeClr val="accent5">
                    <a:lumMod val="75000"/>
                  </a:schemeClr>
                </a:solidFill>
              </a:rPr>
              <a:t>L’hydrogène peut jouer un rôle majeur </a:t>
            </a:r>
            <a:br>
              <a:rPr lang="fr-FR" sz="2800" b="1" i="1" dirty="0">
                <a:solidFill>
                  <a:schemeClr val="accent5">
                    <a:lumMod val="75000"/>
                  </a:schemeClr>
                </a:solidFill>
              </a:rPr>
            </a:br>
            <a:r>
              <a:rPr lang="fr-FR" sz="2800" b="1" i="1" dirty="0">
                <a:solidFill>
                  <a:schemeClr val="accent5">
                    <a:lumMod val="75000"/>
                  </a:schemeClr>
                </a:solidFill>
              </a:rPr>
              <a:t>dans la transition énergétique</a:t>
            </a:r>
            <a:br>
              <a:rPr lang="fr-FR" sz="2800" b="1" i="1" dirty="0">
                <a:solidFill>
                  <a:schemeClr val="accent5">
                    <a:lumMod val="75000"/>
                  </a:schemeClr>
                </a:solidFill>
              </a:rPr>
            </a:br>
            <a:endParaRPr lang="fr-FR" sz="2800" dirty="0"/>
          </a:p>
        </p:txBody>
      </p:sp>
      <p:sp>
        <p:nvSpPr>
          <p:cNvPr id="70" name="Rectangle 69">
            <a:extLst>
              <a:ext uri="{FF2B5EF4-FFF2-40B4-BE49-F238E27FC236}">
                <a16:creationId xmlns:a16="http://schemas.microsoft.com/office/drawing/2014/main" id="{8C07921A-1B7D-45EE-BC57-6BF3B2F04D18}"/>
              </a:ext>
            </a:extLst>
          </p:cNvPr>
          <p:cNvSpPr/>
          <p:nvPr/>
        </p:nvSpPr>
        <p:spPr>
          <a:xfrm>
            <a:off x="802033" y="3786661"/>
            <a:ext cx="4356000" cy="19495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sp>
        <p:nvSpPr>
          <p:cNvPr id="42" name="Rectangle 41">
            <a:extLst>
              <a:ext uri="{FF2B5EF4-FFF2-40B4-BE49-F238E27FC236}">
                <a16:creationId xmlns:a16="http://schemas.microsoft.com/office/drawing/2014/main" id="{33A590F6-9440-4070-9AEF-CDE5A85180CE}"/>
              </a:ext>
            </a:extLst>
          </p:cNvPr>
          <p:cNvSpPr/>
          <p:nvPr/>
        </p:nvSpPr>
        <p:spPr>
          <a:xfrm rot="5400000" flipV="1">
            <a:off x="2779677" y="4333361"/>
            <a:ext cx="905169" cy="157156"/>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solidFill>
                <a:schemeClr val="tx1"/>
              </a:solidFill>
            </a:endParaRPr>
          </a:p>
        </p:txBody>
      </p:sp>
      <p:pic>
        <p:nvPicPr>
          <p:cNvPr id="46" name="Picture 45">
            <a:extLst>
              <a:ext uri="{FF2B5EF4-FFF2-40B4-BE49-F238E27FC236}">
                <a16:creationId xmlns:a16="http://schemas.microsoft.com/office/drawing/2014/main" id="{CA90F47E-332A-44A0-B651-67AC51B483F2}"/>
              </a:ext>
            </a:extLst>
          </p:cNvPr>
          <p:cNvPicPr>
            <a:picLocks/>
          </p:cNvPicPr>
          <p:nvPr/>
        </p:nvPicPr>
        <p:blipFill rotWithShape="1">
          <a:blip r:embed="rId7" cstate="print">
            <a:extLst>
              <a:ext uri="{28A0092B-C50C-407E-A947-70E740481C1C}">
                <a14:useLocalDpi xmlns:a14="http://schemas.microsoft.com/office/drawing/2010/main" val="0"/>
              </a:ext>
            </a:extLst>
          </a:blip>
          <a:srcRect/>
          <a:stretch/>
        </p:blipFill>
        <p:spPr>
          <a:xfrm>
            <a:off x="2832292" y="3544248"/>
            <a:ext cx="799940" cy="679779"/>
          </a:xfrm>
          <a:prstGeom prst="hexagon">
            <a:avLst>
              <a:gd name="adj" fmla="val 29027"/>
              <a:gd name="vf" fmla="val 115470"/>
            </a:avLst>
          </a:prstGeom>
          <a:solidFill>
            <a:schemeClr val="bg1"/>
          </a:solidFill>
          <a:ln w="6350">
            <a:solidFill>
              <a:schemeClr val="accent2"/>
            </a:solidFill>
          </a:ln>
        </p:spPr>
      </p:pic>
      <p:sp>
        <p:nvSpPr>
          <p:cNvPr id="47" name="TextBox 46">
            <a:extLst>
              <a:ext uri="{FF2B5EF4-FFF2-40B4-BE49-F238E27FC236}">
                <a16:creationId xmlns:a16="http://schemas.microsoft.com/office/drawing/2014/main" id="{2C466972-CDDF-4287-80D7-F8585022AB9D}"/>
              </a:ext>
            </a:extLst>
          </p:cNvPr>
          <p:cNvSpPr txBox="1">
            <a:spLocks/>
          </p:cNvSpPr>
          <p:nvPr/>
        </p:nvSpPr>
        <p:spPr>
          <a:xfrm>
            <a:off x="2878012" y="3422328"/>
            <a:ext cx="304017" cy="252563"/>
          </a:xfrm>
          <a:prstGeom prst="hexagon">
            <a:avLst/>
          </a:prstGeom>
          <a:solidFill>
            <a:schemeClr val="accent2"/>
          </a:solidFill>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2000" dirty="0">
                <a:solidFill>
                  <a:schemeClr val="lt1"/>
                </a:solidFill>
              </a:rPr>
              <a:t>2</a:t>
            </a:r>
            <a:endParaRPr lang="fr-FR" sz="1100" dirty="0">
              <a:solidFill>
                <a:schemeClr val="lt1"/>
              </a:solidFill>
            </a:endParaRPr>
          </a:p>
        </p:txBody>
      </p:sp>
      <p:pic>
        <p:nvPicPr>
          <p:cNvPr id="48" name="Picture 47">
            <a:extLst>
              <a:ext uri="{FF2B5EF4-FFF2-40B4-BE49-F238E27FC236}">
                <a16:creationId xmlns:a16="http://schemas.microsoft.com/office/drawing/2014/main" id="{334F1A70-6FCB-40CA-976F-22C80652C558}"/>
              </a:ext>
            </a:extLst>
          </p:cNvPr>
          <p:cNvPicPr>
            <a:picLocks/>
          </p:cNvPicPr>
          <p:nvPr/>
        </p:nvPicPr>
        <p:blipFill rotWithShape="1">
          <a:blip r:embed="rId8" cstate="print">
            <a:extLst>
              <a:ext uri="{28A0092B-C50C-407E-A947-70E740481C1C}">
                <a14:useLocalDpi xmlns:a14="http://schemas.microsoft.com/office/drawing/2010/main" val="0"/>
              </a:ext>
            </a:extLst>
          </a:blip>
          <a:srcRect/>
          <a:stretch/>
        </p:blipFill>
        <p:spPr>
          <a:xfrm>
            <a:off x="2832292" y="4617791"/>
            <a:ext cx="799940" cy="679779"/>
          </a:xfrm>
          <a:prstGeom prst="hexagon">
            <a:avLst>
              <a:gd name="adj" fmla="val 29296"/>
              <a:gd name="vf" fmla="val 115470"/>
            </a:avLst>
          </a:prstGeom>
          <a:solidFill>
            <a:schemeClr val="bg1"/>
          </a:solidFill>
          <a:ln w="6350">
            <a:solidFill>
              <a:schemeClr val="accent2"/>
            </a:solidFill>
          </a:ln>
        </p:spPr>
      </p:pic>
      <p:sp>
        <p:nvSpPr>
          <p:cNvPr id="49" name="TextBox 48">
            <a:extLst>
              <a:ext uri="{FF2B5EF4-FFF2-40B4-BE49-F238E27FC236}">
                <a16:creationId xmlns:a16="http://schemas.microsoft.com/office/drawing/2014/main" id="{FA3EA824-CD24-45C7-8189-CB3871D75FEB}"/>
              </a:ext>
            </a:extLst>
          </p:cNvPr>
          <p:cNvSpPr txBox="1">
            <a:spLocks/>
          </p:cNvSpPr>
          <p:nvPr/>
        </p:nvSpPr>
        <p:spPr>
          <a:xfrm>
            <a:off x="2878012" y="4495871"/>
            <a:ext cx="304017" cy="252563"/>
          </a:xfrm>
          <a:prstGeom prst="hexagon">
            <a:avLst/>
          </a:prstGeom>
          <a:solidFill>
            <a:schemeClr val="accent2"/>
          </a:solidFill>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2000" dirty="0">
                <a:solidFill>
                  <a:schemeClr val="lt1"/>
                </a:solidFill>
              </a:rPr>
              <a:t>3</a:t>
            </a:r>
            <a:endParaRPr lang="fr-FR" sz="1100" dirty="0">
              <a:solidFill>
                <a:schemeClr val="lt1"/>
              </a:solidFill>
            </a:endParaRPr>
          </a:p>
        </p:txBody>
      </p:sp>
      <p:pic>
        <p:nvPicPr>
          <p:cNvPr id="54" name="Picture 53">
            <a:extLst>
              <a:ext uri="{FF2B5EF4-FFF2-40B4-BE49-F238E27FC236}">
                <a16:creationId xmlns:a16="http://schemas.microsoft.com/office/drawing/2014/main" id="{12570B36-444F-4D6A-8E26-E9819A384395}"/>
              </a:ext>
            </a:extLst>
          </p:cNvPr>
          <p:cNvPicPr>
            <a:picLocks/>
          </p:cNvPicPr>
          <p:nvPr/>
        </p:nvPicPr>
        <p:blipFill rotWithShape="1">
          <a:blip r:embed="rId9" cstate="print">
            <a:extLst>
              <a:ext uri="{28A0092B-C50C-407E-A947-70E740481C1C}">
                <a14:useLocalDpi xmlns:a14="http://schemas.microsoft.com/office/drawing/2010/main" val="0"/>
              </a:ext>
            </a:extLst>
          </a:blip>
          <a:srcRect l="8761" t="2503" r="8761" b="20093"/>
          <a:stretch/>
        </p:blipFill>
        <p:spPr>
          <a:xfrm>
            <a:off x="110013" y="3544248"/>
            <a:ext cx="799940" cy="679779"/>
          </a:xfrm>
          <a:prstGeom prst="hexagon">
            <a:avLst>
              <a:gd name="adj" fmla="val 29028"/>
              <a:gd name="vf" fmla="val 115470"/>
            </a:avLst>
          </a:prstGeom>
          <a:solidFill>
            <a:schemeClr val="bg1"/>
          </a:solidFill>
          <a:ln w="6350">
            <a:solidFill>
              <a:schemeClr val="accent2"/>
            </a:solidFill>
          </a:ln>
        </p:spPr>
      </p:pic>
      <p:sp>
        <p:nvSpPr>
          <p:cNvPr id="63" name="TextBox 62">
            <a:extLst>
              <a:ext uri="{FF2B5EF4-FFF2-40B4-BE49-F238E27FC236}">
                <a16:creationId xmlns:a16="http://schemas.microsoft.com/office/drawing/2014/main" id="{5F4BB079-D83C-45E2-9AA4-F74213F8392A}"/>
              </a:ext>
            </a:extLst>
          </p:cNvPr>
          <p:cNvSpPr txBox="1">
            <a:spLocks/>
          </p:cNvSpPr>
          <p:nvPr/>
        </p:nvSpPr>
        <p:spPr>
          <a:xfrm>
            <a:off x="155733" y="3422328"/>
            <a:ext cx="304017" cy="252563"/>
          </a:xfrm>
          <a:prstGeom prst="hexagon">
            <a:avLst/>
          </a:prstGeom>
          <a:solidFill>
            <a:schemeClr val="accent2"/>
          </a:solidFill>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2000" dirty="0">
                <a:solidFill>
                  <a:schemeClr val="lt1"/>
                </a:solidFill>
              </a:rPr>
              <a:t>1</a:t>
            </a:r>
            <a:endParaRPr lang="fr-FR" sz="1100" dirty="0">
              <a:solidFill>
                <a:schemeClr val="lt1"/>
              </a:solidFill>
            </a:endParaRPr>
          </a:p>
        </p:txBody>
      </p:sp>
      <p:cxnSp>
        <p:nvCxnSpPr>
          <p:cNvPr id="68" name="Straight Arrow Connector 67">
            <a:extLst>
              <a:ext uri="{FF2B5EF4-FFF2-40B4-BE49-F238E27FC236}">
                <a16:creationId xmlns:a16="http://schemas.microsoft.com/office/drawing/2014/main" id="{2F986D91-291D-4838-868C-DF0B372687EC}"/>
              </a:ext>
            </a:extLst>
          </p:cNvPr>
          <p:cNvCxnSpPr/>
          <p:nvPr/>
        </p:nvCxnSpPr>
        <p:spPr>
          <a:xfrm>
            <a:off x="1037884" y="3884137"/>
            <a:ext cx="168388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C40C3C8-532D-4699-B83A-B80D412ACC10}"/>
              </a:ext>
            </a:extLst>
          </p:cNvPr>
          <p:cNvCxnSpPr/>
          <p:nvPr/>
        </p:nvCxnSpPr>
        <p:spPr>
          <a:xfrm flipV="1">
            <a:off x="3704842" y="3883758"/>
            <a:ext cx="1703920" cy="3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53B043D-C888-4B60-B0B6-2AF1B7DBFE41}"/>
              </a:ext>
            </a:extLst>
          </p:cNvPr>
          <p:cNvCxnSpPr>
            <a:cxnSpLocks/>
          </p:cNvCxnSpPr>
          <p:nvPr/>
        </p:nvCxnSpPr>
        <p:spPr>
          <a:xfrm>
            <a:off x="7552592" y="1531753"/>
            <a:ext cx="1408846" cy="0"/>
          </a:xfrm>
          <a:prstGeom prst="straightConnector1">
            <a:avLst/>
          </a:prstGeom>
          <a:noFill/>
          <a:ln w="15875">
            <a:solidFill>
              <a:schemeClr val="accent4"/>
            </a:solidFil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Arrow Connector 72">
            <a:extLst>
              <a:ext uri="{FF2B5EF4-FFF2-40B4-BE49-F238E27FC236}">
                <a16:creationId xmlns:a16="http://schemas.microsoft.com/office/drawing/2014/main" id="{6BA9662C-D13D-4D75-9500-8E3FF7574227}"/>
              </a:ext>
            </a:extLst>
          </p:cNvPr>
          <p:cNvCxnSpPr>
            <a:cxnSpLocks/>
            <a:stCxn id="74" idx="3"/>
          </p:cNvCxnSpPr>
          <p:nvPr/>
        </p:nvCxnSpPr>
        <p:spPr>
          <a:xfrm flipV="1">
            <a:off x="3632232" y="1545006"/>
            <a:ext cx="1542761" cy="16275"/>
          </a:xfrm>
          <a:prstGeom prst="straightConnector1">
            <a:avLst/>
          </a:prstGeom>
          <a:noFill/>
          <a:ln w="15875">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74" name="TextBox 73">
            <a:extLst>
              <a:ext uri="{FF2B5EF4-FFF2-40B4-BE49-F238E27FC236}">
                <a16:creationId xmlns:a16="http://schemas.microsoft.com/office/drawing/2014/main" id="{4454B19C-A8AC-4D7C-96DB-AEE47349167A}"/>
              </a:ext>
            </a:extLst>
          </p:cNvPr>
          <p:cNvSpPr txBox="1"/>
          <p:nvPr/>
        </p:nvSpPr>
        <p:spPr>
          <a:xfrm>
            <a:off x="110013" y="1345837"/>
            <a:ext cx="3522219" cy="430887"/>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pPr algn="ctr"/>
            <a:r>
              <a:rPr lang="fr-FR" b="1" dirty="0">
                <a:solidFill>
                  <a:schemeClr val="accent2"/>
                </a:solidFill>
              </a:rPr>
              <a:t>Favoriser le développement des énergies renouvelables</a:t>
            </a:r>
          </a:p>
        </p:txBody>
      </p:sp>
      <p:sp>
        <p:nvSpPr>
          <p:cNvPr id="75" name="TextBox 74">
            <a:extLst>
              <a:ext uri="{FF2B5EF4-FFF2-40B4-BE49-F238E27FC236}">
                <a16:creationId xmlns:a16="http://schemas.microsoft.com/office/drawing/2014/main" id="{C1A87A56-50B2-4A67-B646-21DA6F21C009}"/>
              </a:ext>
            </a:extLst>
          </p:cNvPr>
          <p:cNvSpPr txBox="1"/>
          <p:nvPr/>
        </p:nvSpPr>
        <p:spPr>
          <a:xfrm>
            <a:off x="5158032" y="1316310"/>
            <a:ext cx="2394560" cy="430887"/>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pPr algn="ctr"/>
            <a:r>
              <a:rPr lang="fr-FR" b="1" dirty="0">
                <a:solidFill>
                  <a:schemeClr val="accent4"/>
                </a:solidFill>
              </a:rPr>
              <a:t>« Décarboner » les usages </a:t>
            </a:r>
            <a:br>
              <a:rPr lang="fr-FR" b="1" dirty="0">
                <a:solidFill>
                  <a:schemeClr val="accent4"/>
                </a:solidFill>
              </a:rPr>
            </a:br>
            <a:r>
              <a:rPr lang="fr-FR" b="1" dirty="0">
                <a:solidFill>
                  <a:schemeClr val="accent4"/>
                </a:solidFill>
              </a:rPr>
              <a:t>énergétiques finaux</a:t>
            </a:r>
          </a:p>
        </p:txBody>
      </p:sp>
      <p:sp>
        <p:nvSpPr>
          <p:cNvPr id="3" name="TextBox 2">
            <a:extLst>
              <a:ext uri="{FF2B5EF4-FFF2-40B4-BE49-F238E27FC236}">
                <a16:creationId xmlns:a16="http://schemas.microsoft.com/office/drawing/2014/main" id="{0D8EC98B-1954-4A40-843F-C59C43312583}"/>
              </a:ext>
            </a:extLst>
          </p:cNvPr>
          <p:cNvSpPr txBox="1"/>
          <p:nvPr/>
        </p:nvSpPr>
        <p:spPr>
          <a:xfrm>
            <a:off x="164067" y="2479468"/>
            <a:ext cx="2416615" cy="861774"/>
          </a:xfrm>
          <a:prstGeom prst="rect">
            <a:avLst/>
          </a:prstGeom>
        </p:spPr>
        <p:txBody>
          <a:bodyPr vert="horz" wrap="square" lIns="0" tIns="0" rIns="0" bIns="0" rtlCol="0" anchor="b"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fr-FR" dirty="0"/>
              <a:t>Permettre </a:t>
            </a:r>
            <a:r>
              <a:rPr lang="fr-FR" b="1" dirty="0">
                <a:solidFill>
                  <a:schemeClr val="accent2"/>
                </a:solidFill>
              </a:rPr>
              <a:t>une intégration à grande échelle des énergies renouvelables dans la production d’électricité</a:t>
            </a:r>
          </a:p>
        </p:txBody>
      </p:sp>
      <p:sp>
        <p:nvSpPr>
          <p:cNvPr id="6" name="TextBox 5">
            <a:extLst>
              <a:ext uri="{FF2B5EF4-FFF2-40B4-BE49-F238E27FC236}">
                <a16:creationId xmlns:a16="http://schemas.microsoft.com/office/drawing/2014/main" id="{49C8D543-7731-49F9-9BA9-4B68D8A9F8A0}"/>
              </a:ext>
            </a:extLst>
          </p:cNvPr>
          <p:cNvSpPr txBox="1"/>
          <p:nvPr/>
        </p:nvSpPr>
        <p:spPr>
          <a:xfrm>
            <a:off x="2786129" y="2475948"/>
            <a:ext cx="1832696" cy="646331"/>
          </a:xfrm>
          <a:prstGeom prst="rect">
            <a:avLst/>
          </a:prstGeom>
        </p:spPr>
        <p:txBody>
          <a:bodyPr vert="horz" wrap="square" lIns="0" tIns="0" rIns="0" bIns="0" rtlCol="0" anchor="b"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fr-FR" b="1" dirty="0">
                <a:solidFill>
                  <a:schemeClr val="accent2"/>
                </a:solidFill>
              </a:rPr>
              <a:t> Distribuer</a:t>
            </a:r>
            <a:r>
              <a:rPr lang="fr-FR" dirty="0"/>
              <a:t> l’énergie dans tous les secteurs et toutes les régions</a:t>
            </a:r>
          </a:p>
        </p:txBody>
      </p:sp>
      <p:sp>
        <p:nvSpPr>
          <p:cNvPr id="8" name="TextBox 7">
            <a:extLst>
              <a:ext uri="{FF2B5EF4-FFF2-40B4-BE49-F238E27FC236}">
                <a16:creationId xmlns:a16="http://schemas.microsoft.com/office/drawing/2014/main" id="{40816B64-4793-4D43-99DB-00D9D7B95FD4}"/>
              </a:ext>
            </a:extLst>
          </p:cNvPr>
          <p:cNvSpPr txBox="1"/>
          <p:nvPr/>
        </p:nvSpPr>
        <p:spPr>
          <a:xfrm>
            <a:off x="2225032" y="5463417"/>
            <a:ext cx="2949962" cy="430887"/>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pPr lvl="0"/>
            <a:r>
              <a:rPr lang="fr-FR" b="1" dirty="0">
                <a:solidFill>
                  <a:srgbClr val="00B0F0"/>
                </a:solidFill>
              </a:rPr>
              <a:t>S</a:t>
            </a:r>
            <a:r>
              <a:rPr lang="fr-FR" b="1" dirty="0">
                <a:solidFill>
                  <a:schemeClr val="accent2"/>
                </a:solidFill>
              </a:rPr>
              <a:t>tocker</a:t>
            </a:r>
            <a:r>
              <a:rPr lang="fr-FR" dirty="0">
                <a:solidFill>
                  <a:schemeClr val="accent2"/>
                </a:solidFill>
              </a:rPr>
              <a:t> </a:t>
            </a:r>
            <a:r>
              <a:rPr lang="fr-FR" dirty="0">
                <a:solidFill>
                  <a:prstClr val="black"/>
                </a:solidFill>
              </a:rPr>
              <a:t>de l’énergie et</a:t>
            </a:r>
          </a:p>
          <a:p>
            <a:pPr lvl="0"/>
            <a:r>
              <a:rPr lang="fr-FR" dirty="0">
                <a:solidFill>
                  <a:prstClr val="black"/>
                </a:solidFill>
              </a:rPr>
              <a:t> accroitre la </a:t>
            </a:r>
            <a:r>
              <a:rPr lang="fr-FR" b="1" dirty="0">
                <a:solidFill>
                  <a:schemeClr val="accent2"/>
                </a:solidFill>
              </a:rPr>
              <a:t>résilience</a:t>
            </a:r>
            <a:r>
              <a:rPr lang="fr-FR" dirty="0">
                <a:solidFill>
                  <a:prstClr val="black"/>
                </a:solidFill>
              </a:rPr>
              <a:t> des systèmes</a:t>
            </a:r>
          </a:p>
        </p:txBody>
      </p:sp>
      <p:sp>
        <p:nvSpPr>
          <p:cNvPr id="37" name="Freeform 3">
            <a:extLst>
              <a:ext uri="{FF2B5EF4-FFF2-40B4-BE49-F238E27FC236}">
                <a16:creationId xmlns:a16="http://schemas.microsoft.com/office/drawing/2014/main" id="{C7EF0814-DF82-4A9C-858F-BB73520015EC}"/>
              </a:ext>
            </a:extLst>
          </p:cNvPr>
          <p:cNvSpPr/>
          <p:nvPr/>
        </p:nvSpPr>
        <p:spPr>
          <a:xfrm>
            <a:off x="5160911" y="2377463"/>
            <a:ext cx="1012277" cy="1507053"/>
          </a:xfrm>
          <a:custGeom>
            <a:avLst/>
            <a:gdLst>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7045"/>
              <a:gd name="connsiteX1" fmla="*/ 800100 w 1540934"/>
              <a:gd name="connsiteY1" fmla="*/ 1134533 h 1587045"/>
              <a:gd name="connsiteX2" fmla="*/ 791634 w 1540934"/>
              <a:gd name="connsiteY2" fmla="*/ 431800 h 1587045"/>
              <a:gd name="connsiteX3" fmla="*/ 1244600 w 1540934"/>
              <a:gd name="connsiteY3" fmla="*/ 0 h 1587045"/>
              <a:gd name="connsiteX4" fmla="*/ 1540934 w 1540934"/>
              <a:gd name="connsiteY4" fmla="*/ 0 h 1587045"/>
              <a:gd name="connsiteX0" fmla="*/ 0 w 1540934"/>
              <a:gd name="connsiteY0" fmla="*/ 1583266 h 1586189"/>
              <a:gd name="connsiteX1" fmla="*/ 800100 w 1540934"/>
              <a:gd name="connsiteY1" fmla="*/ 1134533 h 1586189"/>
              <a:gd name="connsiteX2" fmla="*/ 791634 w 1540934"/>
              <a:gd name="connsiteY2" fmla="*/ 431800 h 1586189"/>
              <a:gd name="connsiteX3" fmla="*/ 1244600 w 1540934"/>
              <a:gd name="connsiteY3" fmla="*/ 0 h 1586189"/>
              <a:gd name="connsiteX4" fmla="*/ 1540934 w 1540934"/>
              <a:gd name="connsiteY4" fmla="*/ 0 h 1586189"/>
              <a:gd name="connsiteX0" fmla="*/ 0 w 1540934"/>
              <a:gd name="connsiteY0" fmla="*/ 1583266 h 1585511"/>
              <a:gd name="connsiteX1" fmla="*/ 800100 w 1540934"/>
              <a:gd name="connsiteY1" fmla="*/ 1134533 h 1585511"/>
              <a:gd name="connsiteX2" fmla="*/ 791634 w 1540934"/>
              <a:gd name="connsiteY2" fmla="*/ 431800 h 1585511"/>
              <a:gd name="connsiteX3" fmla="*/ 1244600 w 1540934"/>
              <a:gd name="connsiteY3" fmla="*/ 0 h 1585511"/>
              <a:gd name="connsiteX4" fmla="*/ 1540934 w 1540934"/>
              <a:gd name="connsiteY4" fmla="*/ 0 h 1585511"/>
              <a:gd name="connsiteX0" fmla="*/ 0 w 1320801"/>
              <a:gd name="connsiteY0" fmla="*/ 1579033 h 1581321"/>
              <a:gd name="connsiteX1" fmla="*/ 579967 w 1320801"/>
              <a:gd name="connsiteY1" fmla="*/ 1134533 h 1581321"/>
              <a:gd name="connsiteX2" fmla="*/ 571501 w 1320801"/>
              <a:gd name="connsiteY2" fmla="*/ 431800 h 1581321"/>
              <a:gd name="connsiteX3" fmla="*/ 1024467 w 1320801"/>
              <a:gd name="connsiteY3" fmla="*/ 0 h 1581321"/>
              <a:gd name="connsiteX4" fmla="*/ 1320801 w 1320801"/>
              <a:gd name="connsiteY4" fmla="*/ 0 h 1581321"/>
              <a:gd name="connsiteX0" fmla="*/ 0 w 1320801"/>
              <a:gd name="connsiteY0" fmla="*/ 1579033 h 1579212"/>
              <a:gd name="connsiteX1" fmla="*/ 579967 w 1320801"/>
              <a:gd name="connsiteY1" fmla="*/ 1134533 h 1579212"/>
              <a:gd name="connsiteX2" fmla="*/ 571501 w 1320801"/>
              <a:gd name="connsiteY2" fmla="*/ 431800 h 1579212"/>
              <a:gd name="connsiteX3" fmla="*/ 1024467 w 1320801"/>
              <a:gd name="connsiteY3" fmla="*/ 0 h 1579212"/>
              <a:gd name="connsiteX4" fmla="*/ 1320801 w 1320801"/>
              <a:gd name="connsiteY4" fmla="*/ 0 h 1579212"/>
              <a:gd name="connsiteX0" fmla="*/ 0 w 1320801"/>
              <a:gd name="connsiteY0" fmla="*/ 1579033 h 1579379"/>
              <a:gd name="connsiteX1" fmla="*/ 579967 w 1320801"/>
              <a:gd name="connsiteY1" fmla="*/ 1134533 h 1579379"/>
              <a:gd name="connsiteX2" fmla="*/ 571501 w 1320801"/>
              <a:gd name="connsiteY2" fmla="*/ 431800 h 1579379"/>
              <a:gd name="connsiteX3" fmla="*/ 1024467 w 1320801"/>
              <a:gd name="connsiteY3" fmla="*/ 0 h 1579379"/>
              <a:gd name="connsiteX4" fmla="*/ 1320801 w 1320801"/>
              <a:gd name="connsiteY4" fmla="*/ 0 h 157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1" h="1579379">
                <a:moveTo>
                  <a:pt x="0" y="1579033"/>
                </a:moveTo>
                <a:cubicBezTo>
                  <a:pt x="431800" y="1585559"/>
                  <a:pt x="583142" y="1502128"/>
                  <a:pt x="579967" y="1134533"/>
                </a:cubicBezTo>
                <a:lnTo>
                  <a:pt x="571501" y="431800"/>
                </a:lnTo>
                <a:cubicBezTo>
                  <a:pt x="570090" y="237066"/>
                  <a:pt x="732191" y="1058"/>
                  <a:pt x="1024467" y="0"/>
                </a:cubicBezTo>
                <a:lnTo>
                  <a:pt x="1320801" y="0"/>
                </a:lnTo>
              </a:path>
            </a:pathLst>
          </a:custGeom>
          <a:noFill/>
          <a:ln w="2063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sp>
        <p:nvSpPr>
          <p:cNvPr id="38" name="Freeform 48">
            <a:extLst>
              <a:ext uri="{FF2B5EF4-FFF2-40B4-BE49-F238E27FC236}">
                <a16:creationId xmlns:a16="http://schemas.microsoft.com/office/drawing/2014/main" id="{7AE020BD-74FD-4DF9-AB73-287BB35C61E4}"/>
              </a:ext>
            </a:extLst>
          </p:cNvPr>
          <p:cNvSpPr/>
          <p:nvPr/>
        </p:nvSpPr>
        <p:spPr>
          <a:xfrm flipV="1">
            <a:off x="5160911" y="3883758"/>
            <a:ext cx="1012277" cy="1507053"/>
          </a:xfrm>
          <a:custGeom>
            <a:avLst/>
            <a:gdLst>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3266"/>
              <a:gd name="connsiteX1" fmla="*/ 800100 w 1540934"/>
              <a:gd name="connsiteY1" fmla="*/ 1134533 h 1583266"/>
              <a:gd name="connsiteX2" fmla="*/ 791634 w 1540934"/>
              <a:gd name="connsiteY2" fmla="*/ 431800 h 1583266"/>
              <a:gd name="connsiteX3" fmla="*/ 1244600 w 1540934"/>
              <a:gd name="connsiteY3" fmla="*/ 0 h 1583266"/>
              <a:gd name="connsiteX4" fmla="*/ 1540934 w 1540934"/>
              <a:gd name="connsiteY4" fmla="*/ 0 h 1583266"/>
              <a:gd name="connsiteX0" fmla="*/ 0 w 1540934"/>
              <a:gd name="connsiteY0" fmla="*/ 1583266 h 1587045"/>
              <a:gd name="connsiteX1" fmla="*/ 800100 w 1540934"/>
              <a:gd name="connsiteY1" fmla="*/ 1134533 h 1587045"/>
              <a:gd name="connsiteX2" fmla="*/ 791634 w 1540934"/>
              <a:gd name="connsiteY2" fmla="*/ 431800 h 1587045"/>
              <a:gd name="connsiteX3" fmla="*/ 1244600 w 1540934"/>
              <a:gd name="connsiteY3" fmla="*/ 0 h 1587045"/>
              <a:gd name="connsiteX4" fmla="*/ 1540934 w 1540934"/>
              <a:gd name="connsiteY4" fmla="*/ 0 h 1587045"/>
              <a:gd name="connsiteX0" fmla="*/ 0 w 1540934"/>
              <a:gd name="connsiteY0" fmla="*/ 1583266 h 1586189"/>
              <a:gd name="connsiteX1" fmla="*/ 800100 w 1540934"/>
              <a:gd name="connsiteY1" fmla="*/ 1134533 h 1586189"/>
              <a:gd name="connsiteX2" fmla="*/ 791634 w 1540934"/>
              <a:gd name="connsiteY2" fmla="*/ 431800 h 1586189"/>
              <a:gd name="connsiteX3" fmla="*/ 1244600 w 1540934"/>
              <a:gd name="connsiteY3" fmla="*/ 0 h 1586189"/>
              <a:gd name="connsiteX4" fmla="*/ 1540934 w 1540934"/>
              <a:gd name="connsiteY4" fmla="*/ 0 h 1586189"/>
              <a:gd name="connsiteX0" fmla="*/ 0 w 1540934"/>
              <a:gd name="connsiteY0" fmla="*/ 1583266 h 1585511"/>
              <a:gd name="connsiteX1" fmla="*/ 800100 w 1540934"/>
              <a:gd name="connsiteY1" fmla="*/ 1134533 h 1585511"/>
              <a:gd name="connsiteX2" fmla="*/ 791634 w 1540934"/>
              <a:gd name="connsiteY2" fmla="*/ 431800 h 1585511"/>
              <a:gd name="connsiteX3" fmla="*/ 1244600 w 1540934"/>
              <a:gd name="connsiteY3" fmla="*/ 0 h 1585511"/>
              <a:gd name="connsiteX4" fmla="*/ 1540934 w 1540934"/>
              <a:gd name="connsiteY4" fmla="*/ 0 h 1585511"/>
              <a:gd name="connsiteX0" fmla="*/ 0 w 1320801"/>
              <a:gd name="connsiteY0" fmla="*/ 1579033 h 1581321"/>
              <a:gd name="connsiteX1" fmla="*/ 579967 w 1320801"/>
              <a:gd name="connsiteY1" fmla="*/ 1134533 h 1581321"/>
              <a:gd name="connsiteX2" fmla="*/ 571501 w 1320801"/>
              <a:gd name="connsiteY2" fmla="*/ 431800 h 1581321"/>
              <a:gd name="connsiteX3" fmla="*/ 1024467 w 1320801"/>
              <a:gd name="connsiteY3" fmla="*/ 0 h 1581321"/>
              <a:gd name="connsiteX4" fmla="*/ 1320801 w 1320801"/>
              <a:gd name="connsiteY4" fmla="*/ 0 h 1581321"/>
              <a:gd name="connsiteX0" fmla="*/ 0 w 1320801"/>
              <a:gd name="connsiteY0" fmla="*/ 1579033 h 1579212"/>
              <a:gd name="connsiteX1" fmla="*/ 579967 w 1320801"/>
              <a:gd name="connsiteY1" fmla="*/ 1134533 h 1579212"/>
              <a:gd name="connsiteX2" fmla="*/ 571501 w 1320801"/>
              <a:gd name="connsiteY2" fmla="*/ 431800 h 1579212"/>
              <a:gd name="connsiteX3" fmla="*/ 1024467 w 1320801"/>
              <a:gd name="connsiteY3" fmla="*/ 0 h 1579212"/>
              <a:gd name="connsiteX4" fmla="*/ 1320801 w 1320801"/>
              <a:gd name="connsiteY4" fmla="*/ 0 h 1579212"/>
              <a:gd name="connsiteX0" fmla="*/ 0 w 1320801"/>
              <a:gd name="connsiteY0" fmla="*/ 1579033 h 1579379"/>
              <a:gd name="connsiteX1" fmla="*/ 579967 w 1320801"/>
              <a:gd name="connsiteY1" fmla="*/ 1134533 h 1579379"/>
              <a:gd name="connsiteX2" fmla="*/ 571501 w 1320801"/>
              <a:gd name="connsiteY2" fmla="*/ 431800 h 1579379"/>
              <a:gd name="connsiteX3" fmla="*/ 1024467 w 1320801"/>
              <a:gd name="connsiteY3" fmla="*/ 0 h 1579379"/>
              <a:gd name="connsiteX4" fmla="*/ 1320801 w 1320801"/>
              <a:gd name="connsiteY4" fmla="*/ 0 h 1579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1" h="1579379">
                <a:moveTo>
                  <a:pt x="0" y="1579033"/>
                </a:moveTo>
                <a:cubicBezTo>
                  <a:pt x="431800" y="1585559"/>
                  <a:pt x="583142" y="1502128"/>
                  <a:pt x="579967" y="1134533"/>
                </a:cubicBezTo>
                <a:lnTo>
                  <a:pt x="571501" y="431800"/>
                </a:lnTo>
                <a:cubicBezTo>
                  <a:pt x="570090" y="237066"/>
                  <a:pt x="732191" y="1058"/>
                  <a:pt x="1024467" y="0"/>
                </a:cubicBezTo>
                <a:lnTo>
                  <a:pt x="1320801" y="0"/>
                </a:lnTo>
              </a:path>
            </a:pathLst>
          </a:custGeom>
          <a:noFill/>
          <a:ln w="2063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a:p>
        </p:txBody>
      </p:sp>
      <p:cxnSp>
        <p:nvCxnSpPr>
          <p:cNvPr id="40" name="Straight Connector 39">
            <a:extLst>
              <a:ext uri="{FF2B5EF4-FFF2-40B4-BE49-F238E27FC236}">
                <a16:creationId xmlns:a16="http://schemas.microsoft.com/office/drawing/2014/main" id="{25AB3C97-FD9A-46BF-A162-D9874DEEDBA5}"/>
              </a:ext>
            </a:extLst>
          </p:cNvPr>
          <p:cNvCxnSpPr/>
          <p:nvPr/>
        </p:nvCxnSpPr>
        <p:spPr>
          <a:xfrm>
            <a:off x="5632581" y="4385867"/>
            <a:ext cx="501267" cy="0"/>
          </a:xfrm>
          <a:prstGeom prst="line">
            <a:avLst/>
          </a:prstGeom>
          <a:ln w="2063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68DF440-296A-4A30-B91E-49608C34D47E}"/>
              </a:ext>
            </a:extLst>
          </p:cNvPr>
          <p:cNvCxnSpPr/>
          <p:nvPr/>
        </p:nvCxnSpPr>
        <p:spPr>
          <a:xfrm>
            <a:off x="5632581" y="3382408"/>
            <a:ext cx="501267" cy="0"/>
          </a:xfrm>
          <a:prstGeom prst="line">
            <a:avLst/>
          </a:prstGeom>
          <a:ln w="2063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A05CBA84-8278-470F-B99B-8455C54767DA}"/>
              </a:ext>
            </a:extLst>
          </p:cNvPr>
          <p:cNvPicPr>
            <a:picLocks/>
          </p:cNvPicPr>
          <p:nvPr/>
        </p:nvPicPr>
        <p:blipFill>
          <a:blip r:embed="rId10" cstate="print">
            <a:extLst>
              <a:ext uri="{28A0092B-C50C-407E-A947-70E740481C1C}">
                <a14:useLocalDpi xmlns:a14="http://schemas.microsoft.com/office/drawing/2010/main" val="0"/>
              </a:ext>
            </a:extLst>
          </a:blip>
          <a:srcRect l="11710" t="11710" r="11710" b="11710"/>
          <a:stretch>
            <a:fillRect/>
          </a:stretch>
        </p:blipFill>
        <p:spPr>
          <a:xfrm>
            <a:off x="6075061" y="4045978"/>
            <a:ext cx="799940" cy="679779"/>
          </a:xfrm>
          <a:prstGeom prst="hexagon">
            <a:avLst>
              <a:gd name="adj" fmla="val 29027"/>
              <a:gd name="vf" fmla="val 115470"/>
            </a:avLst>
          </a:prstGeom>
          <a:ln w="6350">
            <a:solidFill>
              <a:srgbClr val="EE9D44"/>
            </a:solidFill>
          </a:ln>
        </p:spPr>
      </p:pic>
      <p:pic>
        <p:nvPicPr>
          <p:cNvPr id="56" name="Picture 55">
            <a:extLst>
              <a:ext uri="{FF2B5EF4-FFF2-40B4-BE49-F238E27FC236}">
                <a16:creationId xmlns:a16="http://schemas.microsoft.com/office/drawing/2014/main" id="{D108E9E7-25CC-4152-AE15-94AB26C63668}"/>
              </a:ext>
            </a:extLst>
          </p:cNvPr>
          <p:cNvPicPr>
            <a:picLocks/>
          </p:cNvPicPr>
          <p:nvPr/>
        </p:nvPicPr>
        <p:blipFill rotWithShape="1">
          <a:blip r:embed="rId11" cstate="print">
            <a:extLst>
              <a:ext uri="{28A0092B-C50C-407E-A947-70E740481C1C}">
                <a14:useLocalDpi xmlns:a14="http://schemas.microsoft.com/office/drawing/2010/main" val="0"/>
              </a:ext>
            </a:extLst>
          </a:blip>
          <a:srcRect l="11638" t="6145" r="11638" b="17131"/>
          <a:stretch/>
        </p:blipFill>
        <p:spPr>
          <a:xfrm>
            <a:off x="6075061" y="2039059"/>
            <a:ext cx="799940" cy="679779"/>
          </a:xfrm>
          <a:prstGeom prst="hexagon">
            <a:avLst>
              <a:gd name="adj" fmla="val 28490"/>
              <a:gd name="vf" fmla="val 115470"/>
            </a:avLst>
          </a:prstGeom>
          <a:ln w="6350">
            <a:solidFill>
              <a:schemeClr val="accent6">
                <a:lumMod val="50000"/>
              </a:schemeClr>
            </a:solidFill>
          </a:ln>
        </p:spPr>
      </p:pic>
      <p:pic>
        <p:nvPicPr>
          <p:cNvPr id="57" name="Picture 56">
            <a:extLst>
              <a:ext uri="{FF2B5EF4-FFF2-40B4-BE49-F238E27FC236}">
                <a16:creationId xmlns:a16="http://schemas.microsoft.com/office/drawing/2014/main" id="{816FA5E1-8764-42BB-B452-F5EE14D2D5A1}"/>
              </a:ext>
            </a:extLst>
          </p:cNvPr>
          <p:cNvPicPr>
            <a:picLocks/>
          </p:cNvPicPr>
          <p:nvPr/>
        </p:nvPicPr>
        <p:blipFill rotWithShape="1">
          <a:blip r:embed="rId12" cstate="print">
            <a:extLst>
              <a:ext uri="{28A0092B-C50C-407E-A947-70E740481C1C}">
                <a14:useLocalDpi xmlns:a14="http://schemas.microsoft.com/office/drawing/2010/main" val="0"/>
              </a:ext>
            </a:extLst>
          </a:blip>
          <a:srcRect l="11710" t="4583" r="11710" b="18837"/>
          <a:stretch/>
        </p:blipFill>
        <p:spPr>
          <a:xfrm>
            <a:off x="6075061" y="3042519"/>
            <a:ext cx="799940" cy="679779"/>
          </a:xfrm>
          <a:prstGeom prst="hexagon">
            <a:avLst>
              <a:gd name="adj" fmla="val 29027"/>
              <a:gd name="vf" fmla="val 115470"/>
            </a:avLst>
          </a:prstGeom>
          <a:ln w="6350">
            <a:solidFill>
              <a:schemeClr val="accent6"/>
            </a:solidFill>
          </a:ln>
        </p:spPr>
      </p:pic>
      <p:sp>
        <p:nvSpPr>
          <p:cNvPr id="61" name="TextBox 60">
            <a:extLst>
              <a:ext uri="{FF2B5EF4-FFF2-40B4-BE49-F238E27FC236}">
                <a16:creationId xmlns:a16="http://schemas.microsoft.com/office/drawing/2014/main" id="{0E3A962B-4714-4BE9-B862-7C39117D39B3}"/>
              </a:ext>
            </a:extLst>
          </p:cNvPr>
          <p:cNvSpPr txBox="1">
            <a:spLocks/>
          </p:cNvSpPr>
          <p:nvPr/>
        </p:nvSpPr>
        <p:spPr>
          <a:xfrm>
            <a:off x="6120781" y="2920599"/>
            <a:ext cx="304017" cy="252563"/>
          </a:xfrm>
          <a:prstGeom prst="hexagon">
            <a:avLst/>
          </a:prstGeom>
          <a:solidFill>
            <a:schemeClr val="accent6"/>
          </a:solidFill>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2000" dirty="0">
                <a:solidFill>
                  <a:schemeClr val="lt1"/>
                </a:solidFill>
              </a:rPr>
              <a:t>5</a:t>
            </a:r>
            <a:endParaRPr lang="fr-FR" sz="1100" dirty="0">
              <a:solidFill>
                <a:schemeClr val="lt1"/>
              </a:solidFill>
            </a:endParaRPr>
          </a:p>
        </p:txBody>
      </p:sp>
      <p:sp>
        <p:nvSpPr>
          <p:cNvPr id="62" name="TextBox 61">
            <a:extLst>
              <a:ext uri="{FF2B5EF4-FFF2-40B4-BE49-F238E27FC236}">
                <a16:creationId xmlns:a16="http://schemas.microsoft.com/office/drawing/2014/main" id="{28507FF4-865E-4532-92DD-A87041FB36F3}"/>
              </a:ext>
            </a:extLst>
          </p:cNvPr>
          <p:cNvSpPr txBox="1">
            <a:spLocks/>
          </p:cNvSpPr>
          <p:nvPr/>
        </p:nvSpPr>
        <p:spPr>
          <a:xfrm>
            <a:off x="6120781" y="3924058"/>
            <a:ext cx="304017" cy="252563"/>
          </a:xfrm>
          <a:prstGeom prst="hexagon">
            <a:avLst/>
          </a:prstGeom>
          <a:solidFill>
            <a:srgbClr val="EE9D44"/>
          </a:solidFill>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2000" dirty="0">
                <a:solidFill>
                  <a:schemeClr val="lt1"/>
                </a:solidFill>
              </a:rPr>
              <a:t>6</a:t>
            </a:r>
            <a:endParaRPr lang="fr-FR" sz="1100" dirty="0">
              <a:solidFill>
                <a:schemeClr val="lt1"/>
              </a:solidFill>
            </a:endParaRPr>
          </a:p>
        </p:txBody>
      </p:sp>
      <p:sp>
        <p:nvSpPr>
          <p:cNvPr id="10" name="TextBox 9">
            <a:extLst>
              <a:ext uri="{FF2B5EF4-FFF2-40B4-BE49-F238E27FC236}">
                <a16:creationId xmlns:a16="http://schemas.microsoft.com/office/drawing/2014/main" id="{34397715-704A-43AE-B617-B89A8B3BC8C4}"/>
              </a:ext>
            </a:extLst>
          </p:cNvPr>
          <p:cNvSpPr txBox="1">
            <a:spLocks/>
          </p:cNvSpPr>
          <p:nvPr/>
        </p:nvSpPr>
        <p:spPr>
          <a:xfrm>
            <a:off x="7005226" y="5173880"/>
            <a:ext cx="1879982" cy="430887"/>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fr-FR" dirty="0"/>
              <a:t>Fournir une matière première </a:t>
            </a:r>
            <a:r>
              <a:rPr lang="fr-FR" b="1" dirty="0">
                <a:solidFill>
                  <a:schemeClr val="accent2"/>
                </a:solidFill>
              </a:rPr>
              <a:t>renouvelable</a:t>
            </a:r>
            <a:endParaRPr lang="fr-FR" dirty="0">
              <a:solidFill>
                <a:schemeClr val="accent2"/>
              </a:solidFill>
            </a:endParaRPr>
          </a:p>
        </p:txBody>
      </p:sp>
      <p:sp>
        <p:nvSpPr>
          <p:cNvPr id="12" name="TextBox 11">
            <a:extLst>
              <a:ext uri="{FF2B5EF4-FFF2-40B4-BE49-F238E27FC236}">
                <a16:creationId xmlns:a16="http://schemas.microsoft.com/office/drawing/2014/main" id="{258F302D-EE19-47C8-8659-0D5BF72B59DA}"/>
              </a:ext>
            </a:extLst>
          </p:cNvPr>
          <p:cNvSpPr txBox="1">
            <a:spLocks/>
          </p:cNvSpPr>
          <p:nvPr/>
        </p:nvSpPr>
        <p:spPr>
          <a:xfrm>
            <a:off x="7005225" y="3954980"/>
            <a:ext cx="1879983" cy="861774"/>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fr-FR" dirty="0"/>
              <a:t>Contribuer à </a:t>
            </a:r>
            <a:r>
              <a:rPr lang="fr-FR" dirty="0" err="1"/>
              <a:t>décarboner</a:t>
            </a:r>
            <a:r>
              <a:rPr lang="fr-FR" dirty="0"/>
              <a:t> </a:t>
            </a:r>
            <a:r>
              <a:rPr lang="fr-FR" b="1" dirty="0">
                <a:solidFill>
                  <a:schemeClr val="accent5"/>
                </a:solidFill>
              </a:rPr>
              <a:t>chaleur et électricité dans le résidentiel / tertiaire</a:t>
            </a:r>
          </a:p>
        </p:txBody>
      </p:sp>
      <p:sp>
        <p:nvSpPr>
          <p:cNvPr id="14" name="TextBox 13">
            <a:extLst>
              <a:ext uri="{FF2B5EF4-FFF2-40B4-BE49-F238E27FC236}">
                <a16:creationId xmlns:a16="http://schemas.microsoft.com/office/drawing/2014/main" id="{C07FF03A-FC85-4CB5-A95F-8143345BAD97}"/>
              </a:ext>
            </a:extLst>
          </p:cNvPr>
          <p:cNvSpPr txBox="1">
            <a:spLocks/>
          </p:cNvSpPr>
          <p:nvPr/>
        </p:nvSpPr>
        <p:spPr>
          <a:xfrm>
            <a:off x="7010984" y="3166964"/>
            <a:ext cx="1950454" cy="430887"/>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fr-FR" dirty="0"/>
              <a:t> </a:t>
            </a:r>
            <a:r>
              <a:rPr lang="fr-FR" dirty="0" err="1"/>
              <a:t>Décarboner</a:t>
            </a:r>
            <a:r>
              <a:rPr lang="fr-FR" dirty="0"/>
              <a:t> </a:t>
            </a:r>
            <a:r>
              <a:rPr lang="fr-FR" b="1" dirty="0">
                <a:solidFill>
                  <a:schemeClr val="accent6"/>
                </a:solidFill>
              </a:rPr>
              <a:t>l’énergie dans l’ </a:t>
            </a:r>
            <a:r>
              <a:rPr lang="fr-FR" b="1" dirty="0">
                <a:solidFill>
                  <a:schemeClr val="accent5">
                    <a:lumMod val="60000"/>
                    <a:lumOff val="40000"/>
                  </a:schemeClr>
                </a:solidFill>
              </a:rPr>
              <a:t>industrie</a:t>
            </a:r>
          </a:p>
        </p:txBody>
      </p:sp>
      <p:sp>
        <p:nvSpPr>
          <p:cNvPr id="16" name="TextBox 15">
            <a:extLst>
              <a:ext uri="{FF2B5EF4-FFF2-40B4-BE49-F238E27FC236}">
                <a16:creationId xmlns:a16="http://schemas.microsoft.com/office/drawing/2014/main" id="{6B5CD72B-786F-4D85-8045-1A81BB62CAB6}"/>
              </a:ext>
            </a:extLst>
          </p:cNvPr>
          <p:cNvSpPr txBox="1">
            <a:spLocks/>
          </p:cNvSpPr>
          <p:nvPr/>
        </p:nvSpPr>
        <p:spPr>
          <a:xfrm>
            <a:off x="7010983" y="2219951"/>
            <a:ext cx="1874225" cy="430887"/>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x-none" sz="1400" baseline="0">
                <a:latin typeface="+mn-lt"/>
              </a:defRPr>
            </a:lvl1pPr>
            <a:lvl2pPr marL="193675" lvl="1" indent="-192088" defTabSz="895350" eaLnBrk="1" latinLnBrk="0" hangingPunct="1">
              <a:buClr>
                <a:schemeClr val="tx2"/>
              </a:buClr>
              <a:buSzPct val="125000"/>
              <a:buFont typeface="Arial" charset="0"/>
              <a:buChar char="▪"/>
              <a:defRPr lang="x-none" sz="1400" baseline="0">
                <a:latin typeface="+mn-lt"/>
              </a:defRPr>
            </a:lvl2pPr>
            <a:lvl3pPr marL="457200" lvl="2" indent="-261938" defTabSz="895350" eaLnBrk="1" latinLnBrk="0" hangingPunct="1">
              <a:buClr>
                <a:schemeClr val="tx2"/>
              </a:buClr>
              <a:buSzPct val="120000"/>
              <a:buFont typeface="Arial" charset="0"/>
              <a:buChar char="–"/>
              <a:defRPr lang="x-none" sz="1400" baseline="0">
                <a:latin typeface="+mn-lt"/>
              </a:defRPr>
            </a:lvl3pPr>
            <a:lvl4pPr marL="614363" lvl="3" indent="-155575" defTabSz="895350" eaLnBrk="1" latinLnBrk="0" hangingPunct="1">
              <a:buClr>
                <a:schemeClr val="tx2"/>
              </a:buClr>
              <a:buSzPct val="120000"/>
              <a:buFont typeface="Arial" charset="0"/>
              <a:buChar char="▫"/>
              <a:defRPr lang="x-none" sz="1400" baseline="0">
                <a:latin typeface="+mn-lt"/>
              </a:defRPr>
            </a:lvl4pPr>
            <a:lvl5pPr marL="749808" lvl="4" indent="-130175" defTabSz="895350" eaLnBrk="1" latinLnBrk="0" hangingPunct="1">
              <a:buClr>
                <a:schemeClr val="tx2"/>
              </a:buClr>
              <a:buSzPct val="89000"/>
              <a:buFont typeface="Arial" charset="0"/>
              <a:buChar char="-"/>
              <a:defRPr lang="x-none"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x-none" baseline="0">
                <a:latin typeface="+mn-lt"/>
              </a:defRPr>
            </a:lvl6pPr>
            <a:lvl7pPr marL="749808" indent="-130175" defTabSz="895350" fontAlgn="base">
              <a:spcBef>
                <a:spcPct val="0"/>
              </a:spcBef>
              <a:spcAft>
                <a:spcPct val="0"/>
              </a:spcAft>
              <a:buClr>
                <a:schemeClr val="tx2"/>
              </a:buClr>
              <a:buSzPct val="89000"/>
              <a:buFont typeface="Arial" charset="0"/>
              <a:buChar char="-"/>
              <a:defRPr lang="x-none" baseline="0">
                <a:latin typeface="+mn-lt"/>
              </a:defRPr>
            </a:lvl7pPr>
            <a:lvl8pPr marL="749808" indent="-130175" defTabSz="895350" fontAlgn="base">
              <a:spcBef>
                <a:spcPct val="0"/>
              </a:spcBef>
              <a:spcAft>
                <a:spcPct val="0"/>
              </a:spcAft>
              <a:buClr>
                <a:schemeClr val="tx2"/>
              </a:buClr>
              <a:buSzPct val="89000"/>
              <a:buFont typeface="Arial" charset="0"/>
              <a:buChar char="-"/>
              <a:defRPr lang="x-none" baseline="0">
                <a:latin typeface="+mn-lt"/>
              </a:defRPr>
            </a:lvl8pPr>
            <a:lvl9pPr marL="749808" indent="-130175" defTabSz="895350" fontAlgn="base">
              <a:spcBef>
                <a:spcPct val="0"/>
              </a:spcBef>
              <a:spcAft>
                <a:spcPct val="0"/>
              </a:spcAft>
              <a:buClr>
                <a:schemeClr val="tx2"/>
              </a:buClr>
              <a:buSzPct val="89000"/>
              <a:buFont typeface="Arial" charset="0"/>
              <a:buChar char="-"/>
              <a:defRPr lang="x-none" baseline="0">
                <a:latin typeface="+mn-lt"/>
              </a:defRPr>
            </a:lvl9pPr>
          </a:lstStyle>
          <a:p>
            <a:r>
              <a:rPr lang="fr-FR" dirty="0"/>
              <a:t> </a:t>
            </a:r>
            <a:r>
              <a:rPr lang="fr-FR" dirty="0" err="1"/>
              <a:t>Décarboner</a:t>
            </a:r>
            <a:r>
              <a:rPr lang="fr-FR" dirty="0"/>
              <a:t> le secteur des </a:t>
            </a:r>
            <a:r>
              <a:rPr lang="fr-FR" b="1" dirty="0">
                <a:solidFill>
                  <a:schemeClr val="accent5">
                    <a:lumMod val="60000"/>
                    <a:lumOff val="40000"/>
                  </a:schemeClr>
                </a:solidFill>
              </a:rPr>
              <a:t>transports</a:t>
            </a:r>
          </a:p>
        </p:txBody>
      </p:sp>
      <p:pic>
        <p:nvPicPr>
          <p:cNvPr id="58" name="Picture 57">
            <a:extLst>
              <a:ext uri="{FF2B5EF4-FFF2-40B4-BE49-F238E27FC236}">
                <a16:creationId xmlns:a16="http://schemas.microsoft.com/office/drawing/2014/main" id="{16029DB2-7C50-4430-A8BB-9063A77A3FF7}"/>
              </a:ext>
            </a:extLst>
          </p:cNvPr>
          <p:cNvPicPr>
            <a:picLocks/>
          </p:cNvPicPr>
          <p:nvPr/>
        </p:nvPicPr>
        <p:blipFill rotWithShape="1">
          <a:blip r:embed="rId13" cstate="print">
            <a:extLst>
              <a:ext uri="{28A0092B-C50C-407E-A947-70E740481C1C}">
                <a14:useLocalDpi xmlns:a14="http://schemas.microsoft.com/office/drawing/2010/main" val="0"/>
              </a:ext>
            </a:extLst>
          </a:blip>
          <a:srcRect l="11710" t="6227" r="11710" b="17192"/>
          <a:stretch/>
        </p:blipFill>
        <p:spPr>
          <a:xfrm>
            <a:off x="6075061" y="5049435"/>
            <a:ext cx="799940" cy="679779"/>
          </a:xfrm>
          <a:prstGeom prst="hexagon">
            <a:avLst>
              <a:gd name="adj" fmla="val 28490"/>
              <a:gd name="vf" fmla="val 115470"/>
            </a:avLst>
          </a:prstGeom>
          <a:ln w="6350">
            <a:solidFill>
              <a:schemeClr val="accent3"/>
            </a:solidFill>
          </a:ln>
        </p:spPr>
      </p:pic>
      <p:sp>
        <p:nvSpPr>
          <p:cNvPr id="59" name="TextBox 58">
            <a:extLst>
              <a:ext uri="{FF2B5EF4-FFF2-40B4-BE49-F238E27FC236}">
                <a16:creationId xmlns:a16="http://schemas.microsoft.com/office/drawing/2014/main" id="{B6994411-659C-4D24-9706-76C739B08F55}"/>
              </a:ext>
            </a:extLst>
          </p:cNvPr>
          <p:cNvSpPr txBox="1">
            <a:spLocks/>
          </p:cNvSpPr>
          <p:nvPr/>
        </p:nvSpPr>
        <p:spPr>
          <a:xfrm>
            <a:off x="6120781" y="1917139"/>
            <a:ext cx="304017" cy="252563"/>
          </a:xfrm>
          <a:prstGeom prst="hexagon">
            <a:avLst/>
          </a:prstGeom>
          <a:solidFill>
            <a:schemeClr val="accent4"/>
          </a:solidFill>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2000" dirty="0">
                <a:solidFill>
                  <a:schemeClr val="lt1"/>
                </a:solidFill>
              </a:rPr>
              <a:t>4</a:t>
            </a:r>
            <a:endParaRPr lang="fr-FR" sz="1100" dirty="0">
              <a:solidFill>
                <a:schemeClr val="lt1"/>
              </a:solidFill>
            </a:endParaRPr>
          </a:p>
        </p:txBody>
      </p:sp>
      <p:sp>
        <p:nvSpPr>
          <p:cNvPr id="60" name="TextBox 59">
            <a:extLst>
              <a:ext uri="{FF2B5EF4-FFF2-40B4-BE49-F238E27FC236}">
                <a16:creationId xmlns:a16="http://schemas.microsoft.com/office/drawing/2014/main" id="{A8ED4A07-563D-4089-8A59-D07ACE08322E}"/>
              </a:ext>
            </a:extLst>
          </p:cNvPr>
          <p:cNvSpPr txBox="1">
            <a:spLocks/>
          </p:cNvSpPr>
          <p:nvPr/>
        </p:nvSpPr>
        <p:spPr>
          <a:xfrm>
            <a:off x="6120781" y="4927515"/>
            <a:ext cx="304017" cy="252563"/>
          </a:xfrm>
          <a:prstGeom prst="hexagon">
            <a:avLst/>
          </a:prstGeom>
          <a:solidFill>
            <a:schemeClr val="accent3"/>
          </a:solidFill>
        </p:spPr>
        <p:txBody>
          <a:bodyPr vert="horz" wrap="square" lIns="0" tIns="0" rIns="0" bIns="0" rtlCol="0" anchor="ctr">
            <a:noAutofit/>
          </a:bodyPr>
          <a:lstStyle>
            <a:lvl1pPr marL="0" lvl="0" indent="0" defTabSz="895350" eaLnBrk="1" latinLnBrk="0" hangingPunct="1">
              <a:buClr>
                <a:schemeClr val="tx2"/>
              </a:buClr>
              <a:buSzPct val="100000"/>
              <a:defRPr lang="en-US" sz="1400" baseline="0">
                <a:latin typeface="+mn-lt"/>
              </a:defRPr>
            </a:lvl1pPr>
            <a:lvl2pPr marL="193675" lvl="1" indent="-192088" defTabSz="895350" eaLnBrk="1" latinLnBrk="0" hangingPunct="1">
              <a:buClr>
                <a:schemeClr val="tx2"/>
              </a:buClr>
              <a:buSzPct val="125000"/>
              <a:buFont typeface="Arial" charset="0"/>
              <a:buChar char="▪"/>
              <a:defRPr lang="en-US" sz="1400" baseline="0">
                <a:latin typeface="+mn-lt"/>
              </a:defRPr>
            </a:lvl2pPr>
            <a:lvl3pPr marL="457200" lvl="2" indent="-261938" defTabSz="895350" eaLnBrk="1" latinLnBrk="0" hangingPunct="1">
              <a:buClr>
                <a:schemeClr val="tx2"/>
              </a:buClr>
              <a:buSzPct val="120000"/>
              <a:buFont typeface="Arial" charset="0"/>
              <a:buChar char="–"/>
              <a:defRPr lang="en-US" sz="1400" baseline="0">
                <a:latin typeface="+mn-lt"/>
              </a:defRPr>
            </a:lvl3pPr>
            <a:lvl4pPr marL="614363" lvl="3" indent="-155575" defTabSz="895350" eaLnBrk="1" latinLnBrk="0" hangingPunct="1">
              <a:buClr>
                <a:schemeClr val="tx2"/>
              </a:buClr>
              <a:buSzPct val="120000"/>
              <a:buFont typeface="Arial" charset="0"/>
              <a:buChar char="▫"/>
              <a:defRPr lang="en-US" sz="1400" baseline="0">
                <a:latin typeface="+mn-lt"/>
              </a:defRPr>
            </a:lvl4pPr>
            <a:lvl5pPr marL="749808" lvl="4" indent="-130175" defTabSz="895350" eaLnBrk="1" latinLnBrk="0" hangingPunct="1">
              <a:buClr>
                <a:schemeClr val="tx2"/>
              </a:buClr>
              <a:buSzPct val="89000"/>
              <a:buFont typeface="Arial" charset="0"/>
              <a:buChar char="-"/>
              <a:defRPr lang="en-US" sz="1400" baseline="0">
                <a:latin typeface="+mn-lt"/>
              </a:defRPr>
            </a:lvl5pPr>
            <a:lvl6pPr marL="749808" indent="-130175" defTabSz="895350" fontAlgn="base">
              <a:spcBef>
                <a:spcPct val="0"/>
              </a:spcBef>
              <a:spcAft>
                <a:spcPct val="0"/>
              </a:spcAft>
              <a:buClr>
                <a:schemeClr val="tx2"/>
              </a:buClr>
              <a:buSzPct val="89000"/>
              <a:buFont typeface="Arial" charset="0"/>
              <a:buChar char="-"/>
              <a:defRPr lang="en-US" baseline="0">
                <a:latin typeface="+mn-lt"/>
              </a:defRPr>
            </a:lvl6pPr>
            <a:lvl7pPr marL="749808" indent="-130175" defTabSz="895350" fontAlgn="base">
              <a:spcBef>
                <a:spcPct val="0"/>
              </a:spcBef>
              <a:spcAft>
                <a:spcPct val="0"/>
              </a:spcAft>
              <a:buClr>
                <a:schemeClr val="tx2"/>
              </a:buClr>
              <a:buSzPct val="89000"/>
              <a:buFont typeface="Arial" charset="0"/>
              <a:buChar char="-"/>
              <a:defRPr lang="en-US" baseline="0">
                <a:latin typeface="+mn-lt"/>
              </a:defRPr>
            </a:lvl7pPr>
            <a:lvl8pPr marL="749808" indent="-130175" defTabSz="895350" fontAlgn="base">
              <a:spcBef>
                <a:spcPct val="0"/>
              </a:spcBef>
              <a:spcAft>
                <a:spcPct val="0"/>
              </a:spcAft>
              <a:buClr>
                <a:schemeClr val="tx2"/>
              </a:buClr>
              <a:buSzPct val="89000"/>
              <a:buFont typeface="Arial" charset="0"/>
              <a:buChar char="-"/>
              <a:defRPr lang="en-US" baseline="0">
                <a:latin typeface="+mn-lt"/>
              </a:defRPr>
            </a:lvl8pPr>
            <a:lvl9pPr marL="749808" indent="-130175" defTabSz="895350" fontAlgn="base">
              <a:spcBef>
                <a:spcPct val="0"/>
              </a:spcBef>
              <a:spcAft>
                <a:spcPct val="0"/>
              </a:spcAft>
              <a:buClr>
                <a:schemeClr val="tx2"/>
              </a:buClr>
              <a:buSzPct val="89000"/>
              <a:buFont typeface="Arial" charset="0"/>
              <a:buChar char="-"/>
              <a:defRPr lang="en-US" baseline="0">
                <a:latin typeface="+mn-lt"/>
              </a:defRPr>
            </a:lvl9pPr>
          </a:lstStyle>
          <a:p>
            <a:pPr algn="ctr">
              <a:buClr>
                <a:schemeClr val="bg2"/>
              </a:buClr>
            </a:pPr>
            <a:r>
              <a:rPr lang="fr-FR" sz="2000" dirty="0">
                <a:solidFill>
                  <a:schemeClr val="lt1"/>
                </a:solidFill>
              </a:rPr>
              <a:t>7</a:t>
            </a:r>
            <a:endParaRPr lang="fr-FR" sz="1100" dirty="0">
              <a:solidFill>
                <a:schemeClr val="lt1"/>
              </a:solidFill>
            </a:endParaRPr>
          </a:p>
        </p:txBody>
      </p:sp>
      <p:pic>
        <p:nvPicPr>
          <p:cNvPr id="39" name="Imag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10282"/>
            <a:ext cx="2225030" cy="1093141"/>
          </a:xfrm>
          <a:prstGeom prst="rect">
            <a:avLst/>
          </a:prstGeom>
        </p:spPr>
      </p:pic>
    </p:spTree>
    <p:extLst>
      <p:ext uri="{BB962C8B-B14F-4D97-AF65-F5344CB8AC3E}">
        <p14:creationId xmlns:p14="http://schemas.microsoft.com/office/powerpoint/2010/main" val="335421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26071"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0" y="0"/>
                        <a:ext cx="158750" cy="158750"/>
                      </a:xfrm>
                      <a:prstGeom prst="rect">
                        <a:avLst/>
                      </a:prstGeom>
                    </p:spPr>
                  </p:pic>
                </p:oleObj>
              </mc:Fallback>
            </mc:AlternateContent>
          </a:graphicData>
        </a:graphic>
      </p:graphicFrame>
      <p:sp>
        <p:nvSpPr>
          <p:cNvPr id="6" name="Rectangle 5" hidden="1"/>
          <p:cNvSpPr/>
          <p:nvPr>
            <p:custDataLst>
              <p:tags r:id="rId3"/>
            </p:custDataLst>
          </p:nvPr>
        </p:nvSpPr>
        <p:spPr bwMode="auto">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1400" dirty="0" err="1">
              <a:solidFill>
                <a:schemeClr val="tx1"/>
              </a:solidFill>
              <a:latin typeface="Arial" panose="020B0604020202020204" pitchFamily="34" charset="0"/>
              <a:sym typeface="Arial" panose="020B0604020202020204" pitchFamily="34" charset="0"/>
            </a:endParaRPr>
          </a:p>
        </p:txBody>
      </p:sp>
      <p:sp>
        <p:nvSpPr>
          <p:cNvPr id="2" name="Title 1"/>
          <p:cNvSpPr>
            <a:spLocks noGrp="1"/>
          </p:cNvSpPr>
          <p:nvPr>
            <p:ph type="title"/>
            <p:custDataLst>
              <p:tags r:id="rId4"/>
            </p:custDataLst>
          </p:nvPr>
        </p:nvSpPr>
        <p:spPr>
          <a:xfrm>
            <a:off x="1110945" y="230188"/>
            <a:ext cx="7626656" cy="11079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algn="ctr"/>
            <a:r>
              <a:rPr lang="fr-FR" sz="2400" b="1" dirty="0">
                <a:solidFill>
                  <a:srgbClr val="00648C"/>
                </a:solidFill>
              </a:rPr>
              <a:t>A l’horizon 2050,</a:t>
            </a:r>
            <a:r>
              <a:rPr lang="fr-FR" sz="2400" dirty="0">
                <a:solidFill>
                  <a:srgbClr val="00648C"/>
                </a:solidFill>
              </a:rPr>
              <a:t> </a:t>
            </a:r>
            <a:r>
              <a:rPr lang="fr-FR" sz="2400" b="1" dirty="0">
                <a:solidFill>
                  <a:srgbClr val="00648C"/>
                </a:solidFill>
              </a:rPr>
              <a:t>l’hydrogène pourrait profiter </a:t>
            </a:r>
            <a:br>
              <a:rPr lang="fr-FR" sz="2400" b="1" dirty="0">
                <a:solidFill>
                  <a:srgbClr val="00648C"/>
                </a:solidFill>
              </a:rPr>
            </a:br>
            <a:r>
              <a:rPr lang="fr-FR" sz="2400" b="1" dirty="0">
                <a:solidFill>
                  <a:srgbClr val="00648C"/>
                </a:solidFill>
              </a:rPr>
              <a:t>au système énergétique, à l’environnement </a:t>
            </a:r>
            <a:br>
              <a:rPr lang="fr-FR" sz="2400" b="1" dirty="0">
                <a:solidFill>
                  <a:srgbClr val="00648C"/>
                </a:solidFill>
              </a:rPr>
            </a:br>
            <a:r>
              <a:rPr lang="fr-FR" sz="2400" b="1" dirty="0">
                <a:solidFill>
                  <a:srgbClr val="00648C"/>
                </a:solidFill>
              </a:rPr>
              <a:t>et à l’économie de la France</a:t>
            </a:r>
          </a:p>
        </p:txBody>
      </p:sp>
      <p:sp>
        <p:nvSpPr>
          <p:cNvPr id="128" name="5. Source"/>
          <p:cNvSpPr>
            <a:spLocks noChangeArrowheads="1"/>
          </p:cNvSpPr>
          <p:nvPr/>
        </p:nvSpPr>
        <p:spPr bwMode="gray">
          <a:xfrm>
            <a:off x="119063" y="6507558"/>
            <a:ext cx="878143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609600" indent="-609600" defTabSz="895350">
              <a:tabLst>
                <a:tab pos="612775" algn="l"/>
              </a:tabLst>
            </a:pPr>
            <a:r>
              <a:rPr lang="fr-FR" sz="800" dirty="0">
                <a:solidFill>
                  <a:srgbClr val="808080"/>
                </a:solidFill>
                <a:latin typeface="Arial" panose="020B0604020202020204" pitchFamily="34" charset="0"/>
              </a:rPr>
              <a:t>SOURCE : </a:t>
            </a:r>
            <a:r>
              <a:rPr lang="fr-FR" sz="800" dirty="0" err="1">
                <a:solidFill>
                  <a:srgbClr val="808080"/>
                </a:solidFill>
                <a:latin typeface="Arial" panose="020B0604020202020204" pitchFamily="34" charset="0"/>
              </a:rPr>
              <a:t>Hydrogen</a:t>
            </a:r>
            <a:r>
              <a:rPr lang="fr-FR" sz="800" dirty="0">
                <a:solidFill>
                  <a:srgbClr val="808080"/>
                </a:solidFill>
                <a:latin typeface="Arial" panose="020B0604020202020204" pitchFamily="34" charset="0"/>
              </a:rPr>
              <a:t> Council ; AIE : Perspectives technologiques de l’énergie - Hydrogène et piles à combustible - CBS ; National </a:t>
            </a:r>
            <a:r>
              <a:rPr lang="fr-FR" sz="800" dirty="0" err="1">
                <a:solidFill>
                  <a:srgbClr val="808080"/>
                </a:solidFill>
                <a:latin typeface="Arial" panose="020B0604020202020204" pitchFamily="34" charset="0"/>
              </a:rPr>
              <a:t>Energy</a:t>
            </a:r>
            <a:r>
              <a:rPr lang="fr-FR" sz="800" dirty="0">
                <a:solidFill>
                  <a:srgbClr val="808080"/>
                </a:solidFill>
                <a:latin typeface="Arial" panose="020B0604020202020204" pitchFamily="34" charset="0"/>
              </a:rPr>
              <a:t> Outlook 2016</a:t>
            </a:r>
          </a:p>
        </p:txBody>
      </p:sp>
      <p:sp>
        <p:nvSpPr>
          <p:cNvPr id="27" name="4. Footnote">
            <a:extLst>
              <a:ext uri="{FF2B5EF4-FFF2-40B4-BE49-F238E27FC236}">
                <a16:creationId xmlns:a16="http://schemas.microsoft.com/office/drawing/2014/main" id="{4DED2755-D15C-44AC-A403-18C14BFDDFC8}"/>
              </a:ext>
            </a:extLst>
          </p:cNvPr>
          <p:cNvSpPr txBox="1">
            <a:spLocks noChangeArrowheads="1"/>
          </p:cNvSpPr>
          <p:nvPr/>
        </p:nvSpPr>
        <p:spPr bwMode="gray">
          <a:xfrm>
            <a:off x="119063" y="6306659"/>
            <a:ext cx="861853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fr-FR" sz="800" baseline="0" dirty="0">
                <a:solidFill>
                  <a:srgbClr val="808080"/>
                </a:solidFill>
                <a:latin typeface="Arial" panose="020B0604020202020204" pitchFamily="34" charset="0"/>
              </a:rPr>
              <a:t>1 Inclus matière première ; </a:t>
            </a:r>
            <a:r>
              <a:rPr lang="fr-FR" sz="800" dirty="0">
                <a:solidFill>
                  <a:srgbClr val="808080"/>
                </a:solidFill>
                <a:latin typeface="Arial" panose="020B0604020202020204" pitchFamily="34" charset="0"/>
              </a:rPr>
              <a:t>2 Par rapport au scénario de référence ; </a:t>
            </a:r>
            <a:r>
              <a:rPr lang="fr-FR" sz="800" baseline="0" dirty="0">
                <a:solidFill>
                  <a:srgbClr val="808080"/>
                </a:solidFill>
                <a:latin typeface="Arial" panose="020B0604020202020204" pitchFamily="34" charset="0"/>
              </a:rPr>
              <a:t>3 Hors effets indirects</a:t>
            </a:r>
          </a:p>
        </p:txBody>
      </p:sp>
      <p:pic>
        <p:nvPicPr>
          <p:cNvPr id="5" name="Picture 4">
            <a:extLst>
              <a:ext uri="{FF2B5EF4-FFF2-40B4-BE49-F238E27FC236}">
                <a16:creationId xmlns:a16="http://schemas.microsoft.com/office/drawing/2014/main" id="{7C736427-E681-4C00-B18B-DAF45946BD7E}"/>
              </a:ext>
            </a:extLst>
          </p:cNvPr>
          <p:cNvPicPr>
            <a:picLocks/>
          </p:cNvPicPr>
          <p:nvPr/>
        </p:nvPicPr>
        <p:blipFill rotWithShape="1">
          <a:blip r:embed="rId9" cstate="print">
            <a:extLst>
              <a:ext uri="{28A0092B-C50C-407E-A947-70E740481C1C}">
                <a14:useLocalDpi xmlns:a14="http://schemas.microsoft.com/office/drawing/2010/main" val="0"/>
              </a:ext>
            </a:extLst>
          </a:blip>
          <a:srcRect l="49123" b="27148"/>
          <a:stretch/>
        </p:blipFill>
        <p:spPr>
          <a:xfrm>
            <a:off x="2183502" y="3763137"/>
            <a:ext cx="2433274" cy="2134439"/>
          </a:xfrm>
          <a:custGeom>
            <a:avLst/>
            <a:gdLst>
              <a:gd name="connsiteX0" fmla="*/ 468193 w 2134974"/>
              <a:gd name="connsiteY0" fmla="*/ 0 h 1872773"/>
              <a:gd name="connsiteX1" fmla="*/ 1666781 w 2134974"/>
              <a:gd name="connsiteY1" fmla="*/ 0 h 1872773"/>
              <a:gd name="connsiteX2" fmla="*/ 2134974 w 2134974"/>
              <a:gd name="connsiteY2" fmla="*/ 936387 h 1872773"/>
              <a:gd name="connsiteX3" fmla="*/ 1666781 w 2134974"/>
              <a:gd name="connsiteY3" fmla="*/ 1872773 h 1872773"/>
              <a:gd name="connsiteX4" fmla="*/ 468193 w 2134974"/>
              <a:gd name="connsiteY4" fmla="*/ 1872773 h 1872773"/>
              <a:gd name="connsiteX5" fmla="*/ 0 w 2134974"/>
              <a:gd name="connsiteY5" fmla="*/ 936387 h 187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974" h="1872773">
                <a:moveTo>
                  <a:pt x="468193" y="0"/>
                </a:moveTo>
                <a:lnTo>
                  <a:pt x="1666781" y="0"/>
                </a:lnTo>
                <a:lnTo>
                  <a:pt x="2134974" y="936387"/>
                </a:lnTo>
                <a:lnTo>
                  <a:pt x="1666781" y="1872773"/>
                </a:lnTo>
                <a:lnTo>
                  <a:pt x="468193" y="1872773"/>
                </a:lnTo>
                <a:lnTo>
                  <a:pt x="0" y="936387"/>
                </a:lnTo>
                <a:close/>
              </a:path>
            </a:pathLst>
          </a:custGeom>
        </p:spPr>
      </p:pic>
      <p:pic>
        <p:nvPicPr>
          <p:cNvPr id="29" name="Picture 28">
            <a:extLst>
              <a:ext uri="{FF2B5EF4-FFF2-40B4-BE49-F238E27FC236}">
                <a16:creationId xmlns:a16="http://schemas.microsoft.com/office/drawing/2014/main" id="{AAD84B6D-B6C5-4281-BF5B-D04313D46B99}"/>
              </a:ext>
            </a:extLst>
          </p:cNvPr>
          <p:cNvPicPr>
            <a:picLocks/>
          </p:cNvPicPr>
          <p:nvPr/>
        </p:nvPicPr>
        <p:blipFill rotWithShape="1">
          <a:blip r:embed="rId10" cstate="print">
            <a:extLst>
              <a:ext uri="{28A0092B-C50C-407E-A947-70E740481C1C}">
                <a14:useLocalDpi xmlns:a14="http://schemas.microsoft.com/office/drawing/2010/main" val="0"/>
              </a:ext>
            </a:extLst>
          </a:blip>
          <a:srcRect l="14609" r="5778" b="5"/>
          <a:stretch/>
        </p:blipFill>
        <p:spPr>
          <a:xfrm>
            <a:off x="786158" y="1482841"/>
            <a:ext cx="2433274" cy="2116996"/>
          </a:xfrm>
          <a:prstGeom prst="hexagon">
            <a:avLst/>
          </a:prstGeom>
        </p:spPr>
      </p:pic>
      <p:sp>
        <p:nvSpPr>
          <p:cNvPr id="30" name="TextBox 29">
            <a:extLst>
              <a:ext uri="{FF2B5EF4-FFF2-40B4-BE49-F238E27FC236}">
                <a16:creationId xmlns:a16="http://schemas.microsoft.com/office/drawing/2014/main" id="{4DD51863-B0E3-45A4-8BB7-25B8E42D60C5}"/>
              </a:ext>
            </a:extLst>
          </p:cNvPr>
          <p:cNvSpPr txBox="1">
            <a:spLocks/>
          </p:cNvSpPr>
          <p:nvPr/>
        </p:nvSpPr>
        <p:spPr>
          <a:xfrm>
            <a:off x="786158" y="1482841"/>
            <a:ext cx="2433274" cy="2116996"/>
          </a:xfrm>
          <a:prstGeom prst="hexagon">
            <a:avLst/>
          </a:prstGeom>
          <a:solidFill>
            <a:schemeClr val="accent4">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fr-FR" sz="1200" dirty="0"/>
          </a:p>
        </p:txBody>
      </p:sp>
      <p:sp>
        <p:nvSpPr>
          <p:cNvPr id="31" name="TextBox 30">
            <a:extLst>
              <a:ext uri="{FF2B5EF4-FFF2-40B4-BE49-F238E27FC236}">
                <a16:creationId xmlns:a16="http://schemas.microsoft.com/office/drawing/2014/main" id="{CA7ADF64-15BD-4357-A696-B172C8CBB5ED}"/>
              </a:ext>
            </a:extLst>
          </p:cNvPr>
          <p:cNvSpPr txBox="1"/>
          <p:nvPr/>
        </p:nvSpPr>
        <p:spPr>
          <a:xfrm>
            <a:off x="1110945" y="1916471"/>
            <a:ext cx="1783700" cy="512961"/>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lnSpc>
                <a:spcPts val="4000"/>
              </a:lnSpc>
            </a:pPr>
            <a:r>
              <a:rPr lang="fr-FR" sz="4000" dirty="0">
                <a:solidFill>
                  <a:schemeClr val="bg1"/>
                </a:solidFill>
              </a:rPr>
              <a:t>~20 %</a:t>
            </a:r>
          </a:p>
        </p:txBody>
      </p:sp>
      <p:sp>
        <p:nvSpPr>
          <p:cNvPr id="32" name="TextBox 31">
            <a:extLst>
              <a:ext uri="{FF2B5EF4-FFF2-40B4-BE49-F238E27FC236}">
                <a16:creationId xmlns:a16="http://schemas.microsoft.com/office/drawing/2014/main" id="{562BDF15-9710-4A1D-B745-9FC802752AE4}"/>
              </a:ext>
            </a:extLst>
          </p:cNvPr>
          <p:cNvSpPr txBox="1">
            <a:spLocks/>
          </p:cNvSpPr>
          <p:nvPr/>
        </p:nvSpPr>
        <p:spPr>
          <a:xfrm>
            <a:off x="1043421" y="2541806"/>
            <a:ext cx="1918748" cy="436017"/>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lnSpc>
                <a:spcPts val="1700"/>
              </a:lnSpc>
            </a:pPr>
            <a:r>
              <a:rPr lang="fr-FR" dirty="0">
                <a:solidFill>
                  <a:schemeClr val="bg1"/>
                </a:solidFill>
              </a:rPr>
              <a:t>de la demande d’énergie finale</a:t>
            </a:r>
            <a:r>
              <a:rPr lang="fr-FR" baseline="30000" dirty="0">
                <a:solidFill>
                  <a:schemeClr val="bg1"/>
                </a:solidFill>
              </a:rPr>
              <a:t>1</a:t>
            </a:r>
            <a:r>
              <a:rPr lang="fr-FR" dirty="0">
                <a:solidFill>
                  <a:schemeClr val="bg1"/>
                </a:solidFill>
              </a:rPr>
              <a:t> </a:t>
            </a:r>
          </a:p>
        </p:txBody>
      </p:sp>
      <p:pic>
        <p:nvPicPr>
          <p:cNvPr id="35" name="Picture 34">
            <a:extLst>
              <a:ext uri="{FF2B5EF4-FFF2-40B4-BE49-F238E27FC236}">
                <a16:creationId xmlns:a16="http://schemas.microsoft.com/office/drawing/2014/main" id="{C265B26B-11D3-4E23-8E17-5C7FE4B69702}"/>
              </a:ext>
            </a:extLst>
          </p:cNvPr>
          <p:cNvPicPr>
            <a:picLocks/>
          </p:cNvPicPr>
          <p:nvPr/>
        </p:nvPicPr>
        <p:blipFill rotWithShape="1">
          <a:blip r:embed="rId11" cstate="print">
            <a:extLst>
              <a:ext uri="{28A0092B-C50C-407E-A947-70E740481C1C}">
                <a14:useLocalDpi xmlns:a14="http://schemas.microsoft.com/office/drawing/2010/main" val="0"/>
              </a:ext>
            </a:extLst>
          </a:blip>
          <a:srcRect l="5586" t="16406" r="188" b="3488"/>
          <a:stretch/>
        </p:blipFill>
        <p:spPr>
          <a:xfrm>
            <a:off x="3277505" y="1477764"/>
            <a:ext cx="2428415" cy="2122073"/>
          </a:xfrm>
          <a:prstGeom prst="hexagon">
            <a:avLst/>
          </a:prstGeom>
        </p:spPr>
      </p:pic>
      <p:sp>
        <p:nvSpPr>
          <p:cNvPr id="36" name="TextBox 35">
            <a:extLst>
              <a:ext uri="{FF2B5EF4-FFF2-40B4-BE49-F238E27FC236}">
                <a16:creationId xmlns:a16="http://schemas.microsoft.com/office/drawing/2014/main" id="{F40002D6-DB1D-4A4B-9B66-289CBF2A6F95}"/>
              </a:ext>
            </a:extLst>
          </p:cNvPr>
          <p:cNvSpPr txBox="1">
            <a:spLocks/>
          </p:cNvSpPr>
          <p:nvPr/>
        </p:nvSpPr>
        <p:spPr>
          <a:xfrm>
            <a:off x="3277505" y="1477764"/>
            <a:ext cx="2433274" cy="2116997"/>
          </a:xfrm>
          <a:prstGeom prst="hexagon">
            <a:avLst/>
          </a:prstGeom>
          <a:solidFill>
            <a:schemeClr val="accent2">
              <a:alpha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a:solidFill>
                  <a:schemeClr val="tx1"/>
                </a:solidFill>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fr-FR" sz="1200" dirty="0"/>
          </a:p>
        </p:txBody>
      </p:sp>
      <p:sp>
        <p:nvSpPr>
          <p:cNvPr id="37" name="TextBox 36">
            <a:extLst>
              <a:ext uri="{FF2B5EF4-FFF2-40B4-BE49-F238E27FC236}">
                <a16:creationId xmlns:a16="http://schemas.microsoft.com/office/drawing/2014/main" id="{52E12126-3A1D-4F48-BA83-438C0199CB84}"/>
              </a:ext>
            </a:extLst>
          </p:cNvPr>
          <p:cNvSpPr txBox="1"/>
          <p:nvPr/>
        </p:nvSpPr>
        <p:spPr>
          <a:xfrm>
            <a:off x="3392607" y="1916471"/>
            <a:ext cx="2203070" cy="512961"/>
          </a:xfrm>
          <a:prstGeom prst="rect">
            <a:avLst/>
          </a:prstGeom>
        </p:spPr>
        <p:txBody>
          <a:bodyPr vert="horz" wrap="square" lIns="0" tIns="0" rIns="0" bIns="0" rtlCol="0">
            <a:spAutoFit/>
          </a:bodyPr>
          <a:lstStyle>
            <a:defPPr>
              <a:defRPr lang="en-US"/>
            </a:defPPr>
            <a:lvl1pPr marL="0" lvl="0" indent="0" algn="ctr" defTabSz="895350" eaLnBrk="1" latinLnBrk="0" hangingPunct="1">
              <a:buClr>
                <a:schemeClr val="tx2"/>
              </a:buClr>
              <a:buSzPct val="100000"/>
              <a:defRPr sz="7200" baseline="0">
                <a:solidFill>
                  <a:schemeClr val="bg1"/>
                </a:solidFill>
                <a:latin typeface="+mn-lt"/>
              </a:defRPr>
            </a:lvl1pPr>
            <a:lvl2pPr marL="194400" lvl="1" indent="-190800" defTabSz="895350" eaLnBrk="1" latinLnBrk="0" hangingPunct="1">
              <a:buClr>
                <a:schemeClr val="tx2"/>
              </a:buClr>
              <a:buSzPct val="125000"/>
              <a:buFont typeface="Arial" charset="0"/>
              <a:buChar char="▪"/>
              <a:defRPr baseline="0">
                <a:latin typeface="+mn-lt"/>
              </a:defRPr>
            </a:lvl2pPr>
            <a:lvl3pPr marL="446400" lvl="2" indent="-248400" defTabSz="895350" eaLnBrk="1" latinLnBrk="0" hangingPunct="1">
              <a:buClr>
                <a:schemeClr val="tx2"/>
              </a:buClr>
              <a:buSzPct val="120000"/>
              <a:buFont typeface="Arial" charset="0"/>
              <a:buChar char="–"/>
              <a:defRPr baseline="0">
                <a:latin typeface="+mn-lt"/>
              </a:defRPr>
            </a:lvl3pPr>
            <a:lvl4pPr marL="615600" lvl="3" indent="-154800" defTabSz="895350" eaLnBrk="1" latinLnBrk="0" hangingPunct="1">
              <a:buClr>
                <a:schemeClr val="tx2"/>
              </a:buClr>
              <a:buSzPct val="120000"/>
              <a:buFont typeface="Arial" charset="0"/>
              <a:buChar char="▫"/>
              <a:defRPr baseline="0">
                <a:latin typeface="+mn-lt"/>
              </a:defRPr>
            </a:lvl4pPr>
            <a:lvl5pPr marL="748800" lvl="4" indent="-129600" defTabSz="895350" eaLnBrk="1" latinLnBrk="0" hangingPunct="1">
              <a:buClr>
                <a:schemeClr val="tx2"/>
              </a:buClr>
              <a:buSzPct val="89000"/>
              <a:buFont typeface="Arial" charset="0"/>
              <a:buChar char="-"/>
              <a:defRPr baseline="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nSpc>
                <a:spcPts val="4000"/>
              </a:lnSpc>
            </a:pPr>
            <a:r>
              <a:rPr lang="fr-FR" sz="4000" dirty="0"/>
              <a:t>~55 Mt</a:t>
            </a:r>
          </a:p>
        </p:txBody>
      </p:sp>
      <p:sp>
        <p:nvSpPr>
          <p:cNvPr id="38" name="TextBox 37">
            <a:extLst>
              <a:ext uri="{FF2B5EF4-FFF2-40B4-BE49-F238E27FC236}">
                <a16:creationId xmlns:a16="http://schemas.microsoft.com/office/drawing/2014/main" id="{1BE9A90A-CCC0-4825-9FE7-70CAFF4F243D}"/>
              </a:ext>
            </a:extLst>
          </p:cNvPr>
          <p:cNvSpPr txBox="1">
            <a:spLocks/>
          </p:cNvSpPr>
          <p:nvPr/>
        </p:nvSpPr>
        <p:spPr>
          <a:xfrm>
            <a:off x="3534768" y="2536729"/>
            <a:ext cx="1918748" cy="654025"/>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lnSpc>
                <a:spcPts val="1700"/>
              </a:lnSpc>
            </a:pPr>
            <a:r>
              <a:rPr lang="fr-FR" dirty="0">
                <a:solidFill>
                  <a:schemeClr val="bg1"/>
                </a:solidFill>
              </a:rPr>
              <a:t>de réduction annuelle des émissions de CO</a:t>
            </a:r>
            <a:r>
              <a:rPr lang="fr-FR" baseline="-25000" dirty="0">
                <a:solidFill>
                  <a:schemeClr val="bg1"/>
                </a:solidFill>
              </a:rPr>
              <a:t>2</a:t>
            </a:r>
            <a:r>
              <a:rPr lang="fr-FR" baseline="30000" dirty="0">
                <a:solidFill>
                  <a:schemeClr val="bg1"/>
                </a:solidFill>
              </a:rPr>
              <a:t>2</a:t>
            </a:r>
          </a:p>
        </p:txBody>
      </p:sp>
      <p:pic>
        <p:nvPicPr>
          <p:cNvPr id="40" name="Picture 41" descr="https://mm.gettyimages.com/api/1.0/owners/249873912/assets/531054871/thumbnails/master/vn?signature=a9a36002f4866a94c07b51f263508847">
            <a:extLst>
              <a:ext uri="{FF2B5EF4-FFF2-40B4-BE49-F238E27FC236}">
                <a16:creationId xmlns:a16="http://schemas.microsoft.com/office/drawing/2014/main" id="{4F1C0898-1132-446F-A84C-0F5BAF878D28}"/>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16840" r="4262"/>
          <a:stretch/>
        </p:blipFill>
        <p:spPr bwMode="auto">
          <a:xfrm>
            <a:off x="5788894" y="1465398"/>
            <a:ext cx="2433274" cy="2129819"/>
          </a:xfrm>
          <a:prstGeom prst="hexagon">
            <a:avLst/>
          </a:prstGeom>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F4CBD57-4BDF-4631-94FF-91202B46A2F0}"/>
              </a:ext>
            </a:extLst>
          </p:cNvPr>
          <p:cNvSpPr txBox="1">
            <a:spLocks/>
          </p:cNvSpPr>
          <p:nvPr/>
        </p:nvSpPr>
        <p:spPr>
          <a:xfrm>
            <a:off x="5788894" y="1465398"/>
            <a:ext cx="2433274" cy="2134439"/>
          </a:xfrm>
          <a:prstGeom prst="hexagon">
            <a:avLst/>
          </a:prstGeom>
          <a:solidFill>
            <a:schemeClr val="accent5">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a:solidFill>
                  <a:schemeClr val="tx1"/>
                </a:solidFill>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fr-FR" sz="1200" dirty="0"/>
          </a:p>
        </p:txBody>
      </p:sp>
      <p:sp>
        <p:nvSpPr>
          <p:cNvPr id="44" name="TextBox 43">
            <a:extLst>
              <a:ext uri="{FF2B5EF4-FFF2-40B4-BE49-F238E27FC236}">
                <a16:creationId xmlns:a16="http://schemas.microsoft.com/office/drawing/2014/main" id="{2E8182A3-4DF0-4703-BF1A-FD39E3FB12D4}"/>
              </a:ext>
            </a:extLst>
          </p:cNvPr>
          <p:cNvSpPr txBox="1"/>
          <p:nvPr/>
        </p:nvSpPr>
        <p:spPr>
          <a:xfrm>
            <a:off x="5903997" y="1916581"/>
            <a:ext cx="2203070" cy="512961"/>
          </a:xfrm>
          <a:prstGeom prst="rect">
            <a:avLst/>
          </a:prstGeom>
        </p:spPr>
        <p:txBody>
          <a:bodyPr vert="horz" wrap="square" lIns="0" tIns="0" rIns="0" bIns="0" rtlCol="0">
            <a:spAutoFit/>
          </a:bodyPr>
          <a:lstStyle>
            <a:defPPr>
              <a:defRPr lang="en-US"/>
            </a:defPPr>
            <a:lvl1pPr marL="0" lvl="0" indent="0" algn="ctr" defTabSz="895350" eaLnBrk="1" latinLnBrk="0" hangingPunct="1">
              <a:buClr>
                <a:schemeClr val="tx2"/>
              </a:buClr>
              <a:buSzPct val="100000"/>
              <a:defRPr sz="7200" baseline="0">
                <a:solidFill>
                  <a:schemeClr val="bg1"/>
                </a:solidFill>
                <a:latin typeface="+mn-lt"/>
              </a:defRPr>
            </a:lvl1pPr>
            <a:lvl2pPr marL="194400" lvl="1" indent="-190800" defTabSz="895350" eaLnBrk="1" latinLnBrk="0" hangingPunct="1">
              <a:buClr>
                <a:schemeClr val="tx2"/>
              </a:buClr>
              <a:buSzPct val="125000"/>
              <a:buFont typeface="Arial" charset="0"/>
              <a:buChar char="▪"/>
              <a:defRPr baseline="0">
                <a:latin typeface="+mn-lt"/>
              </a:defRPr>
            </a:lvl2pPr>
            <a:lvl3pPr marL="446400" lvl="2" indent="-248400" defTabSz="895350" eaLnBrk="1" latinLnBrk="0" hangingPunct="1">
              <a:buClr>
                <a:schemeClr val="tx2"/>
              </a:buClr>
              <a:buSzPct val="120000"/>
              <a:buFont typeface="Arial" charset="0"/>
              <a:buChar char="–"/>
              <a:defRPr baseline="0">
                <a:latin typeface="+mn-lt"/>
              </a:defRPr>
            </a:lvl3pPr>
            <a:lvl4pPr marL="615600" lvl="3" indent="-154800" defTabSz="895350" eaLnBrk="1" latinLnBrk="0" hangingPunct="1">
              <a:buClr>
                <a:schemeClr val="tx2"/>
              </a:buClr>
              <a:buSzPct val="120000"/>
              <a:buFont typeface="Arial" charset="0"/>
              <a:buChar char="▫"/>
              <a:defRPr baseline="0">
                <a:latin typeface="+mn-lt"/>
              </a:defRPr>
            </a:lvl4pPr>
            <a:lvl5pPr marL="748800" lvl="4" indent="-129600" defTabSz="895350" eaLnBrk="1" latinLnBrk="0" hangingPunct="1">
              <a:buClr>
                <a:schemeClr val="tx2"/>
              </a:buClr>
              <a:buSzPct val="89000"/>
              <a:buFont typeface="Arial" charset="0"/>
              <a:buChar char="-"/>
              <a:defRPr baseline="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nSpc>
                <a:spcPts val="4000"/>
              </a:lnSpc>
            </a:pPr>
            <a:r>
              <a:rPr lang="fr-FR" sz="4000" spc="-20" dirty="0"/>
              <a:t>~40 Md€</a:t>
            </a:r>
          </a:p>
        </p:txBody>
      </p:sp>
      <p:sp>
        <p:nvSpPr>
          <p:cNvPr id="45" name="TextBox 44">
            <a:extLst>
              <a:ext uri="{FF2B5EF4-FFF2-40B4-BE49-F238E27FC236}">
                <a16:creationId xmlns:a16="http://schemas.microsoft.com/office/drawing/2014/main" id="{4BD8218E-1B3E-4CC2-98C0-4890D540CA01}"/>
              </a:ext>
            </a:extLst>
          </p:cNvPr>
          <p:cNvSpPr txBox="1">
            <a:spLocks/>
          </p:cNvSpPr>
          <p:nvPr/>
        </p:nvSpPr>
        <p:spPr>
          <a:xfrm>
            <a:off x="6046158" y="2537187"/>
            <a:ext cx="1918748" cy="736637"/>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fr-FR" dirty="0">
                <a:solidFill>
                  <a:schemeClr val="bg1"/>
                </a:solidFill>
              </a:rPr>
              <a:t>de chiffre d’affaires annuel</a:t>
            </a:r>
          </a:p>
          <a:p>
            <a:pPr algn="ctr">
              <a:lnSpc>
                <a:spcPts val="1700"/>
              </a:lnSpc>
            </a:pPr>
            <a:r>
              <a:rPr lang="fr-FR" dirty="0">
                <a:solidFill>
                  <a:schemeClr val="bg1"/>
                </a:solidFill>
              </a:rPr>
              <a:t>(hydrogène et équipements)</a:t>
            </a:r>
          </a:p>
        </p:txBody>
      </p:sp>
      <p:pic>
        <p:nvPicPr>
          <p:cNvPr id="26" name="Picture 25"/>
          <p:cNvPicPr>
            <a:picLocks noChangeAspect="1"/>
          </p:cNvPicPr>
          <p:nvPr/>
        </p:nvPicPr>
        <p:blipFill>
          <a:blip r:embed="rId13" cstate="print">
            <a:grayscl/>
            <a:extLst>
              <a:ext uri="{28A0092B-C50C-407E-A947-70E740481C1C}">
                <a14:useLocalDpi xmlns:a14="http://schemas.microsoft.com/office/drawing/2010/main" val="0"/>
              </a:ext>
            </a:extLst>
          </a:blip>
          <a:srcRect l="8194" t="1173" r="34608" b="1170"/>
          <a:stretch>
            <a:fillRect/>
          </a:stretch>
        </p:blipFill>
        <p:spPr>
          <a:xfrm>
            <a:off x="4687360" y="3763137"/>
            <a:ext cx="2433274" cy="2134439"/>
          </a:xfrm>
          <a:custGeom>
            <a:avLst/>
            <a:gdLst>
              <a:gd name="connsiteX0" fmla="*/ 468193 w 2134974"/>
              <a:gd name="connsiteY0" fmla="*/ 0 h 1872773"/>
              <a:gd name="connsiteX1" fmla="*/ 1666781 w 2134974"/>
              <a:gd name="connsiteY1" fmla="*/ 0 h 1872773"/>
              <a:gd name="connsiteX2" fmla="*/ 2134974 w 2134974"/>
              <a:gd name="connsiteY2" fmla="*/ 936387 h 1872773"/>
              <a:gd name="connsiteX3" fmla="*/ 1666781 w 2134974"/>
              <a:gd name="connsiteY3" fmla="*/ 1872773 h 1872773"/>
              <a:gd name="connsiteX4" fmla="*/ 468193 w 2134974"/>
              <a:gd name="connsiteY4" fmla="*/ 1872773 h 1872773"/>
              <a:gd name="connsiteX5" fmla="*/ 0 w 2134974"/>
              <a:gd name="connsiteY5" fmla="*/ 936387 h 187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974" h="1872773">
                <a:moveTo>
                  <a:pt x="468193" y="0"/>
                </a:moveTo>
                <a:lnTo>
                  <a:pt x="1666781" y="0"/>
                </a:lnTo>
                <a:lnTo>
                  <a:pt x="2134974" y="936387"/>
                </a:lnTo>
                <a:lnTo>
                  <a:pt x="1666781" y="1872773"/>
                </a:lnTo>
                <a:lnTo>
                  <a:pt x="468193" y="1872773"/>
                </a:lnTo>
                <a:lnTo>
                  <a:pt x="0" y="936387"/>
                </a:lnTo>
                <a:close/>
              </a:path>
            </a:pathLst>
          </a:custGeom>
        </p:spPr>
      </p:pic>
      <p:sp>
        <p:nvSpPr>
          <p:cNvPr id="24" name="TextBox 23">
            <a:extLst>
              <a:ext uri="{FF2B5EF4-FFF2-40B4-BE49-F238E27FC236}">
                <a16:creationId xmlns:a16="http://schemas.microsoft.com/office/drawing/2014/main" id="{AF4CBD57-4BDF-4631-94FF-91202B46A2F0}"/>
              </a:ext>
            </a:extLst>
          </p:cNvPr>
          <p:cNvSpPr txBox="1">
            <a:spLocks/>
          </p:cNvSpPr>
          <p:nvPr/>
        </p:nvSpPr>
        <p:spPr>
          <a:xfrm>
            <a:off x="4687360" y="3763137"/>
            <a:ext cx="2433274" cy="2134439"/>
          </a:xfrm>
          <a:prstGeom prst="hexagon">
            <a:avLst/>
          </a:prstGeom>
          <a:solidFill>
            <a:schemeClr val="bg1">
              <a:lumMod val="50000"/>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a:solidFill>
                  <a:schemeClr val="tx1"/>
                </a:solidFill>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fr-FR" sz="1200" dirty="0"/>
          </a:p>
        </p:txBody>
      </p:sp>
      <p:sp>
        <p:nvSpPr>
          <p:cNvPr id="22" name="TextBox 21">
            <a:extLst>
              <a:ext uri="{FF2B5EF4-FFF2-40B4-BE49-F238E27FC236}">
                <a16:creationId xmlns:a16="http://schemas.microsoft.com/office/drawing/2014/main" id="{2E8182A3-4DF0-4703-BF1A-FD39E3FB12D4}"/>
              </a:ext>
            </a:extLst>
          </p:cNvPr>
          <p:cNvSpPr txBox="1"/>
          <p:nvPr/>
        </p:nvSpPr>
        <p:spPr>
          <a:xfrm>
            <a:off x="4802463" y="4243819"/>
            <a:ext cx="2203070" cy="512961"/>
          </a:xfrm>
          <a:prstGeom prst="rect">
            <a:avLst/>
          </a:prstGeom>
        </p:spPr>
        <p:txBody>
          <a:bodyPr vert="horz" wrap="square" lIns="0" tIns="0" rIns="0" bIns="0" rtlCol="0">
            <a:spAutoFit/>
          </a:bodyPr>
          <a:lstStyle>
            <a:defPPr>
              <a:defRPr lang="en-US"/>
            </a:defPPr>
            <a:lvl1pPr marL="0" lvl="0" indent="0" algn="ctr" defTabSz="895350" eaLnBrk="1" latinLnBrk="0" hangingPunct="1">
              <a:buClr>
                <a:schemeClr val="tx2"/>
              </a:buClr>
              <a:buSzPct val="100000"/>
              <a:defRPr sz="7200" baseline="0">
                <a:solidFill>
                  <a:schemeClr val="bg1"/>
                </a:solidFill>
                <a:latin typeface="+mn-lt"/>
              </a:defRPr>
            </a:lvl1pPr>
            <a:lvl2pPr marL="194400" lvl="1" indent="-190800" defTabSz="895350" eaLnBrk="1" latinLnBrk="0" hangingPunct="1">
              <a:buClr>
                <a:schemeClr val="tx2"/>
              </a:buClr>
              <a:buSzPct val="125000"/>
              <a:buFont typeface="Arial" charset="0"/>
              <a:buChar char="▪"/>
              <a:defRPr baseline="0">
                <a:latin typeface="+mn-lt"/>
              </a:defRPr>
            </a:lvl2pPr>
            <a:lvl3pPr marL="446400" lvl="2" indent="-248400" defTabSz="895350" eaLnBrk="1" latinLnBrk="0" hangingPunct="1">
              <a:buClr>
                <a:schemeClr val="tx2"/>
              </a:buClr>
              <a:buSzPct val="120000"/>
              <a:buFont typeface="Arial" charset="0"/>
              <a:buChar char="–"/>
              <a:defRPr baseline="0">
                <a:latin typeface="+mn-lt"/>
              </a:defRPr>
            </a:lvl3pPr>
            <a:lvl4pPr marL="615600" lvl="3" indent="-154800" defTabSz="895350" eaLnBrk="1" latinLnBrk="0" hangingPunct="1">
              <a:buClr>
                <a:schemeClr val="tx2"/>
              </a:buClr>
              <a:buSzPct val="120000"/>
              <a:buFont typeface="Arial" charset="0"/>
              <a:buChar char="▫"/>
              <a:defRPr baseline="0">
                <a:latin typeface="+mn-lt"/>
              </a:defRPr>
            </a:lvl4pPr>
            <a:lvl5pPr marL="748800" lvl="4" indent="-129600" defTabSz="895350" eaLnBrk="1" latinLnBrk="0" hangingPunct="1">
              <a:buClr>
                <a:schemeClr val="tx2"/>
              </a:buClr>
              <a:buSzPct val="89000"/>
              <a:buFont typeface="Arial" charset="0"/>
              <a:buChar char="-"/>
              <a:defRPr baseline="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nSpc>
                <a:spcPts val="4000"/>
              </a:lnSpc>
            </a:pPr>
            <a:r>
              <a:rPr lang="fr-FR" sz="4000" spc="-20" dirty="0"/>
              <a:t>~150 000</a:t>
            </a:r>
          </a:p>
        </p:txBody>
      </p:sp>
      <p:sp>
        <p:nvSpPr>
          <p:cNvPr id="23" name="TextBox 22">
            <a:extLst>
              <a:ext uri="{FF2B5EF4-FFF2-40B4-BE49-F238E27FC236}">
                <a16:creationId xmlns:a16="http://schemas.microsoft.com/office/drawing/2014/main" id="{4BD8218E-1B3E-4CC2-98C0-4890D540CA01}"/>
              </a:ext>
            </a:extLst>
          </p:cNvPr>
          <p:cNvSpPr txBox="1">
            <a:spLocks/>
          </p:cNvSpPr>
          <p:nvPr/>
        </p:nvSpPr>
        <p:spPr>
          <a:xfrm>
            <a:off x="4944624" y="4834926"/>
            <a:ext cx="1918748" cy="736637"/>
          </a:xfrm>
          <a:prstGeom prst="rect">
            <a:avLst/>
          </a:prstGeom>
        </p:spPr>
        <p:txBody>
          <a:bodyPr vert="horz" wrap="square" lIns="0" tIns="0" rIns="0" bIns="0" rtlCol="0">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lnSpc>
                <a:spcPts val="1700"/>
              </a:lnSpc>
            </a:pPr>
            <a:r>
              <a:rPr lang="fr-FR" dirty="0">
                <a:solidFill>
                  <a:schemeClr val="bg1"/>
                </a:solidFill>
              </a:rPr>
              <a:t>emplois (secteurs de l’hydrogène et des équipements et industries </a:t>
            </a:r>
            <a:br>
              <a:rPr lang="fr-FR" dirty="0">
                <a:solidFill>
                  <a:schemeClr val="bg1"/>
                </a:solidFill>
              </a:rPr>
            </a:br>
            <a:r>
              <a:rPr lang="fr-FR" dirty="0">
                <a:solidFill>
                  <a:schemeClr val="bg1"/>
                </a:solidFill>
              </a:rPr>
              <a:t>amont)</a:t>
            </a:r>
            <a:r>
              <a:rPr lang="fr-FR" baseline="30000" dirty="0">
                <a:solidFill>
                  <a:schemeClr val="bg1"/>
                </a:solidFill>
              </a:rPr>
              <a:t>3</a:t>
            </a:r>
          </a:p>
        </p:txBody>
      </p:sp>
      <p:sp>
        <p:nvSpPr>
          <p:cNvPr id="67" name="TextBox 66">
            <a:extLst>
              <a:ext uri="{FF2B5EF4-FFF2-40B4-BE49-F238E27FC236}">
                <a16:creationId xmlns:a16="http://schemas.microsoft.com/office/drawing/2014/main" id="{4492D0EF-AB90-40AC-B7A8-51DAB6B68E49}"/>
              </a:ext>
            </a:extLst>
          </p:cNvPr>
          <p:cNvSpPr txBox="1">
            <a:spLocks/>
          </p:cNvSpPr>
          <p:nvPr/>
        </p:nvSpPr>
        <p:spPr>
          <a:xfrm>
            <a:off x="2183502" y="3763137"/>
            <a:ext cx="2433274" cy="2134439"/>
          </a:xfrm>
          <a:prstGeom prst="hexagon">
            <a:avLst/>
          </a:prstGeom>
          <a:solidFill>
            <a:schemeClr val="accent2">
              <a:lumMod val="40000"/>
              <a:lumOff val="60000"/>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ctr">
              <a:defRPr>
                <a:solidFill>
                  <a:schemeClr val="tx1"/>
                </a:solidFill>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endParaRPr lang="fr-FR" sz="1200" dirty="0"/>
          </a:p>
        </p:txBody>
      </p:sp>
      <p:sp>
        <p:nvSpPr>
          <p:cNvPr id="68" name="TextBox 67">
            <a:extLst>
              <a:ext uri="{FF2B5EF4-FFF2-40B4-BE49-F238E27FC236}">
                <a16:creationId xmlns:a16="http://schemas.microsoft.com/office/drawing/2014/main" id="{C4CC86D2-2193-4A45-92F4-DCC8C29FD16C}"/>
              </a:ext>
            </a:extLst>
          </p:cNvPr>
          <p:cNvSpPr txBox="1"/>
          <p:nvPr/>
        </p:nvSpPr>
        <p:spPr>
          <a:xfrm>
            <a:off x="2298605" y="4279765"/>
            <a:ext cx="2203070" cy="512961"/>
          </a:xfrm>
          <a:prstGeom prst="rect">
            <a:avLst/>
          </a:prstGeom>
        </p:spPr>
        <p:txBody>
          <a:bodyPr vert="horz" wrap="square" lIns="0" tIns="0" rIns="0" bIns="0" rtlCol="0">
            <a:spAutoFit/>
          </a:bodyPr>
          <a:lstStyle>
            <a:defPPr>
              <a:defRPr lang="en-US"/>
            </a:defPPr>
            <a:lvl1pPr marL="0" lvl="0" indent="0" algn="ctr" defTabSz="895350" eaLnBrk="1" latinLnBrk="0" hangingPunct="1">
              <a:buClr>
                <a:schemeClr val="tx2"/>
              </a:buClr>
              <a:buSzPct val="100000"/>
              <a:defRPr sz="7200" baseline="0">
                <a:solidFill>
                  <a:schemeClr val="bg1"/>
                </a:solidFill>
                <a:latin typeface="+mn-lt"/>
              </a:defRPr>
            </a:lvl1pPr>
            <a:lvl2pPr marL="194400" lvl="1" indent="-190800" defTabSz="895350" eaLnBrk="1" latinLnBrk="0" hangingPunct="1">
              <a:buClr>
                <a:schemeClr val="tx2"/>
              </a:buClr>
              <a:buSzPct val="125000"/>
              <a:buFont typeface="Arial" charset="0"/>
              <a:buChar char="▪"/>
              <a:defRPr baseline="0">
                <a:latin typeface="+mn-lt"/>
              </a:defRPr>
            </a:lvl2pPr>
            <a:lvl3pPr marL="446400" lvl="2" indent="-248400" defTabSz="895350" eaLnBrk="1" latinLnBrk="0" hangingPunct="1">
              <a:buClr>
                <a:schemeClr val="tx2"/>
              </a:buClr>
              <a:buSzPct val="120000"/>
              <a:buFont typeface="Arial" charset="0"/>
              <a:buChar char="–"/>
              <a:defRPr baseline="0">
                <a:latin typeface="+mn-lt"/>
              </a:defRPr>
            </a:lvl3pPr>
            <a:lvl4pPr marL="615600" lvl="3" indent="-154800" defTabSz="895350" eaLnBrk="1" latinLnBrk="0" hangingPunct="1">
              <a:buClr>
                <a:schemeClr val="tx2"/>
              </a:buClr>
              <a:buSzPct val="120000"/>
              <a:buFont typeface="Arial" charset="0"/>
              <a:buChar char="▫"/>
              <a:defRPr baseline="0">
                <a:latin typeface="+mn-lt"/>
              </a:defRPr>
            </a:lvl4pPr>
            <a:lvl5pPr marL="748800" lvl="4" indent="-129600" defTabSz="895350" eaLnBrk="1" latinLnBrk="0" hangingPunct="1">
              <a:buClr>
                <a:schemeClr val="tx2"/>
              </a:buClr>
              <a:buSzPct val="89000"/>
              <a:buFont typeface="Arial" charset="0"/>
              <a:buChar char="-"/>
              <a:defRPr baseline="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nSpc>
                <a:spcPts val="4000"/>
              </a:lnSpc>
            </a:pPr>
            <a:r>
              <a:rPr lang="fr-FR" sz="4000" spc="-20" dirty="0">
                <a:solidFill>
                  <a:schemeClr val="tx2"/>
                </a:solidFill>
              </a:rPr>
              <a:t>~15 %</a:t>
            </a:r>
          </a:p>
        </p:txBody>
      </p:sp>
      <p:sp>
        <p:nvSpPr>
          <p:cNvPr id="69" name="TextBox 68">
            <a:extLst>
              <a:ext uri="{FF2B5EF4-FFF2-40B4-BE49-F238E27FC236}">
                <a16:creationId xmlns:a16="http://schemas.microsoft.com/office/drawing/2014/main" id="{A3D6EB53-6AAF-4E1F-886F-1401C2453C0D}"/>
              </a:ext>
            </a:extLst>
          </p:cNvPr>
          <p:cNvSpPr txBox="1">
            <a:spLocks/>
          </p:cNvSpPr>
          <p:nvPr/>
        </p:nvSpPr>
        <p:spPr>
          <a:xfrm>
            <a:off x="2440765" y="4834925"/>
            <a:ext cx="1918748" cy="87203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lnSpc>
                <a:spcPts val="1700"/>
              </a:lnSpc>
            </a:pPr>
            <a:r>
              <a:rPr lang="fr-FR" dirty="0">
                <a:solidFill>
                  <a:schemeClr val="tx2"/>
                </a:solidFill>
              </a:rPr>
              <a:t>de réduction des émissions locales (CO, </a:t>
            </a:r>
            <a:r>
              <a:rPr lang="fr-FR">
                <a:solidFill>
                  <a:schemeClr val="tx2"/>
                </a:solidFill>
              </a:rPr>
              <a:t>NO</a:t>
            </a:r>
            <a:r>
              <a:rPr lang="fr-FR" baseline="-25000">
                <a:solidFill>
                  <a:schemeClr val="tx2"/>
                </a:solidFill>
              </a:rPr>
              <a:t>x</a:t>
            </a:r>
            <a:r>
              <a:rPr lang="fr-FR" baseline="-25000" dirty="0">
                <a:solidFill>
                  <a:schemeClr val="tx2"/>
                </a:solidFill>
              </a:rPr>
              <a:t>, </a:t>
            </a:r>
            <a:br>
              <a:rPr lang="fr-FR" baseline="-25000" dirty="0">
                <a:solidFill>
                  <a:schemeClr val="tx2"/>
                </a:solidFill>
              </a:rPr>
            </a:br>
            <a:r>
              <a:rPr lang="fr-FR" dirty="0">
                <a:solidFill>
                  <a:schemeClr val="tx2"/>
                </a:solidFill>
              </a:rPr>
              <a:t>particules)</a:t>
            </a:r>
          </a:p>
        </p:txBody>
      </p:sp>
      <p:sp>
        <p:nvSpPr>
          <p:cNvPr id="4" name="Rectangle 3"/>
          <p:cNvSpPr/>
          <p:nvPr/>
        </p:nvSpPr>
        <p:spPr>
          <a:xfrm>
            <a:off x="228600" y="5958473"/>
            <a:ext cx="4327646" cy="338554"/>
          </a:xfrm>
          <a:prstGeom prst="rect">
            <a:avLst/>
          </a:prstGeom>
        </p:spPr>
        <p:txBody>
          <a:bodyPr wrap="square">
            <a:spAutoFit/>
          </a:bodyPr>
          <a:lstStyle/>
          <a:p>
            <a:r>
              <a:rPr lang="fr-FR" dirty="0">
                <a:solidFill>
                  <a:srgbClr val="00B050"/>
                </a:solidFill>
              </a:rPr>
              <a:t>Vision Hydrogène 2050 (chiffres annuels)</a:t>
            </a:r>
          </a:p>
        </p:txBody>
      </p:sp>
      <p:pic>
        <p:nvPicPr>
          <p:cNvPr id="8" name="Image 7">
            <a:extLst>
              <a:ext uri="{FF2B5EF4-FFF2-40B4-BE49-F238E27FC236}">
                <a16:creationId xmlns:a16="http://schemas.microsoft.com/office/drawing/2014/main" id="{C034C025-88D5-489B-A76A-6719BEA472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748" y="48557"/>
            <a:ext cx="1149912" cy="1149912"/>
          </a:xfrm>
          <a:prstGeom prst="rect">
            <a:avLst/>
          </a:prstGeom>
        </p:spPr>
      </p:pic>
    </p:spTree>
    <p:extLst>
      <p:ext uri="{BB962C8B-B14F-4D97-AF65-F5344CB8AC3E}">
        <p14:creationId xmlns:p14="http://schemas.microsoft.com/office/powerpoint/2010/main" val="11359037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EWNAMES" val="True"/>
  <p:tag name="THINKCELLPRESENTATIONDONOTDELETE" val="&lt;?xml version=&quot;1.0&quot; encoding=&quot;UTF-16&quot; standalone=&quot;yes&quot;?&gt;&lt;root reqver=&quot;23045&quot;&gt;&lt;version val=&quot;2515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 name="PREVIOUSNAME" val="C:\Users\Markus Wilthaner\Box Sync\201801 H2 France\80 Memo\07 FR Version Finalized\20180220 French Hydrogen Roadmap_vFinalized2_fr.pptx"/>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0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0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0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0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0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0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0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NAME" val="Logo"/>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NAME" val="Logo"/>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118.xml><?xml version="1.0" encoding="utf-8"?>
<p:tagLst xmlns:a="http://schemas.openxmlformats.org/drawingml/2006/main" xmlns:r="http://schemas.openxmlformats.org/officeDocument/2006/relationships" xmlns:p="http://schemas.openxmlformats.org/presentationml/2006/main">
  <p:tag name="NAME" val="Moon"/>
</p:tagLst>
</file>

<file path=ppt/tags/tag119.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0.xml><?xml version="1.0" encoding="utf-8"?>
<p:tagLst xmlns:a="http://schemas.openxmlformats.org/drawingml/2006/main" xmlns:r="http://schemas.openxmlformats.org/officeDocument/2006/relationships" xmlns:p="http://schemas.openxmlformats.org/presentationml/2006/main">
  <p:tag name="NAME" val="Moon"/>
</p:tagLst>
</file>

<file path=ppt/tags/tag121.xml><?xml version="1.0" encoding="utf-8"?>
<p:tagLst xmlns:a="http://schemas.openxmlformats.org/drawingml/2006/main" xmlns:r="http://schemas.openxmlformats.org/officeDocument/2006/relationships" xmlns:p="http://schemas.openxmlformats.org/presentationml/2006/main">
  <p:tag name="NAME" val="Moon"/>
</p:tagLst>
</file>

<file path=ppt/tags/tag122.xml><?xml version="1.0" encoding="utf-8"?>
<p:tagLst xmlns:a="http://schemas.openxmlformats.org/drawingml/2006/main" xmlns:r="http://schemas.openxmlformats.org/officeDocument/2006/relationships" xmlns:p="http://schemas.openxmlformats.org/presentationml/2006/main">
  <p:tag name="NAME" val="Moon"/>
</p:tagLst>
</file>

<file path=ppt/tags/tag12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2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2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3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3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NAME" val="Logo"/>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NAME" val="Logo"/>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0.xml><?xml version="1.0" encoding="utf-8"?>
<p:tagLst xmlns:a="http://schemas.openxmlformats.org/drawingml/2006/main" xmlns:r="http://schemas.openxmlformats.org/officeDocument/2006/relationships" xmlns:p="http://schemas.openxmlformats.org/presentationml/2006/main">
  <p:tag name="NAME" val="Moon"/>
</p:tagLst>
</file>

<file path=ppt/tags/tag141.xml><?xml version="1.0" encoding="utf-8"?>
<p:tagLst xmlns:a="http://schemas.openxmlformats.org/drawingml/2006/main" xmlns:r="http://schemas.openxmlformats.org/officeDocument/2006/relationships" xmlns:p="http://schemas.openxmlformats.org/presentationml/2006/main">
  <p:tag name="NAME" val="Moon"/>
</p:tagLst>
</file>

<file path=ppt/tags/tag142.xml><?xml version="1.0" encoding="utf-8"?>
<p:tagLst xmlns:a="http://schemas.openxmlformats.org/drawingml/2006/main" xmlns:r="http://schemas.openxmlformats.org/officeDocument/2006/relationships" xmlns:p="http://schemas.openxmlformats.org/presentationml/2006/main">
  <p:tag name="NAME" val="Moon"/>
</p:tagLst>
</file>

<file path=ppt/tags/tag143.xml><?xml version="1.0" encoding="utf-8"?>
<p:tagLst xmlns:a="http://schemas.openxmlformats.org/drawingml/2006/main" xmlns:r="http://schemas.openxmlformats.org/officeDocument/2006/relationships" xmlns:p="http://schemas.openxmlformats.org/presentationml/2006/main">
  <p:tag name="NAME" val="Moon"/>
</p:tagLst>
</file>

<file path=ppt/tags/tag144.xml><?xml version="1.0" encoding="utf-8"?>
<p:tagLst xmlns:a="http://schemas.openxmlformats.org/drawingml/2006/main" xmlns:r="http://schemas.openxmlformats.org/officeDocument/2006/relationships" xmlns:p="http://schemas.openxmlformats.org/presentationml/2006/main">
  <p:tag name="NAME" val="Moon"/>
</p:tagLst>
</file>

<file path=ppt/tags/tag14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4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4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5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NAME" val="Logo"/>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NAME" val="Logo"/>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163.xml><?xml version="1.0" encoding="utf-8"?>
<p:tagLst xmlns:a="http://schemas.openxmlformats.org/drawingml/2006/main" xmlns:r="http://schemas.openxmlformats.org/officeDocument/2006/relationships" xmlns:p="http://schemas.openxmlformats.org/presentationml/2006/main">
  <p:tag name="NAME" val="Moon"/>
</p:tagLst>
</file>

<file path=ppt/tags/tag164.xml><?xml version="1.0" encoding="utf-8"?>
<p:tagLst xmlns:a="http://schemas.openxmlformats.org/drawingml/2006/main" xmlns:r="http://schemas.openxmlformats.org/officeDocument/2006/relationships" xmlns:p="http://schemas.openxmlformats.org/presentationml/2006/main">
  <p:tag name="NAME" val="Moon"/>
</p:tagLst>
</file>

<file path=ppt/tags/tag165.xml><?xml version="1.0" encoding="utf-8"?>
<p:tagLst xmlns:a="http://schemas.openxmlformats.org/drawingml/2006/main" xmlns:r="http://schemas.openxmlformats.org/officeDocument/2006/relationships" xmlns:p="http://schemas.openxmlformats.org/presentationml/2006/main">
  <p:tag name="NAME" val="Moon"/>
</p:tagLst>
</file>

<file path=ppt/tags/tag166.xml><?xml version="1.0" encoding="utf-8"?>
<p:tagLst xmlns:a="http://schemas.openxmlformats.org/drawingml/2006/main" xmlns:r="http://schemas.openxmlformats.org/officeDocument/2006/relationships" xmlns:p="http://schemas.openxmlformats.org/presentationml/2006/main">
  <p:tag name="NAME" val="Moon"/>
</p:tagLst>
</file>

<file path=ppt/tags/tag167.xml><?xml version="1.0" encoding="utf-8"?>
<p:tagLst xmlns:a="http://schemas.openxmlformats.org/drawingml/2006/main" xmlns:r="http://schemas.openxmlformats.org/officeDocument/2006/relationships" xmlns:p="http://schemas.openxmlformats.org/presentationml/2006/main">
  <p:tag name="NAME" val="Moon"/>
</p:tagLst>
</file>

<file path=ppt/tags/tag16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6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7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7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7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7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0.xml><?xml version="1.0" encoding="utf-8"?>
<p:tagLst xmlns:a="http://schemas.openxmlformats.org/drawingml/2006/main" xmlns:r="http://schemas.openxmlformats.org/officeDocument/2006/relationships" xmlns:p="http://schemas.openxmlformats.org/presentationml/2006/main">
  <p:tag name="NAME" val="Logo"/>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NAME" val="Logo"/>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186.xml><?xml version="1.0" encoding="utf-8"?>
<p:tagLst xmlns:a="http://schemas.openxmlformats.org/drawingml/2006/main" xmlns:r="http://schemas.openxmlformats.org/officeDocument/2006/relationships" xmlns:p="http://schemas.openxmlformats.org/presentationml/2006/main">
  <p:tag name="NAME" val="Moon"/>
</p:tagLst>
</file>

<file path=ppt/tags/tag187.xml><?xml version="1.0" encoding="utf-8"?>
<p:tagLst xmlns:a="http://schemas.openxmlformats.org/drawingml/2006/main" xmlns:r="http://schemas.openxmlformats.org/officeDocument/2006/relationships" xmlns:p="http://schemas.openxmlformats.org/presentationml/2006/main">
  <p:tag name="NAME" val="Moon"/>
</p:tagLst>
</file>

<file path=ppt/tags/tag188.xml><?xml version="1.0" encoding="utf-8"?>
<p:tagLst xmlns:a="http://schemas.openxmlformats.org/drawingml/2006/main" xmlns:r="http://schemas.openxmlformats.org/officeDocument/2006/relationships" xmlns:p="http://schemas.openxmlformats.org/presentationml/2006/main">
  <p:tag name="NAME" val="Moon"/>
</p:tagLst>
</file>

<file path=ppt/tags/tag189.xml><?xml version="1.0" encoding="utf-8"?>
<p:tagLst xmlns:a="http://schemas.openxmlformats.org/drawingml/2006/main" xmlns:r="http://schemas.openxmlformats.org/officeDocument/2006/relationships" xmlns:p="http://schemas.openxmlformats.org/presentationml/2006/main">
  <p:tag name="NAME" val="Moon"/>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NAME" val="Moon"/>
</p:tagLst>
</file>

<file path=ppt/tags/tag19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9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9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9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9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9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NAME" val="Logo"/>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NAME" val="Logo"/>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9.xml><?xml version="1.0" encoding="utf-8"?>
<p:tagLst xmlns:a="http://schemas.openxmlformats.org/drawingml/2006/main" xmlns:r="http://schemas.openxmlformats.org/officeDocument/2006/relationships" xmlns:p="http://schemas.openxmlformats.org/presentationml/2006/main">
  <p:tag name="NAME" val="Moon"/>
</p:tagLst>
</file>

<file path=ppt/tags/tag21.xml><?xml version="1.0" encoding="utf-8"?>
<p:tagLst xmlns:a="http://schemas.openxmlformats.org/drawingml/2006/main" xmlns:r="http://schemas.openxmlformats.org/officeDocument/2006/relationships" xmlns:p="http://schemas.openxmlformats.org/presentationml/2006/main">
  <p:tag name="NAME" val="Logo"/>
</p:tagLst>
</file>

<file path=ppt/tags/tag210.xml><?xml version="1.0" encoding="utf-8"?>
<p:tagLst xmlns:a="http://schemas.openxmlformats.org/drawingml/2006/main" xmlns:r="http://schemas.openxmlformats.org/officeDocument/2006/relationships" xmlns:p="http://schemas.openxmlformats.org/presentationml/2006/main">
  <p:tag name="NAME" val="Moon"/>
</p:tagLst>
</file>

<file path=ppt/tags/tag211.xml><?xml version="1.0" encoding="utf-8"?>
<p:tagLst xmlns:a="http://schemas.openxmlformats.org/drawingml/2006/main" xmlns:r="http://schemas.openxmlformats.org/officeDocument/2006/relationships" xmlns:p="http://schemas.openxmlformats.org/presentationml/2006/main">
  <p:tag name="NAME" val="Moon"/>
</p:tagLst>
</file>

<file path=ppt/tags/tag212.xml><?xml version="1.0" encoding="utf-8"?>
<p:tagLst xmlns:a="http://schemas.openxmlformats.org/drawingml/2006/main" xmlns:r="http://schemas.openxmlformats.org/officeDocument/2006/relationships" xmlns:p="http://schemas.openxmlformats.org/presentationml/2006/main">
  <p:tag name="NAME" val="Moon"/>
</p:tagLst>
</file>

<file path=ppt/tags/tag213.xml><?xml version="1.0" encoding="utf-8"?>
<p:tagLst xmlns:a="http://schemas.openxmlformats.org/drawingml/2006/main" xmlns:r="http://schemas.openxmlformats.org/officeDocument/2006/relationships" xmlns:p="http://schemas.openxmlformats.org/presentationml/2006/main">
  <p:tag name="NAME" val="Moon"/>
</p:tagLst>
</file>

<file path=ppt/tags/tag214.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1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16.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1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18.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2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22.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3.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NAME" val="Logo"/>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NAME" val="Logo"/>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NAME" val="Logo"/>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32.xml><?xml version="1.0" encoding="utf-8"?>
<p:tagLst xmlns:a="http://schemas.openxmlformats.org/drawingml/2006/main" xmlns:r="http://schemas.openxmlformats.org/officeDocument/2006/relationships" xmlns:p="http://schemas.openxmlformats.org/presentationml/2006/main">
  <p:tag name="NAME" val="Moon"/>
</p:tagLst>
</file>

<file path=ppt/tags/tag233.xml><?xml version="1.0" encoding="utf-8"?>
<p:tagLst xmlns:a="http://schemas.openxmlformats.org/drawingml/2006/main" xmlns:r="http://schemas.openxmlformats.org/officeDocument/2006/relationships" xmlns:p="http://schemas.openxmlformats.org/presentationml/2006/main">
  <p:tag name="NAME" val="Moon"/>
</p:tagLst>
</file>

<file path=ppt/tags/tag234.xml><?xml version="1.0" encoding="utf-8"?>
<p:tagLst xmlns:a="http://schemas.openxmlformats.org/drawingml/2006/main" xmlns:r="http://schemas.openxmlformats.org/officeDocument/2006/relationships" xmlns:p="http://schemas.openxmlformats.org/presentationml/2006/main">
  <p:tag name="NAME" val="Moon"/>
</p:tagLst>
</file>

<file path=ppt/tags/tag235.xml><?xml version="1.0" encoding="utf-8"?>
<p:tagLst xmlns:a="http://schemas.openxmlformats.org/drawingml/2006/main" xmlns:r="http://schemas.openxmlformats.org/officeDocument/2006/relationships" xmlns:p="http://schemas.openxmlformats.org/presentationml/2006/main">
  <p:tag name="NAME" val="Moon"/>
</p:tagLst>
</file>

<file path=ppt/tags/tag236.xml><?xml version="1.0" encoding="utf-8"?>
<p:tagLst xmlns:a="http://schemas.openxmlformats.org/drawingml/2006/main" xmlns:r="http://schemas.openxmlformats.org/officeDocument/2006/relationships" xmlns:p="http://schemas.openxmlformats.org/presentationml/2006/main">
  <p:tag name="NAME" val="Moon"/>
</p:tagLst>
</file>

<file path=ppt/tags/tag23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3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3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4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4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4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4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4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NAME" val="Logo"/>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NAME" val="Logo"/>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55.xml><?xml version="1.0" encoding="utf-8"?>
<p:tagLst xmlns:a="http://schemas.openxmlformats.org/drawingml/2006/main" xmlns:r="http://schemas.openxmlformats.org/officeDocument/2006/relationships" xmlns:p="http://schemas.openxmlformats.org/presentationml/2006/main">
  <p:tag name="NAME" val="Moon"/>
</p:tagLst>
</file>

<file path=ppt/tags/tag256.xml><?xml version="1.0" encoding="utf-8"?>
<p:tagLst xmlns:a="http://schemas.openxmlformats.org/drawingml/2006/main" xmlns:r="http://schemas.openxmlformats.org/officeDocument/2006/relationships" xmlns:p="http://schemas.openxmlformats.org/presentationml/2006/main">
  <p:tag name="NAME" val="Moon"/>
</p:tagLst>
</file>

<file path=ppt/tags/tag257.xml><?xml version="1.0" encoding="utf-8"?>
<p:tagLst xmlns:a="http://schemas.openxmlformats.org/drawingml/2006/main" xmlns:r="http://schemas.openxmlformats.org/officeDocument/2006/relationships" xmlns:p="http://schemas.openxmlformats.org/presentationml/2006/main">
  <p:tag name="NAME" val="Moon"/>
</p:tagLst>
</file>

<file path=ppt/tags/tag258.xml><?xml version="1.0" encoding="utf-8"?>
<p:tagLst xmlns:a="http://schemas.openxmlformats.org/drawingml/2006/main" xmlns:r="http://schemas.openxmlformats.org/officeDocument/2006/relationships" xmlns:p="http://schemas.openxmlformats.org/presentationml/2006/main">
  <p:tag name="NAME" val="Moon"/>
</p:tagLst>
</file>

<file path=ppt/tags/tag259.xml><?xml version="1.0" encoding="utf-8"?>
<p:tagLst xmlns:a="http://schemas.openxmlformats.org/drawingml/2006/main" xmlns:r="http://schemas.openxmlformats.org/officeDocument/2006/relationships" xmlns:p="http://schemas.openxmlformats.org/presentationml/2006/main">
  <p:tag name="NAME" val="Moon"/>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60.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6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62.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63.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64.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6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66.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67.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68.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69.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NAME" val="Logo"/>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NAME" val="Logo"/>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78.xml><?xml version="1.0" encoding="utf-8"?>
<p:tagLst xmlns:a="http://schemas.openxmlformats.org/drawingml/2006/main" xmlns:r="http://schemas.openxmlformats.org/officeDocument/2006/relationships" xmlns:p="http://schemas.openxmlformats.org/presentationml/2006/main">
  <p:tag name="NAME" val="Moon"/>
</p:tagLst>
</file>

<file path=ppt/tags/tag279.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NAME" val="Moon"/>
</p:tagLst>
</file>

<file path=ppt/tags/tag280.xml><?xml version="1.0" encoding="utf-8"?>
<p:tagLst xmlns:a="http://schemas.openxmlformats.org/drawingml/2006/main" xmlns:r="http://schemas.openxmlformats.org/officeDocument/2006/relationships" xmlns:p="http://schemas.openxmlformats.org/presentationml/2006/main">
  <p:tag name="NAME" val="Moon"/>
</p:tagLst>
</file>

<file path=ppt/tags/tag281.xml><?xml version="1.0" encoding="utf-8"?>
<p:tagLst xmlns:a="http://schemas.openxmlformats.org/drawingml/2006/main" xmlns:r="http://schemas.openxmlformats.org/officeDocument/2006/relationships" xmlns:p="http://schemas.openxmlformats.org/presentationml/2006/main">
  <p:tag name="NAME" val="Moon"/>
</p:tagLst>
</file>

<file path=ppt/tags/tag282.xml><?xml version="1.0" encoding="utf-8"?>
<p:tagLst xmlns:a="http://schemas.openxmlformats.org/drawingml/2006/main" xmlns:r="http://schemas.openxmlformats.org/officeDocument/2006/relationships" xmlns:p="http://schemas.openxmlformats.org/presentationml/2006/main">
  <p:tag name="NAME" val="Moon"/>
</p:tagLst>
</file>

<file path=ppt/tags/tag28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28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8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28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8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8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8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9.xml><?xml version="1.0" encoding="utf-8"?>
<p:tagLst xmlns:a="http://schemas.openxmlformats.org/drawingml/2006/main" xmlns:r="http://schemas.openxmlformats.org/officeDocument/2006/relationships" xmlns:p="http://schemas.openxmlformats.org/presentationml/2006/main">
  <p:tag name="NAME" val="Moon"/>
</p:tagLst>
</file>

<file path=ppt/tags/tag29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9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9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NAME" val="Logo"/>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NAME" val="Logo"/>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0.xml><?xml version="1.0" encoding="utf-8"?>
<p:tagLst xmlns:a="http://schemas.openxmlformats.org/drawingml/2006/main" xmlns:r="http://schemas.openxmlformats.org/officeDocument/2006/relationships" xmlns:p="http://schemas.openxmlformats.org/presentationml/2006/main">
  <p:tag name="NAME" val="Moon"/>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01.xml><?xml version="1.0" encoding="utf-8"?>
<p:tagLst xmlns:a="http://schemas.openxmlformats.org/drawingml/2006/main" xmlns:r="http://schemas.openxmlformats.org/officeDocument/2006/relationships" xmlns:p="http://schemas.openxmlformats.org/presentationml/2006/main">
  <p:tag name="NAME" val="Moon"/>
</p:tagLst>
</file>

<file path=ppt/tags/tag302.xml><?xml version="1.0" encoding="utf-8"?>
<p:tagLst xmlns:a="http://schemas.openxmlformats.org/drawingml/2006/main" xmlns:r="http://schemas.openxmlformats.org/officeDocument/2006/relationships" xmlns:p="http://schemas.openxmlformats.org/presentationml/2006/main">
  <p:tag name="NAME" val="Moon"/>
</p:tagLst>
</file>

<file path=ppt/tags/tag303.xml><?xml version="1.0" encoding="utf-8"?>
<p:tagLst xmlns:a="http://schemas.openxmlformats.org/drawingml/2006/main" xmlns:r="http://schemas.openxmlformats.org/officeDocument/2006/relationships" xmlns:p="http://schemas.openxmlformats.org/presentationml/2006/main">
  <p:tag name="NAME" val="Moon"/>
</p:tagLst>
</file>

<file path=ppt/tags/tag304.xml><?xml version="1.0" encoding="utf-8"?>
<p:tagLst xmlns:a="http://schemas.openxmlformats.org/drawingml/2006/main" xmlns:r="http://schemas.openxmlformats.org/officeDocument/2006/relationships" xmlns:p="http://schemas.openxmlformats.org/presentationml/2006/main">
  <p:tag name="NAME" val="Moon"/>
</p:tagLst>
</file>

<file path=ppt/tags/tag305.xml><?xml version="1.0" encoding="utf-8"?>
<p:tagLst xmlns:a="http://schemas.openxmlformats.org/drawingml/2006/main" xmlns:r="http://schemas.openxmlformats.org/officeDocument/2006/relationships" xmlns:p="http://schemas.openxmlformats.org/presentationml/2006/main">
  <p:tag name="NAME" val="Moon"/>
</p:tagLst>
</file>

<file path=ppt/tags/tag30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0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0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0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1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1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1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1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1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1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NAME" val="Logo"/>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20.xml><?xml version="1.0" encoding="utf-8"?>
<p:tagLst xmlns:a="http://schemas.openxmlformats.org/drawingml/2006/main" xmlns:r="http://schemas.openxmlformats.org/officeDocument/2006/relationships" xmlns:p="http://schemas.openxmlformats.org/presentationml/2006/main">
  <p:tag name="NAME" val="Logo"/>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24.xml><?xml version="1.0" encoding="utf-8"?>
<p:tagLst xmlns:a="http://schemas.openxmlformats.org/drawingml/2006/main" xmlns:r="http://schemas.openxmlformats.org/officeDocument/2006/relationships" xmlns:p="http://schemas.openxmlformats.org/presentationml/2006/main">
  <p:tag name="NAME" val="Moon"/>
</p:tagLst>
</file>

<file path=ppt/tags/tag325.xml><?xml version="1.0" encoding="utf-8"?>
<p:tagLst xmlns:a="http://schemas.openxmlformats.org/drawingml/2006/main" xmlns:r="http://schemas.openxmlformats.org/officeDocument/2006/relationships" xmlns:p="http://schemas.openxmlformats.org/presentationml/2006/main">
  <p:tag name="NAME" val="Moon"/>
</p:tagLst>
</file>

<file path=ppt/tags/tag326.xml><?xml version="1.0" encoding="utf-8"?>
<p:tagLst xmlns:a="http://schemas.openxmlformats.org/drawingml/2006/main" xmlns:r="http://schemas.openxmlformats.org/officeDocument/2006/relationships" xmlns:p="http://schemas.openxmlformats.org/presentationml/2006/main">
  <p:tag name="NAME" val="Moon"/>
</p:tagLst>
</file>

<file path=ppt/tags/tag327.xml><?xml version="1.0" encoding="utf-8"?>
<p:tagLst xmlns:a="http://schemas.openxmlformats.org/drawingml/2006/main" xmlns:r="http://schemas.openxmlformats.org/officeDocument/2006/relationships" xmlns:p="http://schemas.openxmlformats.org/presentationml/2006/main">
  <p:tag name="NAME" val="Moon"/>
</p:tagLst>
</file>

<file path=ppt/tags/tag328.xml><?xml version="1.0" encoding="utf-8"?>
<p:tagLst xmlns:a="http://schemas.openxmlformats.org/drawingml/2006/main" xmlns:r="http://schemas.openxmlformats.org/officeDocument/2006/relationships" xmlns:p="http://schemas.openxmlformats.org/presentationml/2006/main">
  <p:tag name="NAME" val="Moon"/>
</p:tagLst>
</file>

<file path=ppt/tags/tag32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3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3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3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3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3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3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3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NAME" val="Logo"/>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NAME" val="Logo"/>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47.xml><?xml version="1.0" encoding="utf-8"?>
<p:tagLst xmlns:a="http://schemas.openxmlformats.org/drawingml/2006/main" xmlns:r="http://schemas.openxmlformats.org/officeDocument/2006/relationships" xmlns:p="http://schemas.openxmlformats.org/presentationml/2006/main">
  <p:tag name="NAME" val="Moon"/>
</p:tagLst>
</file>

<file path=ppt/tags/tag348.xml><?xml version="1.0" encoding="utf-8"?>
<p:tagLst xmlns:a="http://schemas.openxmlformats.org/drawingml/2006/main" xmlns:r="http://schemas.openxmlformats.org/officeDocument/2006/relationships" xmlns:p="http://schemas.openxmlformats.org/presentationml/2006/main">
  <p:tag name="NAME" val="Moon"/>
</p:tagLst>
</file>

<file path=ppt/tags/tag349.xml><?xml version="1.0" encoding="utf-8"?>
<p:tagLst xmlns:a="http://schemas.openxmlformats.org/drawingml/2006/main" xmlns:r="http://schemas.openxmlformats.org/officeDocument/2006/relationships" xmlns:p="http://schemas.openxmlformats.org/presentationml/2006/main">
  <p:tag name="NAME" val="Moon"/>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50.xml><?xml version="1.0" encoding="utf-8"?>
<p:tagLst xmlns:a="http://schemas.openxmlformats.org/drawingml/2006/main" xmlns:r="http://schemas.openxmlformats.org/officeDocument/2006/relationships" xmlns:p="http://schemas.openxmlformats.org/presentationml/2006/main">
  <p:tag name="NAME" val="Moon"/>
</p:tagLst>
</file>

<file path=ppt/tags/tag351.xml><?xml version="1.0" encoding="utf-8"?>
<p:tagLst xmlns:a="http://schemas.openxmlformats.org/drawingml/2006/main" xmlns:r="http://schemas.openxmlformats.org/officeDocument/2006/relationships" xmlns:p="http://schemas.openxmlformats.org/presentationml/2006/main">
  <p:tag name="NAME" val="Moon"/>
</p:tagLst>
</file>

<file path=ppt/tags/tag352.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5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4.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55.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56.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5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58.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59.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60.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6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NAME" val="Logo"/>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NAME" val="Logo"/>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70.xml><?xml version="1.0" encoding="utf-8"?>
<p:tagLst xmlns:a="http://schemas.openxmlformats.org/drawingml/2006/main" xmlns:r="http://schemas.openxmlformats.org/officeDocument/2006/relationships" xmlns:p="http://schemas.openxmlformats.org/presentationml/2006/main">
  <p:tag name="NAME" val="Moon"/>
</p:tagLst>
</file>

<file path=ppt/tags/tag371.xml><?xml version="1.0" encoding="utf-8"?>
<p:tagLst xmlns:a="http://schemas.openxmlformats.org/drawingml/2006/main" xmlns:r="http://schemas.openxmlformats.org/officeDocument/2006/relationships" xmlns:p="http://schemas.openxmlformats.org/presentationml/2006/main">
  <p:tag name="NAME" val="Moon"/>
</p:tagLst>
</file>

<file path=ppt/tags/tag372.xml><?xml version="1.0" encoding="utf-8"?>
<p:tagLst xmlns:a="http://schemas.openxmlformats.org/drawingml/2006/main" xmlns:r="http://schemas.openxmlformats.org/officeDocument/2006/relationships" xmlns:p="http://schemas.openxmlformats.org/presentationml/2006/main">
  <p:tag name="NAME" val="Moon"/>
</p:tagLst>
</file>

<file path=ppt/tags/tag373.xml><?xml version="1.0" encoding="utf-8"?>
<p:tagLst xmlns:a="http://schemas.openxmlformats.org/drawingml/2006/main" xmlns:r="http://schemas.openxmlformats.org/officeDocument/2006/relationships" xmlns:p="http://schemas.openxmlformats.org/presentationml/2006/main">
  <p:tag name="NAME" val="Moon"/>
</p:tagLst>
</file>

<file path=ppt/tags/tag374.xml><?xml version="1.0" encoding="utf-8"?>
<p:tagLst xmlns:a="http://schemas.openxmlformats.org/drawingml/2006/main" xmlns:r="http://schemas.openxmlformats.org/officeDocument/2006/relationships" xmlns:p="http://schemas.openxmlformats.org/presentationml/2006/main">
  <p:tag name="NAME" val="Moon"/>
</p:tagLst>
</file>

<file path=ppt/tags/tag375.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7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77.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78.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79.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8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81.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82.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83.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8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NAME" val="Logo"/>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NAME" val="Logo"/>
</p:tagLst>
</file>

<file path=ppt/tags/tag3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tnqnP35bjkWgh.FViXvvDA"/>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GPSY2hYQckSTzpg6u3lldw"/>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NQa66dQ9VkafGrPY0hdjeA"/>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e3zZ4JFgekumxcTcQ5Wud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PXtAZ1LQwkaSokfOHeU8mg"/>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QkYRmdDVsEaVKEWDLGfZw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e3zZ4JFgekumxcTcQ5WudQ"/>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4WYg_OqmnEWhdtTVep3DIw"/>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SLoNRze71UuM6BJuxoIXew"/>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hlYq1ec1IUqn8loVqKhXE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G7F._OrYmEa6r7TQ2QZn4w"/>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pyyPOY359vkihMiCxJOfURw"/>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l04ngWemuUqYBtOGouUn8Q"/>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UrGRSffVJU2swm9JGFKLp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WI5EyiQgYk.nnVpxlY85Bg"/>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pWFJmqOwoK0m7b6AvL3FKug"/>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T7CL1oGKe0OaDPMrD3Z3ug"/>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2zqZ6LiV0Gw8XxhpSlUkA"/>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e3zZ4JFgekumxcTcQ5Wud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PW.z1VX_0yVJp8UiAFjRA"/>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grmPh9aayE6hs6nqyp.pPw"/>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psTKH3J6vEkmZDbXkOxgx.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9wTi_G62SEa2nkSE7Ah.aw"/>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zeN1reeaUkyAYqoATQSQDw"/>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mMFtSyDA0WSjOY7.OEgBQ"/>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1Hz1O3_kH0eXNIna_p.wDA"/>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LIjJUOZ740y8XXcqfDGdxQ"/>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p80RpgVqWYkajdKO1gaZyBA"/>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EQfV7VWOG0GtT4hJ.ZmQz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DMnwm2dCIEm0N7qezqONtw"/>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ijMnpSLc5k6h7ax1OHb.w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byVailQCFUeGXPuO9LRzDQ"/>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pYkonGG4X0yxfAD0l4VpPA"/>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p1Wt5EgVLyUCuW7DW_CZLHQ"/>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PXtAZ1LQwkaSokfOHeU8mg"/>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GPSY2hYQckSTzpg6u3lldw"/>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tnqnP35bjkWgh.FViXvvDA"/>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tnqnP35bjkWgh.FViXvvDA"/>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pWI5EyiQgYk.nnVpxlY85Bg"/>
</p:tagLst>
</file>

<file path=ppt/tags/tag43.xml><?xml version="1.0" encoding="utf-8"?>
<p:tagLst xmlns:a="http://schemas.openxmlformats.org/drawingml/2006/main" xmlns:r="http://schemas.openxmlformats.org/officeDocument/2006/relationships" xmlns:p="http://schemas.openxmlformats.org/presentationml/2006/main">
  <p:tag name="NAME" val="Logo"/>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UrGRSffVJU2swm9JGFKLpQ"/>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tnqnP35bjkWgh.FViXvvDA"/>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XwmrUQUstkCuvejBQaGRdA"/>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VrcUBGBly0.rc4qncn4x5Q"/>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9MQyvMGO802Q88cO4zQbbw"/>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tnqnP35bjkWgh.FViXvvDA"/>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pl04ngWemuUqYBtOGouUn8Q"/>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grmPh9aayE6hs6nqyp.pPw"/>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grmPh9aayE6hs6nqyp.pPw"/>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KWIgmQ.VGEq7Qi04IvSnW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hLd1mra7902gAwpSNm6qH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fsUmBCslP0yBIckQL8ahfg"/>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tyibg0aHhVEWmtvtKjVnoMQ"/>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Pi52wVL10kOPDcKc.SDS2A"/>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tyibg0aHhVEWmtvtKjVnoMQ"/>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Pi52wVL10kOPDcKc.SDS2A"/>
</p:tagLst>
</file>

<file path=ppt/tags/tag45.xml><?xml version="1.0" encoding="utf-8"?>
<p:tagLst xmlns:a="http://schemas.openxmlformats.org/drawingml/2006/main" xmlns:r="http://schemas.openxmlformats.org/officeDocument/2006/relationships" xmlns:p="http://schemas.openxmlformats.org/presentationml/2006/main">
  <p:tag name="NAME" val="Logo"/>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vbrw5P_LSbO8jd8_Lbe4jQ"/>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tCb30CEl9SnWNLtOhI_0ZYg"/>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t347_GGyIRWuI3bI0pyCu1g"/>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vpdPIA5gTvCJxcd1Xx6kMQ"/>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uirwrMOQQP.CgPenj.p_kg"/>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KhZZMCp8R_OQq4sKSDEJbQ"/>
</p:tagLst>
</file>

<file path=ppt/tags/tag456.xml><?xml version="1.0" encoding="utf-8"?>
<p:tagLst xmlns:a="http://schemas.openxmlformats.org/drawingml/2006/main" xmlns:r="http://schemas.openxmlformats.org/officeDocument/2006/relationships" xmlns:p="http://schemas.openxmlformats.org/presentationml/2006/main">
  <p:tag name="NAME" val="CustomIcon"/>
</p:tagLst>
</file>

<file path=ppt/tags/tag457.xml><?xml version="1.0" encoding="utf-8"?>
<p:tagLst xmlns:a="http://schemas.openxmlformats.org/drawingml/2006/main" xmlns:r="http://schemas.openxmlformats.org/officeDocument/2006/relationships" xmlns:p="http://schemas.openxmlformats.org/presentationml/2006/main">
  <p:tag name="NAME" val="CustomIcon"/>
</p:tagLst>
</file>

<file path=ppt/tags/tag458.xml><?xml version="1.0" encoding="utf-8"?>
<p:tagLst xmlns:a="http://schemas.openxmlformats.org/drawingml/2006/main" xmlns:r="http://schemas.openxmlformats.org/officeDocument/2006/relationships" xmlns:p="http://schemas.openxmlformats.org/presentationml/2006/main">
  <p:tag name="NAME" val="CustomIcon"/>
</p:tagLst>
</file>

<file path=ppt/tags/tag459.xml><?xml version="1.0" encoding="utf-8"?>
<p:tagLst xmlns:a="http://schemas.openxmlformats.org/drawingml/2006/main" xmlns:r="http://schemas.openxmlformats.org/officeDocument/2006/relationships" xmlns:p="http://schemas.openxmlformats.org/presentationml/2006/main">
  <p:tag name="NAME" val="CustomIcon"/>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0.xml><?xml version="1.0" encoding="utf-8"?>
<p:tagLst xmlns:a="http://schemas.openxmlformats.org/drawingml/2006/main" xmlns:r="http://schemas.openxmlformats.org/officeDocument/2006/relationships" xmlns:p="http://schemas.openxmlformats.org/presentationml/2006/main">
  <p:tag name="NAME" val="CustomIcon"/>
</p:tagLst>
</file>

<file path=ppt/tags/tag461.xml><?xml version="1.0" encoding="utf-8"?>
<p:tagLst xmlns:a="http://schemas.openxmlformats.org/drawingml/2006/main" xmlns:r="http://schemas.openxmlformats.org/officeDocument/2006/relationships" xmlns:p="http://schemas.openxmlformats.org/presentationml/2006/main">
  <p:tag name="NAME" val="CustomIcon"/>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94I_HrJNQZqZP2G8V2BeEA"/>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mhlWemITRYKqUVUtXDIkBA"/>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tj0ueVH29Sy65L.JvRUEx6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49.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
</p:tagLst>
</file>

<file path=ppt/tags/tag51.xml><?xml version="1.0" encoding="utf-8"?>
<p:tagLst xmlns:a="http://schemas.openxmlformats.org/drawingml/2006/main" xmlns:r="http://schemas.openxmlformats.org/officeDocument/2006/relationships" xmlns:p="http://schemas.openxmlformats.org/presentationml/2006/main">
  <p:tag name="NAME" val="Moon"/>
</p:tagLst>
</file>

<file path=ppt/tags/tag52.xml><?xml version="1.0" encoding="utf-8"?>
<p:tagLst xmlns:a="http://schemas.openxmlformats.org/drawingml/2006/main" xmlns:r="http://schemas.openxmlformats.org/officeDocument/2006/relationships" xmlns:p="http://schemas.openxmlformats.org/presentationml/2006/main">
  <p:tag name="NAME" val="Moon"/>
</p:tagLst>
</file>

<file path=ppt/tags/tag53.xml><?xml version="1.0" encoding="utf-8"?>
<p:tagLst xmlns:a="http://schemas.openxmlformats.org/drawingml/2006/main" xmlns:r="http://schemas.openxmlformats.org/officeDocument/2006/relationships" xmlns:p="http://schemas.openxmlformats.org/presentationml/2006/main">
  <p:tag name="NAME" val="Moon"/>
</p:tagLst>
</file>

<file path=ppt/tags/tag54.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55.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6.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5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8.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61.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62.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63.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NAME" val="Logo"/>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NAME" val="Logo"/>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72.xml><?xml version="1.0" encoding="utf-8"?>
<p:tagLst xmlns:a="http://schemas.openxmlformats.org/drawingml/2006/main" xmlns:r="http://schemas.openxmlformats.org/officeDocument/2006/relationships" xmlns:p="http://schemas.openxmlformats.org/presentationml/2006/main">
  <p:tag name="NAME" val="Moon"/>
</p:tagLst>
</file>

<file path=ppt/tags/tag73.xml><?xml version="1.0" encoding="utf-8"?>
<p:tagLst xmlns:a="http://schemas.openxmlformats.org/drawingml/2006/main" xmlns:r="http://schemas.openxmlformats.org/officeDocument/2006/relationships" xmlns:p="http://schemas.openxmlformats.org/presentationml/2006/main">
  <p:tag name="NAME" val="Moon"/>
</p:tagLst>
</file>

<file path=ppt/tags/tag74.xml><?xml version="1.0" encoding="utf-8"?>
<p:tagLst xmlns:a="http://schemas.openxmlformats.org/drawingml/2006/main" xmlns:r="http://schemas.openxmlformats.org/officeDocument/2006/relationships" xmlns:p="http://schemas.openxmlformats.org/presentationml/2006/main">
  <p:tag name="NAME" val="Moon"/>
</p:tagLst>
</file>

<file path=ppt/tags/tag75.xml><?xml version="1.0" encoding="utf-8"?>
<p:tagLst xmlns:a="http://schemas.openxmlformats.org/drawingml/2006/main" xmlns:r="http://schemas.openxmlformats.org/officeDocument/2006/relationships" xmlns:p="http://schemas.openxmlformats.org/presentationml/2006/main">
  <p:tag name="NAME" val="Moon"/>
</p:tagLst>
</file>

<file path=ppt/tags/tag76.xml><?xml version="1.0" encoding="utf-8"?>
<p:tagLst xmlns:a="http://schemas.openxmlformats.org/drawingml/2006/main" xmlns:r="http://schemas.openxmlformats.org/officeDocument/2006/relationships" xmlns:p="http://schemas.openxmlformats.org/presentationml/2006/main">
  <p:tag name="NAME" val="Moon"/>
</p:tagLst>
</file>

<file path=ppt/tags/tag77.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7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79.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81.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8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83.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84.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85.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8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NAME" val="Logo"/>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NAME" val="Logo"/>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95.xml><?xml version="1.0" encoding="utf-8"?>
<p:tagLst xmlns:a="http://schemas.openxmlformats.org/drawingml/2006/main" xmlns:r="http://schemas.openxmlformats.org/officeDocument/2006/relationships" xmlns:p="http://schemas.openxmlformats.org/presentationml/2006/main">
  <p:tag name="NAME" val="Moon"/>
</p:tagLst>
</file>

<file path=ppt/tags/tag96.xml><?xml version="1.0" encoding="utf-8"?>
<p:tagLst xmlns:a="http://schemas.openxmlformats.org/drawingml/2006/main" xmlns:r="http://schemas.openxmlformats.org/officeDocument/2006/relationships" xmlns:p="http://schemas.openxmlformats.org/presentationml/2006/main">
  <p:tag name="NAME" val="Moon"/>
</p:tagLst>
</file>

<file path=ppt/tags/tag97.xml><?xml version="1.0" encoding="utf-8"?>
<p:tagLst xmlns:a="http://schemas.openxmlformats.org/drawingml/2006/main" xmlns:r="http://schemas.openxmlformats.org/officeDocument/2006/relationships" xmlns:p="http://schemas.openxmlformats.org/presentationml/2006/main">
  <p:tag name="NAME" val="Moon"/>
</p:tagLst>
</file>

<file path=ppt/tags/tag98.xml><?xml version="1.0" encoding="utf-8"?>
<p:tagLst xmlns:a="http://schemas.openxmlformats.org/drawingml/2006/main" xmlns:r="http://schemas.openxmlformats.org/officeDocument/2006/relationships" xmlns:p="http://schemas.openxmlformats.org/presentationml/2006/main">
  <p:tag name="NAME" val="Moon"/>
</p:tagLst>
</file>

<file path=ppt/tags/tag99.xml><?xml version="1.0" encoding="utf-8"?>
<p:tagLst xmlns:a="http://schemas.openxmlformats.org/drawingml/2006/main" xmlns:r="http://schemas.openxmlformats.org/officeDocument/2006/relationships" xmlns:p="http://schemas.openxmlformats.org/presentationml/2006/main">
  <p:tag name="NAME" val="Moon"/>
</p:tagLst>
</file>

<file path=ppt/theme/theme1.xml><?xml version="1.0" encoding="utf-8"?>
<a:theme xmlns:a="http://schemas.openxmlformats.org/drawingml/2006/main" name="1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0.xml><?xml version="1.0" encoding="utf-8"?>
<a:theme xmlns:a="http://schemas.openxmlformats.org/drawingml/2006/main" name="10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1.xml><?xml version="1.0" encoding="utf-8"?>
<a:theme xmlns:a="http://schemas.openxmlformats.org/drawingml/2006/main" name="11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2.xml><?xml version="1.0" encoding="utf-8"?>
<a:theme xmlns:a="http://schemas.openxmlformats.org/drawingml/2006/main" name="12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3.xml><?xml version="1.0" encoding="utf-8"?>
<a:theme xmlns:a="http://schemas.openxmlformats.org/drawingml/2006/main" name="13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4.xml><?xml version="1.0" encoding="utf-8"?>
<a:theme xmlns:a="http://schemas.openxmlformats.org/drawingml/2006/main" name="14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5.xml><?xml version="1.0" encoding="utf-8"?>
<a:theme xmlns:a="http://schemas.openxmlformats.org/drawingml/2006/main" name="15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6.xml><?xml version="1.0" encoding="utf-8"?>
<a:theme xmlns:a="http://schemas.openxmlformats.org/drawingml/2006/main" name="16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7.xml><?xml version="1.0" encoding="utf-8"?>
<a:theme xmlns:a="http://schemas.openxmlformats.org/drawingml/2006/main" name="17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3.xml><?xml version="1.0" encoding="utf-8"?>
<a:theme xmlns:a="http://schemas.openxmlformats.org/drawingml/2006/main" name="3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4.xml><?xml version="1.0" encoding="utf-8"?>
<a:theme xmlns:a="http://schemas.openxmlformats.org/drawingml/2006/main" name="4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5.xml><?xml version="1.0" encoding="utf-8"?>
<a:theme xmlns:a="http://schemas.openxmlformats.org/drawingml/2006/main" name="5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6.xml><?xml version="1.0" encoding="utf-8"?>
<a:theme xmlns:a="http://schemas.openxmlformats.org/drawingml/2006/main" name="6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7.xml><?xml version="1.0" encoding="utf-8"?>
<a:theme xmlns:a="http://schemas.openxmlformats.org/drawingml/2006/main" name="7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8.xml><?xml version="1.0" encoding="utf-8"?>
<a:theme xmlns:a="http://schemas.openxmlformats.org/drawingml/2006/main" name="8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ppt/theme/theme9.xml><?xml version="1.0" encoding="utf-8"?>
<a:theme xmlns:a="http://schemas.openxmlformats.org/drawingml/2006/main" name="9_Firm Format - templat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LOP - normal" id="{CCB925AA-CD8B-402D-8BD6-F84213AF67BC}" vid="{26EBCB4C-7D85-42EE-8B6F-A5930E0F1164}"/>
    </a:ext>
  </a:extLst>
</a:theme>
</file>

<file path=docProps/app.xml><?xml version="1.0" encoding="utf-8"?>
<Properties xmlns="http://schemas.openxmlformats.org/officeDocument/2006/extended-properties" xmlns:vt="http://schemas.openxmlformats.org/officeDocument/2006/docPropsVTypes">
  <Template/>
  <TotalTime>1086</TotalTime>
  <Words>3255</Words>
  <Application>Microsoft Office PowerPoint</Application>
  <PresentationFormat>Personnalisé</PresentationFormat>
  <Paragraphs>459</Paragraphs>
  <Slides>38</Slides>
  <Notes>11</Notes>
  <HiddenSlides>0</HiddenSlides>
  <MMClips>0</MMClips>
  <ScaleCrop>false</ScaleCrop>
  <HeadingPairs>
    <vt:vector size="8" baseType="variant">
      <vt:variant>
        <vt:lpstr>Polices utilisées</vt:lpstr>
      </vt:variant>
      <vt:variant>
        <vt:i4>7</vt:i4>
      </vt:variant>
      <vt:variant>
        <vt:lpstr>Thème</vt:lpstr>
      </vt:variant>
      <vt:variant>
        <vt:i4>17</vt:i4>
      </vt:variant>
      <vt:variant>
        <vt:lpstr>Serveurs OLE incorporés</vt:lpstr>
      </vt:variant>
      <vt:variant>
        <vt:i4>2</vt:i4>
      </vt:variant>
      <vt:variant>
        <vt:lpstr>Titres des diapositives</vt:lpstr>
      </vt:variant>
      <vt:variant>
        <vt:i4>38</vt:i4>
      </vt:variant>
    </vt:vector>
  </HeadingPairs>
  <TitlesOfParts>
    <vt:vector size="64" baseType="lpstr">
      <vt:lpstr>Arial</vt:lpstr>
      <vt:lpstr>Calibri</vt:lpstr>
      <vt:lpstr>Frutiger Roman</vt:lpstr>
      <vt:lpstr>GazdeFranceMedium</vt:lpstr>
      <vt:lpstr>Raspoutine Medium</vt:lpstr>
      <vt:lpstr>Verdana</vt:lpstr>
      <vt:lpstr>Wingdings</vt:lpstr>
      <vt:lpstr>1_Firm Format - template</vt:lpstr>
      <vt:lpstr>2_Firm Format - template</vt:lpstr>
      <vt:lpstr>3_Firm Format - template</vt:lpstr>
      <vt:lpstr>4_Firm Format - template</vt:lpstr>
      <vt:lpstr>5_Firm Format - template</vt:lpstr>
      <vt:lpstr>6_Firm Format - template</vt:lpstr>
      <vt:lpstr>7_Firm Format - template</vt:lpstr>
      <vt:lpstr>8_Firm Format - template</vt:lpstr>
      <vt:lpstr>9_Firm Format - template</vt:lpstr>
      <vt:lpstr>10_Firm Format - template</vt:lpstr>
      <vt:lpstr>11_Firm Format - template</vt:lpstr>
      <vt:lpstr>12_Firm Format - template</vt:lpstr>
      <vt:lpstr>13_Firm Format - template</vt:lpstr>
      <vt:lpstr>14_Firm Format - template</vt:lpstr>
      <vt:lpstr>15_Firm Format - template</vt:lpstr>
      <vt:lpstr>16_Firm Format - template</vt:lpstr>
      <vt:lpstr>17_Firm Format - template</vt:lpstr>
      <vt:lpstr>think-cell Slide</vt:lpstr>
      <vt:lpstr>Chart</vt:lpstr>
      <vt:lpstr>Présentation PowerPoint</vt:lpstr>
      <vt:lpstr>          MEMBRES de l’AFHYPAC    juillet 2019</vt:lpstr>
      <vt:lpstr>Un changement de paradigme dans le système énergétique </vt:lpstr>
      <vt:lpstr>L’hydrogène est aujourd’hui la technologie la plus adaptée  pour le stockage massif de longue durée</vt:lpstr>
      <vt:lpstr>Présentation PowerPoint</vt:lpstr>
      <vt:lpstr>Décarboner les systèmes énergétiques :   on ne peut pas tout électrifier !</vt:lpstr>
      <vt:lpstr>ETUDE PROSPECTIVE</vt:lpstr>
      <vt:lpstr>L’hydrogène peut jouer un rôle majeur  dans la transition énergétique </vt:lpstr>
      <vt:lpstr>A l’horizon 2050, l’hydrogène pourrait profiter  au système énergétique, à l’environnement  et à l’économie de la France</vt:lpstr>
      <vt:lpstr>A l’horizon 2030, stimulée par les exportations d’équipements et de composants, la production de l’industrie française pourrait dépasser la taille du marché intérieur</vt:lpstr>
      <vt:lpstr>Présentation PowerPoint</vt:lpstr>
      <vt:lpstr>       Les mesures du  Plan National Hydrogène</vt:lpstr>
      <vt:lpstr> Les mesures du Plan National Hydrogène</vt:lpstr>
      <vt:lpstr>Les mesures du Plan National Hydrogène</vt:lpstr>
      <vt:lpstr>Loi relative à l’énergie et au climat</vt:lpstr>
      <vt:lpstr>Présentation PowerPoint</vt:lpstr>
      <vt:lpstr>Présentation PowerPoint</vt:lpstr>
      <vt:lpstr>Présentation PowerPoint</vt:lpstr>
      <vt:lpstr>Présentation PowerPoint</vt:lpstr>
      <vt:lpstr>Présentation PowerPoint</vt:lpstr>
      <vt:lpstr>Integration Sectorielle – Sector Coupling</vt:lpstr>
      <vt:lpstr>De nombreuses technologies d’utilisation de l’hydrogène seront bientôt prêtes pour être déployées à grande échelle</vt:lpstr>
      <vt:lpstr>Des écosystèmes territoriaux</vt:lpstr>
      <vt:lpstr>Projet HyGreen </vt:lpstr>
      <vt:lpstr>L’hydrogène  renouvelable devrait être  bientôt compétitif</vt:lpstr>
      <vt:lpstr>Coût de production de l’hydrogène  en fonction du facteur de charge</vt:lpstr>
      <vt:lpstr>Une prise de conscience mondiale </vt:lpstr>
      <vt:lpstr>The Future of Hydrogen </vt:lpstr>
      <vt:lpstr>Chaines de valeur de l’hydrogène  bas carbone</vt:lpstr>
      <vt:lpstr>Green Deal</vt:lpstr>
      <vt:lpstr>Présentation PowerPoint</vt:lpstr>
      <vt:lpstr> The Northern Netherlands project</vt:lpstr>
      <vt:lpstr>     L         LE PROJET H21  ( LEEDS )</vt:lpstr>
      <vt:lpstr>Présentation PowerPoint</vt:lpstr>
      <vt:lpstr>Présentation PowerPoint</vt:lpstr>
      <vt:lpstr>En conclusion</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Jonas Schuster</dc:creator>
  <cp:lastModifiedBy>Noëlla Messier</cp:lastModifiedBy>
  <cp:revision>319</cp:revision>
  <cp:lastPrinted>2019-03-26T17:48:35Z</cp:lastPrinted>
  <dcterms:created xsi:type="dcterms:W3CDTF">2018-01-30T21:32:55Z</dcterms:created>
  <dcterms:modified xsi:type="dcterms:W3CDTF">2020-02-20T12:55:03Z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c55952-1fc0-4bcb-977a-64773f1984fe_Enabled">
    <vt:lpwstr>False</vt:lpwstr>
  </property>
  <property fmtid="{D5CDD505-2E9C-101B-9397-08002B2CF9AE}" pid="3" name="MSIP_Label_0fc55952-1fc0-4bcb-977a-64773f1984fe_SiteId">
    <vt:lpwstr>081c4a9c-ea86-468c-9b4c-30d99d63df76</vt:lpwstr>
  </property>
  <property fmtid="{D5CDD505-2E9C-101B-9397-08002B2CF9AE}" pid="4" name="MSIP_Label_0fc55952-1fc0-4bcb-977a-64773f1984fe_Owner">
    <vt:lpwstr>1094FT@tera.infragaz.com</vt:lpwstr>
  </property>
  <property fmtid="{D5CDD505-2E9C-101B-9397-08002B2CF9AE}" pid="5" name="MSIP_Label_0fc55952-1fc0-4bcb-977a-64773f1984fe_SetDate">
    <vt:lpwstr>2019-03-29T06:26:09.3402657Z</vt:lpwstr>
  </property>
  <property fmtid="{D5CDD505-2E9C-101B-9397-08002B2CF9AE}" pid="6" name="MSIP_Label_0fc55952-1fc0-4bcb-977a-64773f1984fe_Name">
    <vt:lpwstr>Interne</vt:lpwstr>
  </property>
  <property fmtid="{D5CDD505-2E9C-101B-9397-08002B2CF9AE}" pid="7" name="MSIP_Label_0fc55952-1fc0-4bcb-977a-64773f1984fe_Application">
    <vt:lpwstr>Microsoft Azure Information Protection</vt:lpwstr>
  </property>
  <property fmtid="{D5CDD505-2E9C-101B-9397-08002B2CF9AE}" pid="8" name="MSIP_Label_0fc55952-1fc0-4bcb-977a-64773f1984fe_Extended_MSFT_Method">
    <vt:lpwstr>Automatic</vt:lpwstr>
  </property>
</Properties>
</file>